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6" r:id="rId2"/>
    <p:sldId id="293" r:id="rId3"/>
    <p:sldId id="400" r:id="rId4"/>
    <p:sldId id="342" r:id="rId5"/>
    <p:sldId id="343" r:id="rId6"/>
    <p:sldId id="366" r:id="rId7"/>
    <p:sldId id="401" r:id="rId8"/>
    <p:sldId id="353" r:id="rId9"/>
    <p:sldId id="379" r:id="rId10"/>
    <p:sldId id="395" r:id="rId11"/>
    <p:sldId id="388" r:id="rId12"/>
    <p:sldId id="394" r:id="rId13"/>
    <p:sldId id="396" r:id="rId14"/>
    <p:sldId id="397" r:id="rId15"/>
    <p:sldId id="337" r:id="rId16"/>
    <p:sldId id="383" r:id="rId17"/>
    <p:sldId id="362" r:id="rId18"/>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p15:clr>
            <a:srgbClr val="A4A3A4"/>
          </p15:clr>
        </p15:guide>
        <p15:guide id="2" orient="horz">
          <p15:clr>
            <a:srgbClr val="A4A3A4"/>
          </p15:clr>
        </p15:guide>
        <p15:guide id="3" orient="horz" pos="1802">
          <p15:clr>
            <a:srgbClr val="A4A3A4"/>
          </p15:clr>
        </p15:guide>
        <p15:guide id="4" orient="horz" pos="2820">
          <p15:clr>
            <a:srgbClr val="A4A3A4"/>
          </p15:clr>
        </p15:guide>
        <p15:guide id="5" orient="horz" pos="370">
          <p15:clr>
            <a:srgbClr val="A4A3A4"/>
          </p15:clr>
        </p15:guide>
        <p15:guide id="6" orient="horz" pos="491">
          <p15:clr>
            <a:srgbClr val="A4A3A4"/>
          </p15:clr>
        </p15:guide>
        <p15:guide id="7" orient="horz" pos="163">
          <p15:clr>
            <a:srgbClr val="A4A3A4"/>
          </p15:clr>
        </p15:guide>
        <p15:guide id="8" orient="horz" pos="622" userDrawn="1">
          <p15:clr>
            <a:srgbClr val="A4A3A4"/>
          </p15:clr>
        </p15:guide>
        <p15:guide id="9" orient="horz" pos="2938">
          <p15:clr>
            <a:srgbClr val="A4A3A4"/>
          </p15:clr>
        </p15:guide>
        <p15:guide id="10" orient="horz" pos="3160">
          <p15:clr>
            <a:srgbClr val="A4A3A4"/>
          </p15:clr>
        </p15:guide>
        <p15:guide id="11" orient="horz" pos="3131">
          <p15:clr>
            <a:srgbClr val="A4A3A4"/>
          </p15:clr>
        </p15:guide>
        <p15:guide id="12" orient="horz" pos="1847">
          <p15:clr>
            <a:srgbClr val="A4A3A4"/>
          </p15:clr>
        </p15:guide>
        <p15:guide id="13" orient="horz" pos="2096">
          <p15:clr>
            <a:srgbClr val="A4A3A4"/>
          </p15:clr>
        </p15:guide>
        <p15:guide id="14" orient="horz" pos="2506">
          <p15:clr>
            <a:srgbClr val="A4A3A4"/>
          </p15:clr>
        </p15:guide>
        <p15:guide id="15" pos="2887">
          <p15:clr>
            <a:srgbClr val="A4A3A4"/>
          </p15:clr>
        </p15:guide>
        <p15:guide id="16" pos="389">
          <p15:clr>
            <a:srgbClr val="A4A3A4"/>
          </p15:clr>
        </p15:guide>
        <p15:guide id="17" pos="5284">
          <p15:clr>
            <a:srgbClr val="A4A3A4"/>
          </p15:clr>
        </p15:guide>
        <p15:guide id="18" pos="5439">
          <p15:clr>
            <a:srgbClr val="A4A3A4"/>
          </p15:clr>
        </p15:guide>
        <p15:guide id="19" pos="329">
          <p15:clr>
            <a:srgbClr val="A4A3A4"/>
          </p15:clr>
        </p15:guide>
        <p15:guide id="20" pos="495">
          <p15:clr>
            <a:srgbClr val="A4A3A4"/>
          </p15:clr>
        </p15:guide>
        <p15:guide id="21" pos="578">
          <p15:clr>
            <a:srgbClr val="A4A3A4"/>
          </p15:clr>
        </p15:guide>
        <p15:guide id="22" pos="3991">
          <p15:clr>
            <a:srgbClr val="A4A3A4"/>
          </p15:clr>
        </p15:guide>
        <p15:guide id="23" pos="1959">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a:srgbClr val="0092C7"/>
    <a:srgbClr val="7F7F7F"/>
    <a:srgbClr val="0090C5"/>
    <a:srgbClr val="DFF4FF"/>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0" autoAdjust="0"/>
    <p:restoredTop sz="95407" autoAdjust="0"/>
  </p:normalViewPr>
  <p:slideViewPr>
    <p:cSldViewPr snapToGrid="0" snapToObjects="1">
      <p:cViewPr>
        <p:scale>
          <a:sx n="100" d="100"/>
          <a:sy n="100" d="100"/>
        </p:scale>
        <p:origin x="2208" y="738"/>
      </p:cViewPr>
      <p:guideLst>
        <p:guide orient="horz" pos="756"/>
        <p:guide orient="horz"/>
        <p:guide orient="horz" pos="1802"/>
        <p:guide orient="horz" pos="2820"/>
        <p:guide orient="horz" pos="370"/>
        <p:guide orient="horz" pos="491"/>
        <p:guide orient="horz" pos="163"/>
        <p:guide orient="horz" pos="622"/>
        <p:guide orient="horz" pos="2938"/>
        <p:guide orient="horz" pos="3160"/>
        <p:guide orient="horz" pos="3131"/>
        <p:guide orient="horz" pos="1847"/>
        <p:guide orient="horz" pos="2096"/>
        <p:guide orient="horz" pos="2506"/>
        <p:guide pos="2887"/>
        <p:guide pos="389"/>
        <p:guide pos="5284"/>
        <p:guide pos="5439"/>
        <p:guide pos="329"/>
        <p:guide pos="495"/>
        <p:guide pos="578"/>
        <p:guide pos="3991"/>
        <p:guide pos="1959"/>
      </p:guideLst>
    </p:cSldViewPr>
  </p:slideViewPr>
  <p:outlineViewPr>
    <p:cViewPr>
      <p:scale>
        <a:sx n="33" d="100"/>
        <a:sy n="33" d="100"/>
      </p:scale>
      <p:origin x="0" y="-237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24" d="100"/>
          <a:sy n="124" d="100"/>
        </p:scale>
        <p:origin x="-3656" y="-11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7310149706005139"/>
          <c:h val="0.8855334201366297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18.5</c:v>
                </c:pt>
                <c:pt idx="4">
                  <c:v>29.9</c:v>
                </c:pt>
                <c:pt idx="5">
                  <c:v>51.6</c:v>
                </c:pt>
              </c:numCache>
            </c:numRef>
          </c:val>
          <c:extLst>
            <c:ext xmlns:c16="http://schemas.microsoft.com/office/drawing/2014/chart" uri="{C3380CC4-5D6E-409C-BE32-E72D297353CC}">
              <c16:uniqueId val="{00000000-C596-45BB-8250-52BB524A599E}"/>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20.8</c:v>
                </c:pt>
                <c:pt idx="4">
                  <c:v>33.200000000000003</c:v>
                </c:pt>
                <c:pt idx="5">
                  <c:v>46</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rgbClr val="0090C5"/>
            </a:solidFill>
            <a:ln>
              <a:noFill/>
            </a:ln>
          </c:spPr>
          <c:invertIfNegative val="0"/>
          <c:dLbls>
            <c:dLbl>
              <c:idx val="1"/>
              <c:tx>
                <c:rich>
                  <a:bodyPr/>
                  <a:lstStyle/>
                  <a:p>
                    <a:r>
                      <a:rPr lang="en-US" dirty="0"/>
                      <a:t>55,5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AA-43A4-9443-98DB48406D69}"/>
                </c:ext>
              </c:extLst>
            </c:dLbl>
            <c:dLbl>
              <c:idx val="2"/>
              <c:tx>
                <c:rich>
                  <a:bodyPr/>
                  <a:lstStyle/>
                  <a:p>
                    <a:r>
                      <a:rPr lang="en-US" dirty="0"/>
                      <a:t>49,6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AA-43A4-9443-98DB48406D69}"/>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55.5</c:v>
                </c:pt>
                <c:pt idx="2">
                  <c:v>49.7</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Frauen</c:v>
                </c:pt>
              </c:strCache>
            </c:strRef>
          </c:tx>
          <c:spPr>
            <a:solidFill>
              <a:srgbClr val="0090C5">
                <a:alpha val="45000"/>
              </a:srgbClr>
            </a:solidFill>
            <a:ln>
              <a:noFill/>
            </a:ln>
          </c:spPr>
          <c:invertIfNegative val="0"/>
          <c:dLbls>
            <c:dLbl>
              <c:idx val="1"/>
              <c:tx>
                <c:rich>
                  <a:bodyPr/>
                  <a:lstStyle/>
                  <a:p>
                    <a:r>
                      <a:rPr lang="en-US" dirty="0"/>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AA-43A4-9443-98DB48406D69}"/>
                </c:ext>
              </c:extLst>
            </c:dLbl>
            <c:dLbl>
              <c:idx val="2"/>
              <c:tx>
                <c:rich>
                  <a:bodyPr/>
                  <a:lstStyle/>
                  <a:p>
                    <a:r>
                      <a:rPr lang="en-US" dirty="0"/>
                      <a:t>50,4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AA-43A4-9443-98DB48406D69}"/>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44.5</c:v>
                </c:pt>
                <c:pt idx="2">
                  <c:v>50.3</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rgbClr val="0090C5"/>
            </a:solidFill>
            <a:ln>
              <a:noFill/>
            </a:ln>
          </c:spPr>
          <c:invertIfNegative val="0"/>
          <c:dLbls>
            <c:dLbl>
              <c:idx val="0"/>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064-4F09-8140-36B88646EE16}"/>
                </c:ext>
              </c:extLst>
            </c:dLbl>
            <c:dLbl>
              <c:idx val="1"/>
              <c:tx>
                <c:rich>
                  <a:bodyPr/>
                  <a:lstStyle/>
                  <a:p>
                    <a:r>
                      <a:rPr lang="en-US" dirty="0"/>
                      <a:t>29,5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64-4F09-8140-36B88646EE16}"/>
                </c:ext>
              </c:extLst>
            </c:dLbl>
            <c:dLbl>
              <c:idx val="2"/>
              <c:tx>
                <c:rich>
                  <a:bodyPr/>
                  <a:lstStyle/>
                  <a:p>
                    <a:r>
                      <a:rPr lang="en-US" dirty="0"/>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064-4F09-8140-36B88646EE16}"/>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30 - 49 Jahre</c:v>
                </c:pt>
              </c:strCache>
            </c:strRef>
          </c:tx>
          <c:spPr>
            <a:solidFill>
              <a:srgbClr val="0090C5">
                <a:alpha val="67000"/>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064-4F09-8140-36B88646EE16}"/>
                </c:ext>
              </c:extLst>
            </c:dLbl>
            <c:dLbl>
              <c:idx val="1"/>
              <c:tx>
                <c:rich>
                  <a:bodyPr/>
                  <a:lstStyle/>
                  <a:p>
                    <a:r>
                      <a:rPr lang="en-US" dirty="0"/>
                      <a:t>38,4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064-4F09-8140-36B88646EE16}"/>
                </c:ext>
              </c:extLst>
            </c:dLbl>
            <c:dLbl>
              <c:idx val="2"/>
              <c:tx>
                <c:rich>
                  <a:bodyPr/>
                  <a:lstStyle/>
                  <a:p>
                    <a:r>
                      <a:rPr lang="en-US" dirty="0"/>
                      <a:t>34,8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064-4F09-8140-36B88646EE16}"/>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1-C596-45BB-8250-52BB524A599E}"/>
            </c:ext>
          </c:extLst>
        </c:ser>
        <c:ser>
          <c:idx val="2"/>
          <c:order val="2"/>
          <c:tx>
            <c:strRef>
              <c:f>Tabelle1!$A$4</c:f>
              <c:strCache>
                <c:ptCount val="1"/>
                <c:pt idx="0">
                  <c:v>50 Jahre und älter</c:v>
                </c:pt>
              </c:strCache>
            </c:strRef>
          </c:tx>
          <c:spPr>
            <a:solidFill>
              <a:srgbClr val="0090C5">
                <a:alpha val="34000"/>
              </a:srgbClr>
            </a:solidFill>
          </c:spPr>
          <c:invertIfNegative val="0"/>
          <c:dLbls>
            <c:dLbl>
              <c:idx val="0"/>
              <c:tx>
                <c:rich>
                  <a:bodyPr/>
                  <a:lstStyle/>
                  <a:p>
                    <a:r>
                      <a:rPr lang="en-US" dirty="0"/>
                      <a:t>46,0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064-4F09-8140-36B88646EE16}"/>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064-4F09-8140-36B88646EE16}"/>
                </c:ext>
              </c:extLst>
            </c:dLbl>
            <c:dLbl>
              <c:idx val="2"/>
              <c:tx>
                <c:rich>
                  <a:bodyPr/>
                  <a:lstStyle/>
                  <a:p>
                    <a:r>
                      <a:rPr lang="en-US" dirty="0"/>
                      <a:t>44,3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064-4F09-8140-36B88646EE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0-1A44-4AB3-AB4E-5451C4ACA041}"/>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20111800144103"/>
          <c:y val="0.10769118277159752"/>
          <c:w val="0.73179888199855903"/>
          <c:h val="0.8121469148550142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30.2</c:v>
                </c:pt>
                <c:pt idx="2">
                  <c:v>36.1</c:v>
                </c:pt>
                <c:pt idx="4">
                  <c:v>8.6</c:v>
                </c:pt>
                <c:pt idx="5">
                  <c:v>60</c:v>
                </c:pt>
                <c:pt idx="6">
                  <c:v>31.5</c:v>
                </c:pt>
              </c:numCache>
            </c:numRef>
          </c:val>
          <c:extLst>
            <c:ext xmlns:c16="http://schemas.microsoft.com/office/drawing/2014/chart" uri="{C3380CC4-5D6E-409C-BE32-E72D297353CC}">
              <c16:uniqueId val="{00000000-0E41-49FD-86EB-F39ACA54BE6B}"/>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29.3</c:v>
                </c:pt>
                <c:pt idx="1">
                  <c:v>31.4</c:v>
                </c:pt>
                <c:pt idx="2">
                  <c:v>39.4</c:v>
                </c:pt>
                <c:pt idx="4">
                  <c:v>9.6</c:v>
                </c:pt>
                <c:pt idx="5">
                  <c:v>65.8</c:v>
                </c:pt>
                <c:pt idx="6">
                  <c:v>24.6</c:v>
                </c:pt>
              </c:numCache>
            </c:numRef>
          </c:val>
          <c:extLst>
            <c:ext xmlns:c16="http://schemas.microsoft.com/office/drawing/2014/chart" uri="{C3380CC4-5D6E-409C-BE32-E72D297353CC}">
              <c16:uniqueId val="{00000001-0E41-49FD-86EB-F39ACA54BE6B}"/>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46776678612722"/>
          <c:y val="0.14751722635433312"/>
          <c:w val="0.73153223321387273"/>
          <c:h val="0.85248277364566694"/>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36.799999999999997</c:v>
                </c:pt>
                <c:pt idx="4">
                  <c:v>31.3</c:v>
                </c:pt>
                <c:pt idx="5">
                  <c:v>68.7</c:v>
                </c:pt>
              </c:numCache>
            </c:numRef>
          </c:val>
          <c:extLst>
            <c:ext xmlns:c16="http://schemas.microsoft.com/office/drawing/2014/chart" uri="{C3380CC4-5D6E-409C-BE32-E72D297353CC}">
              <c16:uniqueId val="{00000000-F15E-4EFF-B483-F23FE1B394D5}"/>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21.7</c:v>
                </c:pt>
                <c:pt idx="1">
                  <c:v>37.9</c:v>
                </c:pt>
                <c:pt idx="2">
                  <c:v>40.4</c:v>
                </c:pt>
                <c:pt idx="4">
                  <c:v>27.2</c:v>
                </c:pt>
                <c:pt idx="5">
                  <c:v>72.8</c:v>
                </c:pt>
              </c:numCache>
            </c:numRef>
          </c:val>
          <c:extLst>
            <c:ext xmlns:c16="http://schemas.microsoft.com/office/drawing/2014/chart" uri="{C3380CC4-5D6E-409C-BE32-E72D297353CC}">
              <c16:uniqueId val="{00000001-F15E-4EFF-B483-F23FE1B394D5}"/>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Wetter</c:v>
                </c:pt>
                <c:pt idx="3">
                  <c:v>Nachrichten zum Weltgeschehen</c:v>
                </c:pt>
                <c:pt idx="4">
                  <c:v>Online-Einkaufen bzw. -Shoppen</c:v>
                </c:pt>
                <c:pt idx="5">
                  <c:v>Regionale oder lokale Nachrichten</c:v>
                </c:pt>
                <c:pt idx="6">
                  <c:v>Online-Banking</c:v>
                </c:pt>
                <c:pt idx="7">
                  <c:v>Chats oder Messanger</c:v>
                </c:pt>
                <c:pt idx="8">
                  <c:v>Ansehen von Videos und Filmen</c:v>
                </c:pt>
                <c:pt idx="9">
                  <c:v>Soziale Netzwerke</c:v>
                </c:pt>
                <c:pt idx="10">
                  <c:v>…</c:v>
                </c:pt>
              </c:strCache>
            </c:strRef>
          </c:cat>
          <c:val>
            <c:numRef>
              <c:f>Tabelle1!$B$2:$B$12</c:f>
              <c:numCache>
                <c:formatCode>General</c:formatCode>
                <c:ptCount val="11"/>
                <c:pt idx="0">
                  <c:v>92.6</c:v>
                </c:pt>
                <c:pt idx="1">
                  <c:v>86.4</c:v>
                </c:pt>
                <c:pt idx="2">
                  <c:v>72.599999999999994</c:v>
                </c:pt>
                <c:pt idx="3">
                  <c:v>72.5</c:v>
                </c:pt>
                <c:pt idx="4">
                  <c:v>69.900000000000006</c:v>
                </c:pt>
                <c:pt idx="5">
                  <c:v>65.400000000000006</c:v>
                </c:pt>
                <c:pt idx="6">
                  <c:v>61.5</c:v>
                </c:pt>
                <c:pt idx="7">
                  <c:v>59.7</c:v>
                </c:pt>
                <c:pt idx="8">
                  <c:v>51.6</c:v>
                </c:pt>
                <c:pt idx="9">
                  <c:v>51.5</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Sehr stark</a:t>
            </a:r>
            <a:r>
              <a:rPr lang="de-DE" b="1" baseline="0" dirty="0"/>
              <a:t> / stark interessiert </a:t>
            </a:r>
            <a:r>
              <a:rPr lang="de-DE" b="1" dirty="0"/>
              <a:t>(in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31659916256287363"/>
          <c:y val="0.1987965661158147"/>
          <c:w val="0.66500618860769489"/>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Tabelle1!$B$2:$B$11</c:f>
              <c:numCache>
                <c:formatCode>#,##0.0</c:formatCode>
                <c:ptCount val="10"/>
                <c:pt idx="0">
                  <c:v>59.5</c:v>
                </c:pt>
                <c:pt idx="1">
                  <c:v>52</c:v>
                </c:pt>
                <c:pt idx="2">
                  <c:v>51.3</c:v>
                </c:pt>
                <c:pt idx="3">
                  <c:v>48.4</c:v>
                </c:pt>
                <c:pt idx="4">
                  <c:v>44.3</c:v>
                </c:pt>
                <c:pt idx="5">
                  <c:v>46.9</c:v>
                </c:pt>
                <c:pt idx="6">
                  <c:v>47.7</c:v>
                </c:pt>
                <c:pt idx="7">
                  <c:v>47.3</c:v>
                </c:pt>
                <c:pt idx="8">
                  <c:v>42.1</c:v>
                </c:pt>
                <c:pt idx="9">
                  <c:v>43.8</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Tabelle1!$C$2:$C$11</c:f>
              <c:numCache>
                <c:formatCode>#,##0.0</c:formatCode>
                <c:ptCount val="10"/>
                <c:pt idx="0">
                  <c:v>62.7</c:v>
                </c:pt>
                <c:pt idx="1">
                  <c:v>57</c:v>
                </c:pt>
                <c:pt idx="2">
                  <c:v>53.8</c:v>
                </c:pt>
                <c:pt idx="3">
                  <c:v>50.7</c:v>
                </c:pt>
                <c:pt idx="4">
                  <c:v>49.6</c:v>
                </c:pt>
                <c:pt idx="5">
                  <c:v>49.3</c:v>
                </c:pt>
                <c:pt idx="6">
                  <c:v>49</c:v>
                </c:pt>
                <c:pt idx="7">
                  <c:v>48.1</c:v>
                </c:pt>
                <c:pt idx="8">
                  <c:v>45</c:v>
                </c:pt>
                <c:pt idx="9">
                  <c:v>44.7</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49385668764648566"/>
          <c:y val="0.1987965661158147"/>
          <c:w val="0.48774866352408291"/>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Tabelle1!$B$2:$B$10</c:f>
              <c:numCache>
                <c:formatCode>#,##0.0</c:formatCode>
                <c:ptCount val="9"/>
                <c:pt idx="0">
                  <c:v>80</c:v>
                </c:pt>
                <c:pt idx="1">
                  <c:v>72.599999999999994</c:v>
                </c:pt>
                <c:pt idx="2">
                  <c:v>65.7</c:v>
                </c:pt>
                <c:pt idx="3">
                  <c:v>62.1</c:v>
                </c:pt>
                <c:pt idx="4">
                  <c:v>57.1</c:v>
                </c:pt>
                <c:pt idx="5">
                  <c:v>57.4</c:v>
                </c:pt>
                <c:pt idx="6">
                  <c:v>54.9</c:v>
                </c:pt>
                <c:pt idx="7">
                  <c:v>58.1</c:v>
                </c:pt>
                <c:pt idx="8">
                  <c:v>47.3</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Tabelle1!$C$2:$C$10</c:f>
              <c:numCache>
                <c:formatCode>#,##0.0</c:formatCode>
                <c:ptCount val="9"/>
                <c:pt idx="0">
                  <c:v>80.099999999999994</c:v>
                </c:pt>
                <c:pt idx="1">
                  <c:v>74.2</c:v>
                </c:pt>
                <c:pt idx="2">
                  <c:v>68.599999999999994</c:v>
                </c:pt>
                <c:pt idx="3">
                  <c:v>63.4</c:v>
                </c:pt>
                <c:pt idx="4">
                  <c:v>58.8</c:v>
                </c:pt>
                <c:pt idx="5">
                  <c:v>58.4</c:v>
                </c:pt>
                <c:pt idx="6">
                  <c:v>58.1</c:v>
                </c:pt>
                <c:pt idx="7">
                  <c:v>56.7</c:v>
                </c:pt>
                <c:pt idx="8">
                  <c:v>52.2</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a:t>Index (Onliner gesamt = 100)</a:t>
            </a:r>
          </a:p>
        </c:rich>
      </c:tx>
      <c:layout>
        <c:manualLayout>
          <c:xMode val="edge"/>
          <c:yMode val="edge"/>
          <c:x val="0.21033101939962673"/>
          <c:y val="3.2959251220000305E-2"/>
        </c:manualLayout>
      </c:layout>
      <c:overlay val="0"/>
    </c:title>
    <c:autoTitleDeleted val="0"/>
    <c:plotArea>
      <c:layout>
        <c:manualLayout>
          <c:layoutTarget val="inner"/>
          <c:xMode val="edge"/>
          <c:yMode val="edge"/>
          <c:x val="1.563106461964578E-3"/>
          <c:y val="0.24500522938508676"/>
          <c:w val="0.99685027402922632"/>
          <c:h val="0.71421636723097714"/>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wrap="square" lIns="38100" tIns="19050" rIns="38100" bIns="19050" anchor="ctr">
                <a:spAutoFit/>
              </a:bodyPr>
              <a:lstStyle/>
              <a:p>
                <a:pPr>
                  <a:defRPr sz="700">
                    <a:solidFill>
                      <a:srgbClr val="00ADE4"/>
                    </a:solidFill>
                  </a:defRPr>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132</c:v>
                </c:pt>
                <c:pt idx="2">
                  <c:v>131</c:v>
                </c:pt>
                <c:pt idx="3">
                  <c:v>111</c:v>
                </c:pt>
                <c:pt idx="4">
                  <c:v>92</c:v>
                </c:pt>
                <c:pt idx="5">
                  <c:v>112</c:v>
                </c:pt>
                <c:pt idx="6">
                  <c:v>76</c:v>
                </c:pt>
                <c:pt idx="7">
                  <c:v>94</c:v>
                </c:pt>
                <c:pt idx="8">
                  <c:v>99</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C048-4B9C-A242-9E43BD3907F1}"/>
            </c:ext>
          </c:extLst>
        </c:ser>
        <c:ser>
          <c:idx val="2"/>
          <c:order val="1"/>
          <c:tx>
            <c:strRef>
              <c:f>Tabelle1!$B$1</c:f>
              <c:strCache>
                <c:ptCount val="1"/>
                <c:pt idx="0">
                  <c:v>30 - 49 Jahre</c:v>
                </c:pt>
              </c:strCache>
            </c:strRef>
          </c:tx>
          <c:spPr>
            <a:ln>
              <a:solidFill>
                <a:srgbClr val="F3C116"/>
              </a:solidFill>
            </a:ln>
          </c:spPr>
          <c:marker>
            <c:symbol val="square"/>
            <c:size val="7"/>
            <c:spPr>
              <a:solidFill>
                <a:srgbClr val="F3C116"/>
              </a:solidFill>
              <a:ln>
                <a:noFill/>
              </a:ln>
            </c:spPr>
          </c:marker>
          <c:dLbls>
            <c:spPr>
              <a:noFill/>
              <a:ln>
                <a:noFill/>
              </a:ln>
              <a:effectLst/>
            </c:spPr>
            <c:txPr>
              <a:bodyPr wrap="square" lIns="38100" tIns="19050" rIns="38100" bIns="19050" anchor="ctr">
                <a:spAutoFit/>
              </a:bodyPr>
              <a:lstStyle/>
              <a:p>
                <a:pPr>
                  <a:defRPr sz="700">
                    <a:solidFill>
                      <a:schemeClr val="tx1"/>
                    </a:solidFill>
                  </a:defRPr>
                </a:pPr>
                <a:endParaRPr lang="de-DE"/>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110</c:v>
                </c:pt>
                <c:pt idx="1">
                  <c:v>104</c:v>
                </c:pt>
                <c:pt idx="2">
                  <c:v>107</c:v>
                </c:pt>
                <c:pt idx="3">
                  <c:v>113</c:v>
                </c:pt>
                <c:pt idx="4">
                  <c:v>110</c:v>
                </c:pt>
                <c:pt idx="5">
                  <c:v>109</c:v>
                </c:pt>
                <c:pt idx="6">
                  <c:v>99</c:v>
                </c:pt>
                <c:pt idx="7">
                  <c:v>100</c:v>
                </c:pt>
                <c:pt idx="8">
                  <c:v>101</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3-C048-4B9C-A242-9E43BD3907F1}"/>
            </c:ext>
          </c:extLst>
        </c:ser>
        <c:ser>
          <c:idx val="0"/>
          <c:order val="2"/>
          <c:tx>
            <c:strRef>
              <c:f>Tabelle1!$C$1</c:f>
              <c:strCache>
                <c:ptCount val="1"/>
                <c:pt idx="0">
                  <c:v>50 Jahre und älter</c:v>
                </c:pt>
              </c:strCache>
            </c:strRef>
          </c:tx>
          <c:spPr>
            <a:ln>
              <a:solidFill>
                <a:srgbClr val="0092C7"/>
              </a:solidFill>
            </a:ln>
          </c:spPr>
          <c:marker>
            <c:symbol val="triangle"/>
            <c:size val="7"/>
            <c:spPr>
              <a:solidFill>
                <a:srgbClr val="0092C7"/>
              </a:solidFill>
              <a:ln>
                <a:noFill/>
              </a:ln>
            </c:spPr>
          </c:marker>
          <c:dLbls>
            <c:spPr>
              <a:noFill/>
              <a:ln>
                <a:noFill/>
              </a:ln>
              <a:effectLst/>
            </c:spPr>
            <c:txPr>
              <a:bodyPr wrap="square" lIns="38100" tIns="19050" rIns="38100" bIns="19050" anchor="ctr">
                <a:spAutoFit/>
              </a:bodyPr>
              <a:lstStyle/>
              <a:p>
                <a:pPr>
                  <a:defRPr sz="700">
                    <a:solidFill>
                      <a:schemeClr val="bg1">
                        <a:lumMod val="50000"/>
                      </a:schemeClr>
                    </a:solidFill>
                  </a:defRPr>
                </a:pPr>
                <a:endParaRPr lang="de-D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76</c:v>
                </c:pt>
                <c:pt idx="1">
                  <c:v>82</c:v>
                </c:pt>
                <c:pt idx="2">
                  <c:v>81</c:v>
                </c:pt>
                <c:pt idx="3">
                  <c:v>86</c:v>
                </c:pt>
                <c:pt idx="4">
                  <c:v>96</c:v>
                </c:pt>
                <c:pt idx="5">
                  <c:v>88</c:v>
                </c:pt>
                <c:pt idx="6">
                  <c:v>112</c:v>
                </c:pt>
                <c:pt idx="7">
                  <c:v>103</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B-C048-4B9C-A242-9E43BD3907F1}"/>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sz="700"/>
          </a:pPr>
          <a:endParaRPr lang="de-DE"/>
        </a:p>
      </c:txPr>
    </c:legend>
    <c:plotVisOnly val="1"/>
    <c:dispBlanksAs val="gap"/>
    <c:showDLblsOverMax val="0"/>
  </c:chart>
  <c:spPr>
    <a:noFill/>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Im Internet informiert (in %)</a:t>
            </a:r>
          </a:p>
        </c:rich>
      </c:tx>
      <c:overlay val="0"/>
    </c:title>
    <c:autoTitleDeleted val="0"/>
    <c:plotArea>
      <c:layout>
        <c:manualLayout>
          <c:layoutTarget val="inner"/>
          <c:xMode val="edge"/>
          <c:yMode val="edge"/>
          <c:x val="0.36642087799225764"/>
          <c:y val="0.12606242554561906"/>
          <c:w val="0.60356661311984827"/>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Reisen, Pauschalreisen</c:v>
                </c:pt>
                <c:pt idx="3">
                  <c:v>Mobiltelefone / Smartphones</c:v>
                </c:pt>
                <c:pt idx="4">
                  <c:v>Veranstaltungen (z.B. Konzertkarten, Kinokarten)</c:v>
                </c:pt>
                <c:pt idx="5">
                  <c:v>Computer (z. B. Tablets, Computer, Notebooks, Monitore, Drucker, Multifunktionsgeräte)</c:v>
                </c:pt>
                <c:pt idx="6">
                  <c:v>Reisebestandteile (Flüge, Hotels, Zugtickets)</c:v>
                </c:pt>
                <c:pt idx="7">
                  <c:v>Elektrogeräte (z. B. Elektro-Großgeräte/-Kleingeräte, Staubsauger, Küchen-/Kaffeemaschinen)</c:v>
                </c:pt>
                <c:pt idx="8">
                  <c:v>Unterhaltungselektronik (z.B. Digitalkameras, Camcorder,…</c:v>
                </c:pt>
                <c:pt idx="9">
                  <c:v>Autos</c:v>
                </c:pt>
                <c:pt idx="10">
                  <c:v>…</c:v>
                </c:pt>
              </c:strCache>
            </c:strRef>
          </c:cat>
          <c:val>
            <c:numRef>
              <c:f>Tabelle1!$B$2:$B$12</c:f>
              <c:numCache>
                <c:formatCode>General</c:formatCode>
                <c:ptCount val="11"/>
                <c:pt idx="0">
                  <c:v>57</c:v>
                </c:pt>
                <c:pt idx="1">
                  <c:v>50.1</c:v>
                </c:pt>
                <c:pt idx="2">
                  <c:v>49</c:v>
                </c:pt>
                <c:pt idx="3">
                  <c:v>47.7</c:v>
                </c:pt>
                <c:pt idx="4">
                  <c:v>45.5</c:v>
                </c:pt>
                <c:pt idx="5">
                  <c:v>42.6</c:v>
                </c:pt>
                <c:pt idx="6">
                  <c:v>40.4</c:v>
                </c:pt>
                <c:pt idx="7">
                  <c:v>39.6</c:v>
                </c:pt>
                <c:pt idx="8">
                  <c:v>38.9</c:v>
                </c:pt>
                <c:pt idx="9">
                  <c:v>35.1</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0463232"/>
        <c:axId val="480463624"/>
      </c:barChart>
      <c:catAx>
        <c:axId val="480463232"/>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0463624"/>
        <c:crosses val="autoZero"/>
        <c:auto val="1"/>
        <c:lblAlgn val="ctr"/>
        <c:lblOffset val="100"/>
        <c:noMultiLvlLbl val="0"/>
      </c:catAx>
      <c:valAx>
        <c:axId val="480463624"/>
        <c:scaling>
          <c:orientation val="minMax"/>
          <c:max val="65"/>
        </c:scaling>
        <c:delete val="1"/>
        <c:axPos val="t"/>
        <c:numFmt formatCode="General" sourceLinked="1"/>
        <c:majorTickMark val="out"/>
        <c:minorTickMark val="none"/>
        <c:tickLblPos val="nextTo"/>
        <c:crossAx val="480463232"/>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0762771168649E-2"/>
          <c:y val="0.10599041985335052"/>
          <c:w val="0.93841847445766269"/>
          <c:h val="0.87132445973986539"/>
        </c:manualLayout>
      </c:layout>
      <c:barChart>
        <c:barDir val="bar"/>
        <c:grouping val="clustered"/>
        <c:varyColors val="0"/>
        <c:ser>
          <c:idx val="0"/>
          <c:order val="0"/>
          <c:tx>
            <c:strRef>
              <c:f>Tabelle1!$B$1</c:f>
              <c:strCache>
                <c:ptCount val="1"/>
                <c:pt idx="0">
                  <c:v>Online-Info und -Kauf</c:v>
                </c:pt>
              </c:strCache>
            </c:strRef>
          </c:tx>
          <c:spPr>
            <a:solidFill>
              <a:srgbClr val="00ADE4">
                <a:alpha val="40000"/>
              </a:srgbClr>
            </a:solidFill>
            <a:ln>
              <a:noFill/>
            </a:ln>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Tabelle1!$B$2:$B$12</c:f>
              <c:numCache>
                <c:formatCode>0.0</c:formatCode>
                <c:ptCount val="11"/>
                <c:pt idx="0">
                  <c:v>44</c:v>
                </c:pt>
                <c:pt idx="1">
                  <c:v>36</c:v>
                </c:pt>
                <c:pt idx="2">
                  <c:v>23.1</c:v>
                </c:pt>
                <c:pt idx="3">
                  <c:v>29.9</c:v>
                </c:pt>
                <c:pt idx="4">
                  <c:v>16.5</c:v>
                </c:pt>
                <c:pt idx="5">
                  <c:v>16.899999999999999</c:v>
                </c:pt>
                <c:pt idx="6">
                  <c:v>6.1</c:v>
                </c:pt>
                <c:pt idx="7">
                  <c:v>14.9</c:v>
                </c:pt>
                <c:pt idx="8">
                  <c:v>10.8</c:v>
                </c:pt>
                <c:pt idx="9">
                  <c:v>21.6</c:v>
                </c:pt>
              </c:numCache>
            </c:numRef>
          </c:val>
          <c:extLst>
            <c:ext xmlns:c16="http://schemas.microsoft.com/office/drawing/2014/chart" uri="{C3380CC4-5D6E-409C-BE32-E72D297353CC}">
              <c16:uniqueId val="{00000000-16BC-47EF-9D5D-1FBFDDF2D8D0}"/>
            </c:ext>
          </c:extLst>
        </c:ser>
        <c:ser>
          <c:idx val="1"/>
          <c:order val="1"/>
          <c:tx>
            <c:strRef>
              <c:f>Tabelle1!$C$1</c:f>
              <c:strCache>
                <c:ptCount val="1"/>
                <c:pt idx="0">
                  <c:v>Online-Info</c:v>
                </c:pt>
              </c:strCache>
            </c:strRef>
          </c:tx>
          <c:spPr>
            <a:solidFill>
              <a:srgbClr val="00ADE4"/>
            </a:solid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Tabelle1!$C$2:$C$12</c:f>
              <c:numCache>
                <c:formatCode>0.0</c:formatCode>
                <c:ptCount val="11"/>
                <c:pt idx="0">
                  <c:v>57</c:v>
                </c:pt>
                <c:pt idx="1">
                  <c:v>50.1</c:v>
                </c:pt>
                <c:pt idx="2">
                  <c:v>34.299999999999997</c:v>
                </c:pt>
                <c:pt idx="3">
                  <c:v>45.5</c:v>
                </c:pt>
                <c:pt idx="4">
                  <c:v>25.7</c:v>
                </c:pt>
                <c:pt idx="5">
                  <c:v>29.1</c:v>
                </c:pt>
                <c:pt idx="6">
                  <c:v>11</c:v>
                </c:pt>
                <c:pt idx="7">
                  <c:v>27.1</c:v>
                </c:pt>
                <c:pt idx="8">
                  <c:v>19.899999999999999</c:v>
                </c:pt>
                <c:pt idx="9">
                  <c:v>40.4</c:v>
                </c:pt>
              </c:numCache>
            </c:numRef>
          </c:val>
          <c:extLst>
            <c:ext xmlns:c16="http://schemas.microsoft.com/office/drawing/2014/chart" uri="{C3380CC4-5D6E-409C-BE32-E72D297353CC}">
              <c16:uniqueId val="{00000001-16BC-47EF-9D5D-1FBFDDF2D8D0}"/>
            </c:ext>
          </c:extLst>
        </c:ser>
        <c:dLbls>
          <c:showLegendKey val="0"/>
          <c:showVal val="0"/>
          <c:showCatName val="0"/>
          <c:showSerName val="0"/>
          <c:showPercent val="0"/>
          <c:showBubbleSize val="0"/>
        </c:dLbls>
        <c:gapWidth val="50"/>
        <c:axId val="480464800"/>
        <c:axId val="484367296"/>
      </c:barChart>
      <c:catAx>
        <c:axId val="480464800"/>
        <c:scaling>
          <c:orientation val="maxMin"/>
        </c:scaling>
        <c:delete val="0"/>
        <c:axPos val="l"/>
        <c:numFmt formatCode="General" sourceLinked="0"/>
        <c:majorTickMark val="none"/>
        <c:minorTickMark val="none"/>
        <c:tickLblPos val="none"/>
        <c:spPr>
          <a:ln>
            <a:solidFill>
              <a:srgbClr val="00ADE4"/>
            </a:solidFill>
          </a:ln>
        </c:spPr>
        <c:crossAx val="484367296"/>
        <c:crosses val="autoZero"/>
        <c:auto val="1"/>
        <c:lblAlgn val="ctr"/>
        <c:lblOffset val="100"/>
        <c:noMultiLvlLbl val="0"/>
      </c:catAx>
      <c:valAx>
        <c:axId val="484367296"/>
        <c:scaling>
          <c:orientation val="minMax"/>
        </c:scaling>
        <c:delete val="1"/>
        <c:axPos val="t"/>
        <c:numFmt formatCode="0.0" sourceLinked="1"/>
        <c:majorTickMark val="out"/>
        <c:minorTickMark val="none"/>
        <c:tickLblPos val="nextTo"/>
        <c:crossAx val="480464800"/>
        <c:crosses val="autoZero"/>
        <c:crossBetween val="between"/>
      </c:valAx>
    </c:plotArea>
    <c:legend>
      <c:legendPos val="t"/>
      <c:overlay val="0"/>
      <c:txPr>
        <a:bodyPr/>
        <a:lstStyle/>
        <a:p>
          <a:pPr>
            <a:defRPr sz="1000"/>
          </a:pPr>
          <a:endParaRPr lang="de-DE"/>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sz="quarter" idx="1"/>
          </p:nvPr>
        </p:nvSpPr>
        <p:spPr>
          <a:xfrm>
            <a:off x="3815374" y="1"/>
            <a:ext cx="2918831" cy="493316"/>
          </a:xfrm>
          <a:prstGeom prst="rect">
            <a:avLst/>
          </a:prstGeom>
        </p:spPr>
        <p:txBody>
          <a:bodyPr vert="horz" lIns="96349" tIns="48173" rIns="96349" bIns="48173" rtlCol="0"/>
          <a:lstStyle>
            <a:lvl1pPr algn="r">
              <a:defRPr sz="1200"/>
            </a:lvl1pPr>
          </a:lstStyle>
          <a:p>
            <a:fld id="{592EE97B-F018-5743-9A9D-71B362E724AB}" type="datetime1">
              <a:rPr lang="de-DE" smtClean="0"/>
              <a:t>17.11.2020</a:t>
            </a:fld>
            <a:endParaRPr lang="en-US"/>
          </a:p>
        </p:txBody>
      </p:sp>
      <p:sp>
        <p:nvSpPr>
          <p:cNvPr id="4" name="Footer Placeholder 3"/>
          <p:cNvSpPr>
            <a:spLocks noGrp="1"/>
          </p:cNvSpPr>
          <p:nvPr>
            <p:ph type="ftr" sz="quarter" idx="2"/>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8"/>
            <a:ext cx="2918831" cy="493316"/>
          </a:xfrm>
          <a:prstGeom prst="rect">
            <a:avLst/>
          </a:prstGeom>
        </p:spPr>
        <p:txBody>
          <a:bodyPr vert="horz" lIns="96349" tIns="48173" rIns="96349" bIns="48173" rtlCol="0" anchor="b"/>
          <a:lstStyle>
            <a:lvl1pPr algn="r">
              <a:defRPr sz="1200"/>
            </a:lvl1pPr>
          </a:lstStyle>
          <a:p>
            <a:fld id="{79B38830-CFA2-2C4B-BB4B-9D93674C991A}" type="slidenum">
              <a:rPr lang="en-US" smtClean="0"/>
              <a:t>‹Nr.›</a:t>
            </a:fld>
            <a:endParaRPr lang="en-US"/>
          </a:p>
        </p:txBody>
      </p:sp>
    </p:spTree>
    <p:extLst>
      <p:ext uri="{BB962C8B-B14F-4D97-AF65-F5344CB8AC3E}">
        <p14:creationId xmlns:p14="http://schemas.microsoft.com/office/powerpoint/2010/main" val="16004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idx="1"/>
          </p:nvPr>
        </p:nvSpPr>
        <p:spPr>
          <a:xfrm>
            <a:off x="3815374" y="1"/>
            <a:ext cx="2918831" cy="493316"/>
          </a:xfrm>
          <a:prstGeom prst="rect">
            <a:avLst/>
          </a:prstGeom>
        </p:spPr>
        <p:txBody>
          <a:bodyPr vert="horz" lIns="96349" tIns="48173" rIns="96349" bIns="48173" rtlCol="0"/>
          <a:lstStyle>
            <a:lvl1pPr algn="r">
              <a:defRPr sz="1200"/>
            </a:lvl1pPr>
          </a:lstStyle>
          <a:p>
            <a:fld id="{A74FF5A3-28AB-CE46-82E5-ECC31ACCB9B1}" type="datetime1">
              <a:rPr lang="de-DE" smtClean="0"/>
              <a:t>17.11.2020</a:t>
            </a:fld>
            <a:endParaRPr lang="en-US"/>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6349" tIns="48173" rIns="96349" bIns="48173"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349" tIns="48173" rIns="96349" bIns="48173"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8"/>
            <a:ext cx="2918831" cy="493316"/>
          </a:xfrm>
          <a:prstGeom prst="rect">
            <a:avLst/>
          </a:prstGeom>
        </p:spPr>
        <p:txBody>
          <a:bodyPr vert="horz" lIns="96349" tIns="48173" rIns="96349" bIns="48173" rtlCol="0" anchor="b"/>
          <a:lstStyle>
            <a:lvl1pPr algn="r">
              <a:defRPr sz="1200"/>
            </a:lvl1pPr>
          </a:lstStyle>
          <a:p>
            <a:fld id="{BF5ADC75-2138-8D47-8D31-5C06E1339AE8}" type="slidenum">
              <a:rPr lang="en-US" smtClean="0"/>
              <a:t>‹Nr.›</a:t>
            </a:fld>
            <a:endParaRPr lang="en-US"/>
          </a:p>
        </p:txBody>
      </p:sp>
    </p:spTree>
    <p:extLst>
      <p:ext uri="{BB962C8B-B14F-4D97-AF65-F5344CB8AC3E}">
        <p14:creationId xmlns:p14="http://schemas.microsoft.com/office/powerpoint/2010/main" val="2789962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3.141592653589793238462643383279502884197169399375105820974944592.eu/flaecheninhalt-vom-kreis-kreisflaeche-berechn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Gesamt: Durchmesser = 7,7 =&gt; Flächeninhalt = 46,566</a:t>
            </a:r>
          </a:p>
          <a:p>
            <a:r>
              <a:rPr lang="de-DE" sz="1000" dirty="0"/>
              <a:t>Onliner: Anteil 87,2% -&gt; Flächeninhalt = 46,566 x 0,872 = 40,605 =&gt; Durchmesser = 7,190</a:t>
            </a:r>
          </a:p>
          <a:p>
            <a:endParaRPr lang="de-DE" sz="1000" dirty="0"/>
          </a:p>
          <a:p>
            <a:pPr defTabSz="383373">
              <a:defRPr/>
            </a:pPr>
            <a:r>
              <a:rPr lang="de-DE" sz="1000" dirty="0">
                <a:hlinkClick r:id="rId3"/>
              </a:rPr>
              <a:t>https://3.141592653589793238462643383279502884197169399375105820974944592.eu/flaecheninhalt-vom-kreis-kreisflaeche-berechnen/</a:t>
            </a:r>
            <a:endParaRPr lang="de-DE" sz="1000" dirty="0"/>
          </a:p>
          <a:p>
            <a:pPr defTabSz="383373">
              <a:defRPr/>
            </a:pPr>
            <a:endParaRPr lang="de-DE" sz="1000" dirty="0"/>
          </a:p>
          <a:p>
            <a:r>
              <a:rPr lang="de-DE" sz="1000" dirty="0"/>
              <a:t>Radius = Wurzel aus (Fläche / </a:t>
            </a:r>
            <a:r>
              <a:rPr lang="de-DE" sz="1000" dirty="0" err="1"/>
              <a:t>pi</a:t>
            </a:r>
            <a:r>
              <a:rPr lang="de-DE" sz="1000" dirty="0"/>
              <a:t>)</a:t>
            </a:r>
          </a:p>
          <a:p>
            <a:r>
              <a:rPr lang="de-DE" sz="1000" dirty="0"/>
              <a:t>Durchmesser = Radius x 2</a:t>
            </a:r>
          </a:p>
          <a:p>
            <a:endParaRPr lang="de-DE" sz="1000" dirty="0"/>
          </a:p>
          <a:p>
            <a:pPr defTabSz="481353"/>
            <a:r>
              <a:rPr lang="de-DE" sz="1000" dirty="0"/>
              <a:t>Radius = Durchmesser / 2</a:t>
            </a:r>
          </a:p>
          <a:p>
            <a:r>
              <a:rPr lang="de-DE" sz="1000" dirty="0"/>
              <a:t>Flächeninhalt = </a:t>
            </a:r>
            <a:r>
              <a:rPr lang="de-DE" sz="1000" dirty="0" err="1"/>
              <a:t>pi</a:t>
            </a:r>
            <a:r>
              <a:rPr lang="de-DE" sz="1000" dirty="0"/>
              <a:t> x Radius</a:t>
            </a:r>
            <a:r>
              <a:rPr lang="de-DE" sz="1000" baseline="30000" dirty="0"/>
              <a:t>2</a:t>
            </a:r>
            <a:r>
              <a:rPr lang="de-DE" sz="1000" dirty="0"/>
              <a:t> </a:t>
            </a:r>
          </a:p>
          <a:p>
            <a:endParaRPr lang="de-DE" sz="1000" dirty="0"/>
          </a:p>
          <a:p>
            <a:r>
              <a:rPr lang="de-DE" sz="1000" dirty="0"/>
              <a:t>Pi = 3.14159265359</a:t>
            </a:r>
          </a:p>
          <a:p>
            <a:endParaRPr lang="de-DE" sz="1000" dirty="0"/>
          </a:p>
          <a:p>
            <a:endParaRPr lang="de-DE" sz="1000" dirty="0"/>
          </a:p>
        </p:txBody>
      </p:sp>
      <p:sp>
        <p:nvSpPr>
          <p:cNvPr id="4" name="Foliennummernplatzhalter 3"/>
          <p:cNvSpPr>
            <a:spLocks noGrp="1"/>
          </p:cNvSpPr>
          <p:nvPr>
            <p:ph type="sldNum" sz="quarter" idx="10"/>
          </p:nvPr>
        </p:nvSpPr>
        <p:spPr/>
        <p:txBody>
          <a:bodyPr/>
          <a:lstStyle/>
          <a:p>
            <a:fld id="{BF5ADC75-2138-8D47-8D31-5C06E1339AE8}" type="slidenum">
              <a:rPr lang="en-US" smtClean="0"/>
              <a:t>3</a:t>
            </a:fld>
            <a:endParaRPr lang="en-US"/>
          </a:p>
        </p:txBody>
      </p:sp>
    </p:spTree>
    <p:extLst>
      <p:ext uri="{BB962C8B-B14F-4D97-AF65-F5344CB8AC3E}">
        <p14:creationId xmlns:p14="http://schemas.microsoft.com/office/powerpoint/2010/main" val="104967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4</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5</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6</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8</a:t>
            </a:fld>
            <a:endParaRPr lang="en-US"/>
          </a:p>
        </p:txBody>
      </p:sp>
    </p:spTree>
    <p:extLst>
      <p:ext uri="{BB962C8B-B14F-4D97-AF65-F5344CB8AC3E}">
        <p14:creationId xmlns:p14="http://schemas.microsoft.com/office/powerpoint/2010/main" val="2299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12</a:t>
            </a:fld>
            <a:endParaRPr lang="en-US"/>
          </a:p>
        </p:txBody>
      </p:sp>
    </p:spTree>
    <p:extLst>
      <p:ext uri="{BB962C8B-B14F-4D97-AF65-F5344CB8AC3E}">
        <p14:creationId xmlns:p14="http://schemas.microsoft.com/office/powerpoint/2010/main" val="77420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14</a:t>
            </a:fld>
            <a:endParaRPr lang="en-US"/>
          </a:p>
        </p:txBody>
      </p:sp>
    </p:spTree>
    <p:extLst>
      <p:ext uri="{BB962C8B-B14F-4D97-AF65-F5344CB8AC3E}">
        <p14:creationId xmlns:p14="http://schemas.microsoft.com/office/powerpoint/2010/main" val="37802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BF5ADC75-2138-8D47-8D31-5C06E1339AE8}" type="slidenum">
              <a:rPr lang="en-US" smtClean="0"/>
              <a:pPr/>
              <a:t>16</a:t>
            </a:fld>
            <a:endParaRPr lang="en-US"/>
          </a:p>
        </p:txBody>
      </p:sp>
    </p:spTree>
    <p:extLst>
      <p:ext uri="{BB962C8B-B14F-4D97-AF65-F5344CB8AC3E}">
        <p14:creationId xmlns:p14="http://schemas.microsoft.com/office/powerpoint/2010/main" val="213267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GOF Master Titel">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9913" y="3787378"/>
            <a:ext cx="5524500" cy="319088"/>
          </a:xfrm>
        </p:spPr>
        <p:txBody>
          <a:bodyPr>
            <a:normAutofit/>
          </a:bodyPr>
          <a:lstStyle>
            <a:lvl1pPr marL="0" indent="0" algn="ctr">
              <a:buNone/>
              <a:defRPr sz="1800">
                <a:solidFill>
                  <a:srgbClr val="0090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0" name="Rounded Rectangle 8"/>
          <p:cNvSpPr/>
          <p:nvPr userDrawn="1"/>
        </p:nvSpPr>
        <p:spPr>
          <a:xfrm>
            <a:off x="3098203" y="2932510"/>
            <a:ext cx="5536210" cy="791159"/>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Verdana"/>
              <a:cs typeface="Verdana"/>
            </a:endParaRPr>
          </a:p>
        </p:txBody>
      </p:sp>
      <p:sp>
        <p:nvSpPr>
          <p:cNvPr id="2" name="Title 1"/>
          <p:cNvSpPr>
            <a:spLocks noGrp="1"/>
          </p:cNvSpPr>
          <p:nvPr>
            <p:ph type="ctrTitle"/>
          </p:nvPr>
        </p:nvSpPr>
        <p:spPr>
          <a:xfrm>
            <a:off x="3223036" y="3009448"/>
            <a:ext cx="5265326" cy="637394"/>
          </a:xfrm>
        </p:spPr>
        <p:txBody>
          <a:bodyPr>
            <a:noAutofit/>
          </a:bodyPr>
          <a:lstStyle>
            <a:lvl1pPr algn="ctr">
              <a:defRPr sz="320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562" y="699582"/>
            <a:ext cx="3217632" cy="1134215"/>
          </a:xfrm>
          <a:prstGeom prst="rect">
            <a:avLst/>
          </a:prstGeom>
        </p:spPr>
      </p:pic>
    </p:spTree>
    <p:extLst>
      <p:ext uri="{BB962C8B-B14F-4D97-AF65-F5344CB8AC3E}">
        <p14:creationId xmlns:p14="http://schemas.microsoft.com/office/powerpoint/2010/main" val="34385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ere Folie nur Titel">
    <p:spTree>
      <p:nvGrpSpPr>
        <p:cNvPr id="1" name=""/>
        <p:cNvGrpSpPr/>
        <p:nvPr/>
      </p:nvGrpSpPr>
      <p:grpSpPr>
        <a:xfrm>
          <a:off x="0" y="0"/>
          <a:ext cx="0" cy="0"/>
          <a:chOff x="0" y="0"/>
          <a:chExt cx="0" cy="0"/>
        </a:xfrm>
      </p:grpSpPr>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4" name="Textfeld 3"/>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410861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e Folie ohne Titel">
    <p:spTree>
      <p:nvGrpSpPr>
        <p:cNvPr id="1" name=""/>
        <p:cNvGrpSpPr/>
        <p:nvPr/>
      </p:nvGrpSpPr>
      <p:grpSpPr>
        <a:xfrm>
          <a:off x="0" y="0"/>
          <a:ext cx="0" cy="0"/>
          <a:chOff x="0" y="0"/>
          <a:chExt cx="0" cy="0"/>
        </a:xfrm>
      </p:grpSpPr>
      <p:sp>
        <p:nvSpPr>
          <p:cNvPr id="3" name="Textfeld 2"/>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3963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sblöcke">
    <p:spTree>
      <p:nvGrpSpPr>
        <p:cNvPr id="1" name=""/>
        <p:cNvGrpSpPr/>
        <p:nvPr/>
      </p:nvGrpSpPr>
      <p:grpSpPr>
        <a:xfrm>
          <a:off x="0" y="0"/>
          <a:ext cx="0" cy="0"/>
          <a:chOff x="0" y="0"/>
          <a:chExt cx="0" cy="0"/>
        </a:xfrm>
      </p:grpSpPr>
      <p:sp>
        <p:nvSpPr>
          <p:cNvPr id="7"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3" name="Content Placeholder 2"/>
          <p:cNvSpPr>
            <a:spLocks noGrp="1"/>
          </p:cNvSpPr>
          <p:nvPr>
            <p:ph sz="half" idx="1" hasCustomPrompt="1"/>
          </p:nvPr>
        </p:nvSpPr>
        <p:spPr>
          <a:xfrm>
            <a:off x="785813" y="1200151"/>
            <a:ext cx="3709987" cy="3394472"/>
          </a:xfrm>
        </p:spPr>
        <p:txBody>
          <a:bodyPr/>
          <a:lstStyle>
            <a:lvl1pPr>
              <a:defRPr sz="14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 name="Content Placeholder 3"/>
          <p:cNvSpPr>
            <a:spLocks noGrp="1"/>
          </p:cNvSpPr>
          <p:nvPr>
            <p:ph sz="half" idx="2" hasCustomPrompt="1"/>
          </p:nvPr>
        </p:nvSpPr>
        <p:spPr>
          <a:xfrm>
            <a:off x="4648200" y="1200151"/>
            <a:ext cx="3740150" cy="3394472"/>
          </a:xfrm>
        </p:spPr>
        <p:txBody>
          <a:bodyPr/>
          <a:lstStyle>
            <a:lvl1pPr>
              <a:defRPr sz="1400"/>
            </a:lvl1pPr>
            <a:lvl2pPr>
              <a:defRPr sz="1400"/>
            </a:lvl2pPr>
            <a:lvl3pPr>
              <a:defRPr sz="1200"/>
            </a:lvl3pPr>
            <a:lvl4pPr algn="ctr">
              <a:defRPr sz="1800"/>
            </a:lvl4pPr>
            <a:lvl5pPr algn="ct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8"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282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sblöcke mit Titel">
    <p:spTree>
      <p:nvGrpSpPr>
        <p:cNvPr id="1" name=""/>
        <p:cNvGrpSpPr/>
        <p:nvPr/>
      </p:nvGrpSpPr>
      <p:grpSpPr>
        <a:xfrm>
          <a:off x="0" y="0"/>
          <a:ext cx="0" cy="0"/>
          <a:chOff x="0" y="0"/>
          <a:chExt cx="0" cy="0"/>
        </a:xfrm>
      </p:grpSpPr>
      <p:sp>
        <p:nvSpPr>
          <p:cNvPr id="9"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785812" y="1151335"/>
            <a:ext cx="3711575" cy="479822"/>
          </a:xfrm>
        </p:spPr>
        <p:txBody>
          <a:bodyPr anchor="b">
            <a:noAutofit/>
          </a:bodyPr>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hasCustomPrompt="1"/>
          </p:nvPr>
        </p:nvSpPr>
        <p:spPr>
          <a:xfrm>
            <a:off x="785812" y="1631156"/>
            <a:ext cx="371157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 name="Text Placeholder 4"/>
          <p:cNvSpPr>
            <a:spLocks noGrp="1"/>
          </p:cNvSpPr>
          <p:nvPr>
            <p:ph type="body" sz="quarter" idx="3"/>
          </p:nvPr>
        </p:nvSpPr>
        <p:spPr>
          <a:xfrm>
            <a:off x="4645026" y="1151335"/>
            <a:ext cx="3743325" cy="479822"/>
          </a:xfrm>
        </p:spPr>
        <p:txBody>
          <a:bodyPr anchor="b"/>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hasCustomPrompt="1"/>
          </p:nvPr>
        </p:nvSpPr>
        <p:spPr>
          <a:xfrm>
            <a:off x="4645026" y="1631156"/>
            <a:ext cx="374332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8" name="Textfeld 7"/>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10"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380151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1991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22533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76465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28001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mit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307" y="1200151"/>
            <a:ext cx="7595460" cy="3276600"/>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5"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9" name="Textfeld 8"/>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661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folie ohne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200150"/>
            <a:ext cx="7702550" cy="3463529"/>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2146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zwei Überschriften">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65139"/>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702398"/>
            <a:ext cx="7702550" cy="2961281"/>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7" name="Textplatzhalter 6"/>
          <p:cNvSpPr>
            <a:spLocks noGrp="1"/>
          </p:cNvSpPr>
          <p:nvPr>
            <p:ph type="body" sz="quarter" idx="10"/>
          </p:nvPr>
        </p:nvSpPr>
        <p:spPr>
          <a:xfrm>
            <a:off x="785814" y="1200150"/>
            <a:ext cx="7602537" cy="389335"/>
          </a:xfrm>
        </p:spPr>
        <p:txBody>
          <a:bodyPr>
            <a:normAutofit/>
          </a:bodyPr>
          <a:lstStyle>
            <a:lvl1pPr>
              <a:defRPr sz="2400">
                <a:solidFill>
                  <a:srgbClr val="0090C5"/>
                </a:solidFill>
              </a:defRPr>
            </a:lvl1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47532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522290" y="258366"/>
            <a:ext cx="6698864" cy="514350"/>
          </a:xfrm>
        </p:spPr>
        <p:txBody>
          <a:bodyPr/>
          <a:lstStyle/>
          <a:p>
            <a:r>
              <a:rPr lang="de-DE" dirty="0"/>
              <a:t>Titelmasterformat durch Klicken bearbeiten</a:t>
            </a:r>
          </a:p>
        </p:txBody>
      </p:sp>
      <p:sp>
        <p:nvSpPr>
          <p:cNvPr id="5" name="Textplatzhalter 4"/>
          <p:cNvSpPr>
            <a:spLocks noGrp="1"/>
          </p:cNvSpPr>
          <p:nvPr>
            <p:ph type="body" sz="quarter" idx="11"/>
          </p:nvPr>
        </p:nvSpPr>
        <p:spPr>
          <a:xfrm>
            <a:off x="522288" y="4663679"/>
            <a:ext cx="6781800" cy="352425"/>
          </a:xfrm>
        </p:spPr>
        <p:txBody>
          <a:bodyPr anchor="ctr">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7" name="Textfeld 6"/>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117240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289" y="258366"/>
            <a:ext cx="6782369" cy="514350"/>
          </a:xfrm>
          <a:prstGeom prst="rect">
            <a:avLst/>
          </a:prstGeom>
        </p:spPr>
        <p:txBody>
          <a:bodyPr vert="horz" lIns="91440" tIns="45720" rIns="91440" bIns="45720" rtlCol="0" anchor="ctr">
            <a:normAutofit/>
          </a:body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 name="Text Placeholder 2"/>
          <p:cNvSpPr>
            <a:spLocks noGrp="1"/>
          </p:cNvSpPr>
          <p:nvPr>
            <p:ph type="body" idx="1"/>
          </p:nvPr>
        </p:nvSpPr>
        <p:spPr>
          <a:xfrm>
            <a:off x="785814" y="1200151"/>
            <a:ext cx="7900987"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Tree>
    <p:extLst>
      <p:ext uri="{BB962C8B-B14F-4D97-AF65-F5344CB8AC3E}">
        <p14:creationId xmlns:p14="http://schemas.microsoft.com/office/powerpoint/2010/main" val="6394787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1" r:id="rId4"/>
    <p:sldLayoutId id="2147483662" r:id="rId5"/>
    <p:sldLayoutId id="2147483650" r:id="rId6"/>
    <p:sldLayoutId id="2147483657" r:id="rId7"/>
    <p:sldLayoutId id="2147483660" r:id="rId8"/>
    <p:sldLayoutId id="2147483656" r:id="rId9"/>
    <p:sldLayoutId id="2147483654" r:id="rId10"/>
    <p:sldLayoutId id="2147483655" r:id="rId11"/>
    <p:sldLayoutId id="2147483652" r:id="rId12"/>
    <p:sldLayoutId id="2147483653" r:id="rId13"/>
  </p:sldLayoutIdLst>
  <p:hf sldNum="0" hdr="0" ftr="0" dt="0"/>
  <p:txStyles>
    <p:titleStyle>
      <a:lvl1pPr algn="l" defTabSz="457200" rtl="0" eaLnBrk="1" latinLnBrk="0" hangingPunct="1">
        <a:lnSpc>
          <a:spcPct val="80000"/>
        </a:lnSpc>
        <a:spcBef>
          <a:spcPct val="0"/>
        </a:spcBef>
        <a:buNone/>
        <a:defRPr sz="2400" kern="1200">
          <a:solidFill>
            <a:srgbClr val="0090C5"/>
          </a:solidFill>
          <a:latin typeface="Verdana" pitchFamily="34" charset="0"/>
          <a:ea typeface="Verdana" pitchFamily="34" charset="0"/>
          <a:cs typeface="Verdana" pitchFamily="34" charset="0"/>
        </a:defRPr>
      </a:lvl1pPr>
    </p:titleStyle>
    <p:body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tx1">
              <a:lumMod val="65000"/>
              <a:lumOff val="35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ormAutofit fontScale="92500" lnSpcReduction="20000"/>
          </a:bodyPr>
          <a:lstStyle/>
          <a:p>
            <a:r>
              <a:rPr lang="de-DE" dirty="0"/>
              <a:t>agof e.V. </a:t>
            </a:r>
            <a:r>
              <a:rPr lang="de-DE"/>
              <a:t>Oktober </a:t>
            </a:r>
            <a:r>
              <a:rPr lang="de-DE" dirty="0"/>
              <a:t>2020</a:t>
            </a:r>
          </a:p>
        </p:txBody>
      </p:sp>
      <p:sp>
        <p:nvSpPr>
          <p:cNvPr id="3" name="Titel 2"/>
          <p:cNvSpPr>
            <a:spLocks noGrp="1"/>
          </p:cNvSpPr>
          <p:nvPr>
            <p:ph type="ctrTitle"/>
          </p:nvPr>
        </p:nvSpPr>
        <p:spPr/>
        <p:txBody>
          <a:bodyPr/>
          <a:lstStyle/>
          <a:p>
            <a:r>
              <a:rPr lang="de-DE" dirty="0" err="1"/>
              <a:t>daily</a:t>
            </a:r>
            <a:r>
              <a:rPr lang="de-DE" dirty="0"/>
              <a:t> digital </a:t>
            </a:r>
            <a:r>
              <a:rPr lang="de-DE" dirty="0" err="1"/>
              <a:t>facts</a:t>
            </a:r>
            <a:endParaRPr lang="de-DE" dirty="0"/>
          </a:p>
        </p:txBody>
      </p:sp>
    </p:spTree>
    <p:extLst>
      <p:ext uri="{BB962C8B-B14F-4D97-AF65-F5344CB8AC3E}">
        <p14:creationId xmlns:p14="http://schemas.microsoft.com/office/powerpoint/2010/main" val="178772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Statements Einkaufen: TOP 9</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681023250"/>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a:xfrm>
            <a:off x="522288" y="4663679"/>
            <a:ext cx="6837362" cy="352425"/>
          </a:xfrm>
        </p:spPr>
        <p:txBody>
          <a:bodyPr>
            <a:normAutofit fontScale="92500" lnSpcReduction="10000"/>
          </a:bodyPr>
          <a:lstStyle/>
          <a:p>
            <a:r>
              <a:rPr lang="de-DE" dirty="0"/>
              <a:t>Basis: n=283.678 Fälle (deutschsprachige Wohnbevölkerung in Deutschland ab 16 Jahren) / Zielgruppen: n=279.781 Fälle (Nutzer stationäre und/oder mobile Angebote </a:t>
            </a:r>
            <a:br>
              <a:rPr lang="de-DE" dirty="0"/>
            </a:br>
            <a:r>
              <a:rPr lang="de-DE" dirty="0"/>
              <a:t>ab 16 Jahren) / Quelle: agof e. V. / daily digital </a:t>
            </a:r>
            <a:r>
              <a:rPr lang="de-DE" dirty="0" err="1"/>
              <a:t>facts</a:t>
            </a:r>
            <a:r>
              <a:rPr lang="de-DE" dirty="0"/>
              <a:t> 16.11.2020 / Auswertungszeitraum: Oktober 2020 / VuMA-Merkmale: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1435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Bei 74,5% der Onliner werden größere Kaufentscheidungen gemeinsam getroffen, mit 80,2% sind über drei Viertel einer Marke treu, wenn sie mit ihr zufrieden sind, 68,6 % probieren aber auch gern mal neue Produkte aus. </a:t>
            </a:r>
            <a:br>
              <a:rPr lang="de-DE" sz="1100" dirty="0"/>
            </a:br>
            <a:r>
              <a:rPr lang="de-DE" sz="1100" dirty="0"/>
              <a:t>Auf der folgenden Seite werden Einstellungen und Kaufverhalten nach Altersgruppen betrachtet. </a:t>
            </a:r>
          </a:p>
        </p:txBody>
      </p:sp>
    </p:spTree>
    <p:extLst>
      <p:ext uri="{BB962C8B-B14F-4D97-AF65-F5344CB8AC3E}">
        <p14:creationId xmlns:p14="http://schemas.microsoft.com/office/powerpoint/2010/main" val="9302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5FE2-9332-496A-B4B1-CD1A61C3561B}"/>
              </a:ext>
            </a:extLst>
          </p:cNvPr>
          <p:cNvSpPr>
            <a:spLocks noGrp="1"/>
          </p:cNvSpPr>
          <p:nvPr>
            <p:ph type="title"/>
          </p:nvPr>
        </p:nvSpPr>
        <p:spPr/>
        <p:txBody>
          <a:bodyPr/>
          <a:lstStyle/>
          <a:p>
            <a:r>
              <a:rPr lang="de-DE" dirty="0"/>
              <a:t>Statements Einkaufen nach Altersgruppen</a:t>
            </a:r>
          </a:p>
        </p:txBody>
      </p:sp>
      <p:graphicFrame>
        <p:nvGraphicFramePr>
          <p:cNvPr id="5" name="Inhaltsplatzhalter 4">
            <a:extLst>
              <a:ext uri="{FF2B5EF4-FFF2-40B4-BE49-F238E27FC236}">
                <a16:creationId xmlns:a16="http://schemas.microsoft.com/office/drawing/2014/main" id="{B5910EAA-C662-4D32-AF9A-5102E92BB0C9}"/>
              </a:ext>
            </a:extLst>
          </p:cNvPr>
          <p:cNvGraphicFramePr>
            <a:graphicFrameLocks noGrp="1"/>
          </p:cNvGraphicFramePr>
          <p:nvPr>
            <p:ph idx="1"/>
            <p:extLst>
              <p:ext uri="{D42A27DB-BD31-4B8C-83A1-F6EECF244321}">
                <p14:modId xmlns:p14="http://schemas.microsoft.com/office/powerpoint/2010/main" val="2336312423"/>
              </p:ext>
            </p:extLst>
          </p:nvPr>
        </p:nvGraphicFramePr>
        <p:xfrm>
          <a:off x="785812" y="1198565"/>
          <a:ext cx="7824788" cy="3328990"/>
        </p:xfrm>
        <a:graphic>
          <a:graphicData uri="http://schemas.openxmlformats.org/drawingml/2006/table">
            <a:tbl>
              <a:tblPr firstRow="1" bandRow="1">
                <a:tableStyleId>{2D5ABB26-0587-4C30-8999-92F81FD0307C}</a:tableStyleId>
              </a:tblPr>
              <a:tblGrid>
                <a:gridCol w="3899849">
                  <a:extLst>
                    <a:ext uri="{9D8B030D-6E8A-4147-A177-3AD203B41FA5}">
                      <a16:colId xmlns:a16="http://schemas.microsoft.com/office/drawing/2014/main" val="1881779450"/>
                    </a:ext>
                  </a:extLst>
                </a:gridCol>
                <a:gridCol w="1055239">
                  <a:extLst>
                    <a:ext uri="{9D8B030D-6E8A-4147-A177-3AD203B41FA5}">
                      <a16:colId xmlns:a16="http://schemas.microsoft.com/office/drawing/2014/main" val="1991575710"/>
                    </a:ext>
                  </a:extLst>
                </a:gridCol>
                <a:gridCol w="2869700">
                  <a:extLst>
                    <a:ext uri="{9D8B030D-6E8A-4147-A177-3AD203B41FA5}">
                      <a16:colId xmlns:a16="http://schemas.microsoft.com/office/drawing/2014/main" val="4229277917"/>
                    </a:ext>
                  </a:extLst>
                </a:gridCol>
              </a:tblGrid>
              <a:tr h="586258">
                <a:tc gridSpan="2">
                  <a:txBody>
                    <a:bodyPr/>
                    <a:lstStyle/>
                    <a:p>
                      <a:pPr algn="r" defTabSz="458788"/>
                      <a:r>
                        <a:rPr lang="de-DE" sz="800" b="1" dirty="0">
                          <a:latin typeface="Verdana" panose="020B0604030504040204" pitchFamily="34" charset="0"/>
                          <a:ea typeface="Verdana" panose="020B0604030504040204" pitchFamily="34" charset="0"/>
                          <a:cs typeface="Verdana" panose="020B0604030504040204" pitchFamily="34" charset="0"/>
                        </a:rPr>
                        <a:t>Internetnutzer gesamt</a:t>
                      </a:r>
                    </a:p>
                    <a:p>
                      <a:pPr algn="r"/>
                      <a:r>
                        <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rPr>
                        <a:t>in Millionen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28,89</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19,20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gebe häufiger mehr Geld aus, als ich mir vorgenommen habe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23,46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31,96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23,52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25,62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34,68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27,05</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Wenn ich mit einer Marke zufrieden bin, bleibe ich auch bei ihr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49,00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sp>
        <p:nvSpPr>
          <p:cNvPr id="4" name="Textplatzhalter 3">
            <a:extLst>
              <a:ext uri="{FF2B5EF4-FFF2-40B4-BE49-F238E27FC236}">
                <a16:creationId xmlns:a16="http://schemas.microsoft.com/office/drawing/2014/main" id="{6785A5D9-5122-4290-8109-D00BB665A126}"/>
              </a:ext>
            </a:extLst>
          </p:cNvPr>
          <p:cNvSpPr>
            <a:spLocks noGrp="1"/>
          </p:cNvSpPr>
          <p:nvPr>
            <p:ph type="body" sz="quarter" idx="10"/>
          </p:nvPr>
        </p:nvSpPr>
        <p:spPr>
          <a:xfrm>
            <a:off x="522286" y="4719826"/>
            <a:ext cx="7073765" cy="352425"/>
          </a:xfrm>
        </p:spPr>
        <p:txBody>
          <a:bodyPr>
            <a:normAutofit fontScale="92500" lnSpcReduction="10000"/>
          </a:bodyPr>
          <a:lstStyle/>
          <a:p>
            <a:r>
              <a:rPr lang="de-DE" dirty="0"/>
              <a:t>Basis: n=279.781 Fälle (Nutzer stationäre und/oder mobile Angebote letzte 3 Monate ab 16 Jahren) / Quelle: agof e. V. / daily digital </a:t>
            </a:r>
            <a:r>
              <a:rPr lang="de-DE" dirty="0" err="1"/>
              <a:t>facts</a:t>
            </a:r>
            <a:r>
              <a:rPr lang="de-DE" dirty="0"/>
              <a:t> 16.11.2020 / Auswertungszeitraum:  Oktober 2020 / VuMA-Merkmale: Einstellungen – Einkaufen / Darstellung der TOP 3 Statements nach Index pro Altersgruppe Ausprägung TOP2: trifft voll und ganz zu/trifft zu </a:t>
            </a:r>
            <a:br>
              <a:rPr lang="de-DE" dirty="0"/>
            </a:br>
            <a:r>
              <a:rPr lang="de-DE" dirty="0">
                <a:solidFill>
                  <a:srgbClr val="FF0000"/>
                </a:solidFill>
              </a:rPr>
              <a:t>(neue Skalierung ab April 2020, daher nicht vergleichbar mit den Vormonaten)</a:t>
            </a:r>
            <a:r>
              <a:rPr lang="de-DE" dirty="0"/>
              <a:t>/ Angaben: Millionen und Index (Internetnutzer gesamt = 100)</a:t>
            </a:r>
          </a:p>
        </p:txBody>
      </p:sp>
      <p:graphicFrame>
        <p:nvGraphicFramePr>
          <p:cNvPr id="6" name="Diagramm 5">
            <a:extLst>
              <a:ext uri="{FF2B5EF4-FFF2-40B4-BE49-F238E27FC236}">
                <a16:creationId xmlns:a16="http://schemas.microsoft.com/office/drawing/2014/main" id="{A541D18A-22EB-4793-8DD8-98B475DE1846}"/>
              </a:ext>
            </a:extLst>
          </p:cNvPr>
          <p:cNvGraphicFramePr/>
          <p:nvPr>
            <p:extLst>
              <p:ext uri="{D42A27DB-BD31-4B8C-83A1-F6EECF244321}">
                <p14:modId xmlns:p14="http://schemas.microsoft.com/office/powerpoint/2010/main" val="3722180863"/>
              </p:ext>
            </p:extLst>
          </p:nvPr>
        </p:nvGraphicFramePr>
        <p:xfrm>
          <a:off x="5416550" y="1084728"/>
          <a:ext cx="3194050" cy="344282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a:extLst>
              <a:ext uri="{FF2B5EF4-FFF2-40B4-BE49-F238E27FC236}">
                <a16:creationId xmlns:a16="http://schemas.microsoft.com/office/drawing/2014/main" id="{371C1E63-63D4-4890-B1F4-1D0129AD6B89}"/>
              </a:ext>
            </a:extLst>
          </p:cNvPr>
          <p:cNvSpPr/>
          <p:nvPr/>
        </p:nvSpPr>
        <p:spPr>
          <a:xfrm>
            <a:off x="785812" y="1162704"/>
            <a:ext cx="2871789" cy="369332"/>
          </a:xfrm>
          <a:prstGeom prst="rect">
            <a:avLst/>
          </a:prstGeom>
        </p:spPr>
        <p:txBody>
          <a:bodyPr wrap="square">
            <a:spAutoFit/>
          </a:bodyPr>
          <a:lstStyle/>
          <a:p>
            <a:r>
              <a:rPr lang="de-DE" sz="900" b="1" dirty="0">
                <a:latin typeface="Verdana" panose="020B0604030504040204" pitchFamily="34" charset="0"/>
                <a:ea typeface="Verdana" panose="020B0604030504040204" pitchFamily="34" charset="0"/>
                <a:cs typeface="Verdana" panose="020B0604030504040204" pitchFamily="34" charset="0"/>
              </a:rPr>
              <a:t>TOP 3 Statements nach Affinität pro Altersgruppe (trifft (voll und ganz) zu)</a:t>
            </a:r>
            <a:endParaRPr lang="de-DE" sz="900" dirty="0"/>
          </a:p>
        </p:txBody>
      </p:sp>
    </p:spTree>
    <p:extLst>
      <p:ext uri="{BB962C8B-B14F-4D97-AF65-F5344CB8AC3E}">
        <p14:creationId xmlns:p14="http://schemas.microsoft.com/office/powerpoint/2010/main" val="23488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Internet informiert: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n=279.781 Fälle (Nutzer stationäre und/oder mobile Angebote letzte 3 Monate ab 16 Jahren) / Quelle: agof e. V. / daily digital </a:t>
            </a:r>
            <a:r>
              <a:rPr lang="de-DE" dirty="0" err="1"/>
              <a:t>facts</a:t>
            </a:r>
            <a:r>
              <a:rPr lang="de-DE" dirty="0"/>
              <a:t> 16.11.2020 / Auswertungszeitraum: Oktober 2020 / b4p-Merkmal: „Über welche Produkte und Dienstleistungen haben Sie sich schon einmal im Internet informiert?“ Darstellung der Top 10 von insgesamt 30 Produkten / Angaben in Prozent </a:t>
            </a:r>
          </a:p>
        </p:txBody>
      </p:sp>
      <p:graphicFrame>
        <p:nvGraphicFramePr>
          <p:cNvPr id="8" name="Inhaltsplatzhalter 5"/>
          <p:cNvGraphicFramePr>
            <a:graphicFrameLocks/>
          </p:cNvGraphicFramePr>
          <p:nvPr>
            <p:extLst>
              <p:ext uri="{D42A27DB-BD31-4B8C-83A1-F6EECF244321}">
                <p14:modId xmlns:p14="http://schemas.microsoft.com/office/powerpoint/2010/main" val="2824030901"/>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Sich online zu Produkten und ihren Eigenschaften zu informieren, ist für viele Konsumenten eine Selbstverständlichkeit, insbesondere wenn es um High-Involvement-Produkte geht. Am größten fällt der Anteil derjenigen, die online recherchieren, bei Bekleidung, Schuhen und (Pauschal-)Reisen aus.</a:t>
            </a:r>
          </a:p>
        </p:txBody>
      </p:sp>
    </p:spTree>
    <p:extLst>
      <p:ext uri="{BB962C8B-B14F-4D97-AF65-F5344CB8AC3E}">
        <p14:creationId xmlns:p14="http://schemas.microsoft.com/office/powerpoint/2010/main" val="42548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10 Produkte nach </a:t>
            </a:r>
            <a:r>
              <a:rPr lang="de-DE" dirty="0" err="1"/>
              <a:t>Conversion</a:t>
            </a:r>
            <a:r>
              <a:rPr lang="de-DE" dirty="0"/>
              <a:t>-Rates</a:t>
            </a:r>
          </a:p>
        </p:txBody>
      </p:sp>
      <p:graphicFrame>
        <p:nvGraphicFramePr>
          <p:cNvPr id="5" name="Group 46"/>
          <p:cNvGraphicFramePr>
            <a:graphicFrameLocks noGrp="1"/>
          </p:cNvGraphicFramePr>
          <p:nvPr>
            <p:extLst>
              <p:ext uri="{D42A27DB-BD31-4B8C-83A1-F6EECF244321}">
                <p14:modId xmlns:p14="http://schemas.microsoft.com/office/powerpoint/2010/main" val="724825620"/>
              </p:ext>
            </p:extLst>
          </p:nvPr>
        </p:nvGraphicFramePr>
        <p:xfrm>
          <a:off x="617538" y="2105790"/>
          <a:ext cx="3346278" cy="2386307"/>
        </p:xfrm>
        <a:graphic>
          <a:graphicData uri="http://schemas.openxmlformats.org/drawingml/2006/table">
            <a:tbl>
              <a:tblPr/>
              <a:tblGrid>
                <a:gridCol w="2620938">
                  <a:extLst>
                    <a:ext uri="{9D8B030D-6E8A-4147-A177-3AD203B41FA5}">
                      <a16:colId xmlns:a16="http://schemas.microsoft.com/office/drawing/2014/main" val="20000"/>
                    </a:ext>
                  </a:extLst>
                </a:gridCol>
                <a:gridCol w="725340">
                  <a:extLst>
                    <a:ext uri="{9D8B030D-6E8A-4147-A177-3AD203B41FA5}">
                      <a16:colId xmlns:a16="http://schemas.microsoft.com/office/drawing/2014/main" val="20001"/>
                    </a:ext>
                  </a:extLst>
                </a:gridCol>
              </a:tblGrid>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Mode / Bekleidung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Schuhe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Bücher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Veranstaltungen (z.B. Konzertkarten, Kinokarten)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DVDs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Erotikartikel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Sportartikel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Computerspiele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Reisebestandteile (Flüge, Hotels, Zugtickets)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800" marR="10800" marT="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6" name="Diagramm 5"/>
          <p:cNvGraphicFramePr/>
          <p:nvPr>
            <p:extLst>
              <p:ext uri="{D42A27DB-BD31-4B8C-83A1-F6EECF244321}">
                <p14:modId xmlns:p14="http://schemas.microsoft.com/office/powerpoint/2010/main" val="3687537797"/>
              </p:ext>
            </p:extLst>
          </p:nvPr>
        </p:nvGraphicFramePr>
        <p:xfrm>
          <a:off x="3852864" y="1807634"/>
          <a:ext cx="4537075" cy="2768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3175811" y="1746547"/>
            <a:ext cx="833883" cy="369332"/>
          </a:xfrm>
          <a:prstGeom prst="rect">
            <a:avLst/>
          </a:prstGeom>
          <a:noFill/>
        </p:spPr>
        <p:txBody>
          <a:bodyPr wrap="none" rtlCol="0">
            <a:spAutoFit/>
          </a:bodyPr>
          <a:lstStyle/>
          <a:p>
            <a:pPr algn="ctr"/>
            <a:r>
              <a:rPr lang="de-DE" sz="900" dirty="0" err="1">
                <a:latin typeface="Verdana" panose="020B0604030504040204" pitchFamily="34" charset="0"/>
                <a:ea typeface="Verdana" panose="020B0604030504040204" pitchFamily="34" charset="0"/>
                <a:cs typeface="Verdana" panose="020B0604030504040204" pitchFamily="34" charset="0"/>
              </a:rPr>
              <a:t>Conversion</a:t>
            </a:r>
            <a:endParaRPr lang="de-DE" sz="900" dirty="0">
              <a:latin typeface="Verdana" panose="020B0604030504040204" pitchFamily="34" charset="0"/>
              <a:ea typeface="Verdana" panose="020B0604030504040204" pitchFamily="34" charset="0"/>
              <a:cs typeface="Verdana" panose="020B0604030504040204" pitchFamily="34" charset="0"/>
            </a:endParaRPr>
          </a:p>
          <a:p>
            <a:pPr algn="ctr"/>
            <a:r>
              <a:rPr lang="de-DE" sz="900" dirty="0">
                <a:latin typeface="Verdana" panose="020B0604030504040204" pitchFamily="34" charset="0"/>
                <a:ea typeface="Verdana" panose="020B0604030504040204" pitchFamily="34" charset="0"/>
                <a:cs typeface="Verdana" panose="020B0604030504040204" pitchFamily="34" charset="0"/>
              </a:rPr>
              <a:t>Rates:</a:t>
            </a:r>
          </a:p>
        </p:txBody>
      </p:sp>
      <p:sp>
        <p:nvSpPr>
          <p:cNvPr id="3" name="Textplatzhalter 2"/>
          <p:cNvSpPr>
            <a:spLocks noGrp="1"/>
          </p:cNvSpPr>
          <p:nvPr>
            <p:ph type="body" sz="quarter" idx="10"/>
          </p:nvPr>
        </p:nvSpPr>
        <p:spPr>
          <a:xfrm>
            <a:off x="522287" y="4719826"/>
            <a:ext cx="7529760" cy="352425"/>
          </a:xfrm>
        </p:spPr>
        <p:txBody>
          <a:bodyPr>
            <a:noAutofit/>
          </a:bodyPr>
          <a:lstStyle/>
          <a:p>
            <a:r>
              <a:rPr lang="de-DE" dirty="0"/>
              <a:t>Basis: n=279.781 Fälle (Nutzer stationäre und/oder mobile Angebote letzte 3 Monate ab 16 Jahren) / Quelle: agof e. V. / daily digital </a:t>
            </a:r>
            <a:r>
              <a:rPr lang="de-DE" dirty="0" err="1"/>
              <a:t>facts</a:t>
            </a:r>
            <a:r>
              <a:rPr lang="de-DE" dirty="0"/>
              <a:t> 16.11.2020 / Auswertungszeitraum: Oktober 2020 / b4p-Merkmale: „Über welche Produkte und Dienstleistungen haben Sie sich schon einmal im Internet informiert?“ und </a:t>
            </a:r>
            <a:br>
              <a:rPr lang="de-DE" dirty="0"/>
            </a:br>
            <a:r>
              <a:rPr lang="de-DE" dirty="0"/>
              <a:t>“Und welche Produkte und Dienstleistungen haben Sie schon einmal im Internet gekauft?“ Darstellung der Top 10 von insgesamt 31 Produkten / Angaben in % </a:t>
            </a:r>
          </a:p>
        </p:txBody>
      </p:sp>
      <p:sp>
        <p:nvSpPr>
          <p:cNvPr id="9" name="Inhaltsplatzhalter 2"/>
          <p:cNvSpPr>
            <a:spLocks noGrp="1"/>
          </p:cNvSpPr>
          <p:nvPr>
            <p:ph idx="1"/>
          </p:nvPr>
        </p:nvSpPr>
        <p:spPr>
          <a:xfrm>
            <a:off x="785307" y="1200151"/>
            <a:ext cx="7595460" cy="582929"/>
          </a:xfrm>
        </p:spPr>
        <p:txBody>
          <a:bodyPr>
            <a:normAutofit fontScale="92500"/>
          </a:bodyPr>
          <a:lstStyle/>
          <a:p>
            <a:r>
              <a:rPr lang="de-DE" sz="1100" dirty="0"/>
              <a:t>Sich online informieren und online kaufen – oft findet heute der gesamte Entscheidungs- und Kaufprozess online statt. So liegt die </a:t>
            </a:r>
            <a:r>
              <a:rPr lang="de-DE" sz="1100" dirty="0" err="1"/>
              <a:t>Conversion</a:t>
            </a:r>
            <a:r>
              <a:rPr lang="de-DE" sz="1100" dirty="0"/>
              <a:t> Rate bei Mode/Bekleidung, bei Schuhen und bei Büchern über 66%, es haben also mehr als zwei Drittel derjenigen, die sich online informiert haben, auch online gekauft. </a:t>
            </a:r>
          </a:p>
        </p:txBody>
      </p:sp>
    </p:spTree>
    <p:extLst>
      <p:ext uri="{BB962C8B-B14F-4D97-AF65-F5344CB8AC3E}">
        <p14:creationId xmlns:p14="http://schemas.microsoft.com/office/powerpoint/2010/main" val="75632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Customer Journey beinhaltet online- und offline-</a:t>
            </a:r>
            <a:r>
              <a:rPr lang="de-DE" dirty="0" err="1"/>
              <a:t>Touchpoints</a:t>
            </a:r>
            <a:endParaRPr lang="de-DE" dirty="0"/>
          </a:p>
        </p:txBody>
      </p:sp>
      <p:graphicFrame>
        <p:nvGraphicFramePr>
          <p:cNvPr id="10" name="Diagramm 9"/>
          <p:cNvGraphicFramePr/>
          <p:nvPr>
            <p:extLst>
              <p:ext uri="{D42A27DB-BD31-4B8C-83A1-F6EECF244321}">
                <p14:modId xmlns:p14="http://schemas.microsoft.com/office/powerpoint/2010/main" val="1176944571"/>
              </p:ext>
            </p:extLst>
          </p:nvPr>
        </p:nvGraphicFramePr>
        <p:xfrm>
          <a:off x="790258" y="2115282"/>
          <a:ext cx="7598092" cy="1190625"/>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0"/>
            <a:ext cx="7595460" cy="942526"/>
          </a:xfrm>
        </p:spPr>
        <p:txBody>
          <a:bodyPr>
            <a:noAutofit/>
          </a:bodyPr>
          <a:lstStyle/>
          <a:p>
            <a:r>
              <a:rPr lang="de-DE" sz="1000" dirty="0"/>
              <a:t>Sich im Internet zu informieren und dann im Geschäft zu kaufen oder umgekehrt sind jedoch auch verbreitete Verhaltensweisen. Verbraucher sind Always-On und wechseln ständig von der digitalen in die reale Welt und zurück. 22,13 Millionen Nutzer informieren sich online, kaufen aber im Geschäft. In ihrer demografischen Struktur ähneln sie der Gesamtheit der Onliner. Unter den 14,11 Millionen Nutzern, die sich im Geschäft informieren, dann aber online kaufen sind Männer und die Altersgruppe 30 bis 49 Jahre überdurchschnittlich vertreten. </a:t>
            </a:r>
          </a:p>
        </p:txBody>
      </p:sp>
      <p:sp>
        <p:nvSpPr>
          <p:cNvPr id="3" name="Textplatzhalter 2"/>
          <p:cNvSpPr>
            <a:spLocks noGrp="1"/>
          </p:cNvSpPr>
          <p:nvPr>
            <p:ph type="body" sz="quarter" idx="10"/>
          </p:nvPr>
        </p:nvSpPr>
        <p:spPr/>
        <p:txBody>
          <a:bodyPr>
            <a:normAutofit/>
          </a:bodyPr>
          <a:lstStyle/>
          <a:p>
            <a:pPr>
              <a:spcBef>
                <a:spcPts val="0"/>
              </a:spcBef>
            </a:pPr>
            <a:r>
              <a:rPr lang="de-DE" dirty="0"/>
              <a:t>Basis: n=279.781 Fälle (Nutzer stationäre und/oder mobile Angebote letzte 3 Monate ab 16 Jahren) / Quelle: agof e. V. / daily digital </a:t>
            </a:r>
            <a:r>
              <a:rPr lang="de-DE" dirty="0" err="1"/>
              <a:t>facts</a:t>
            </a:r>
            <a:r>
              <a:rPr lang="de-DE" dirty="0"/>
              <a:t> 16.11.2020 / Auswertungszeitraum: Oktober 2020 / VuMA-Merkmale: Einstellungen – Persönliche Lebenssituation / Angaben in %</a:t>
            </a:r>
          </a:p>
        </p:txBody>
      </p:sp>
      <p:graphicFrame>
        <p:nvGraphicFramePr>
          <p:cNvPr id="6" name="Diagramm 5">
            <a:extLst>
              <a:ext uri="{FF2B5EF4-FFF2-40B4-BE49-F238E27FC236}">
                <a16:creationId xmlns:a16="http://schemas.microsoft.com/office/drawing/2014/main" id="{36C0C720-B077-4E8A-A5E2-196CE9D874C6}"/>
              </a:ext>
            </a:extLst>
          </p:cNvPr>
          <p:cNvGraphicFramePr/>
          <p:nvPr>
            <p:extLst>
              <p:ext uri="{D42A27DB-BD31-4B8C-83A1-F6EECF244321}">
                <p14:modId xmlns:p14="http://schemas.microsoft.com/office/powerpoint/2010/main" val="3986723233"/>
              </p:ext>
            </p:extLst>
          </p:nvPr>
        </p:nvGraphicFramePr>
        <p:xfrm>
          <a:off x="790258" y="3352798"/>
          <a:ext cx="7598092" cy="1190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89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6275" y="3352691"/>
            <a:ext cx="5462589" cy="429300"/>
          </a:xfrm>
        </p:spPr>
        <p:txBody>
          <a:bodyPr/>
          <a:lstStyle/>
          <a:p>
            <a:r>
              <a:rPr lang="de-DE" dirty="0"/>
              <a:t>Studienmodell, Kontakt</a:t>
            </a:r>
          </a:p>
        </p:txBody>
      </p:sp>
      <p:pic>
        <p:nvPicPr>
          <p:cNvPr id="3" name="Grafik 2">
            <a:extLst>
              <a:ext uri="{FF2B5EF4-FFF2-40B4-BE49-F238E27FC236}">
                <a16:creationId xmlns:a16="http://schemas.microsoft.com/office/drawing/2014/main" id="{B769B435-3090-40AE-8D8C-E7444C0D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340" y="268476"/>
            <a:ext cx="1394204" cy="493200"/>
          </a:xfrm>
          <a:prstGeom prst="rect">
            <a:avLst/>
          </a:prstGeom>
        </p:spPr>
      </p:pic>
    </p:spTree>
    <p:extLst>
      <p:ext uri="{BB962C8B-B14F-4D97-AF65-F5344CB8AC3E}">
        <p14:creationId xmlns:p14="http://schemas.microsoft.com/office/powerpoint/2010/main" val="385679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Methodenmodell der </a:t>
            </a:r>
            <a:r>
              <a:rPr lang="de-DE" b="1" dirty="0" err="1"/>
              <a:t>daily</a:t>
            </a:r>
            <a:r>
              <a:rPr lang="de-DE" b="1" dirty="0"/>
              <a:t> digital </a:t>
            </a:r>
            <a:r>
              <a:rPr lang="de-DE" b="1" dirty="0" err="1"/>
              <a:t>facts</a:t>
            </a:r>
            <a:endParaRPr lang="de-DE" b="1" dirty="0"/>
          </a:p>
        </p:txBody>
      </p:sp>
      <p:pic>
        <p:nvPicPr>
          <p:cNvPr id="19" name="Picture 3" descr="T:\Mkt-PR\Bildmaterial\Logos\AGOF_Logos\daily facts Logos\AGOF-logo_daily-digital-facts\AGOF-logo_daily-digital-fac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142" y="2817534"/>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p:cNvSpPr/>
          <p:nvPr/>
        </p:nvSpPr>
        <p:spPr>
          <a:xfrm>
            <a:off x="87087" y="923026"/>
            <a:ext cx="6622646" cy="3987324"/>
          </a:xfrm>
          <a:prstGeom prst="rect">
            <a:avLst/>
          </a:prstGeom>
          <a:solidFill>
            <a:srgbClr val="DFF4FF"/>
          </a:solidFill>
          <a:ln w="25400">
            <a:solidFill>
              <a:srgbClr val="0092C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7" name="Abgerundetes Rechteck 26"/>
          <p:cNvSpPr/>
          <p:nvPr/>
        </p:nvSpPr>
        <p:spPr>
          <a:xfrm>
            <a:off x="154375" y="1681504"/>
            <a:ext cx="1861200" cy="881063"/>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Tagesaktuelle technische Messung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Browser/Apps</a:t>
            </a:r>
          </a:p>
        </p:txBody>
      </p:sp>
      <p:sp>
        <p:nvSpPr>
          <p:cNvPr id="28" name="Abgerundetes Rechteck 27"/>
          <p:cNvSpPr/>
          <p:nvPr/>
        </p:nvSpPr>
        <p:spPr>
          <a:xfrm>
            <a:off x="154705" y="2656864"/>
            <a:ext cx="1859519"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OnSite</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a:t>
            </a: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InApp</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Internetnutzer 16+ J.</a:t>
            </a:r>
          </a:p>
        </p:txBody>
      </p:sp>
      <p:sp>
        <p:nvSpPr>
          <p:cNvPr id="29" name="Abgerundetes Rechteck 28"/>
          <p:cNvSpPr/>
          <p:nvPr/>
        </p:nvSpPr>
        <p:spPr>
          <a:xfrm>
            <a:off x="3614126" y="1366854"/>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Bildung der User</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und Betrieb des technischen User-Panels</a:t>
            </a:r>
          </a:p>
        </p:txBody>
      </p:sp>
      <p:sp>
        <p:nvSpPr>
          <p:cNvPr id="30" name="Abgerundetes Rechteck 29"/>
          <p:cNvSpPr/>
          <p:nvPr/>
        </p:nvSpPr>
        <p:spPr>
          <a:xfrm>
            <a:off x="154705" y="3514217"/>
            <a:ext cx="1861200"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Telefonische Basisbefragung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Bevölkerung 16+ J.</a:t>
            </a:r>
          </a:p>
        </p:txBody>
      </p:sp>
      <p:sp>
        <p:nvSpPr>
          <p:cNvPr id="31" name="Pfeil nach rechts 30"/>
          <p:cNvSpPr/>
          <p:nvPr/>
        </p:nvSpPr>
        <p:spPr>
          <a:xfrm>
            <a:off x="2083338" y="19765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2" name="Pfeil nach rechts 31"/>
          <p:cNvSpPr/>
          <p:nvPr/>
        </p:nvSpPr>
        <p:spPr>
          <a:xfrm>
            <a:off x="2082801" y="28970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3" name="Pfeil nach rechts 32"/>
          <p:cNvSpPr/>
          <p:nvPr/>
        </p:nvSpPr>
        <p:spPr>
          <a:xfrm>
            <a:off x="3287579" y="19768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4" name="Pfeil nach rechts 33"/>
          <p:cNvSpPr/>
          <p:nvPr/>
        </p:nvSpPr>
        <p:spPr>
          <a:xfrm>
            <a:off x="3286180" y="28984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35" name="Pfeil nach rechts 34"/>
          <p:cNvSpPr/>
          <p:nvPr/>
        </p:nvSpPr>
        <p:spPr>
          <a:xfrm>
            <a:off x="2072452" y="3775528"/>
            <a:ext cx="1534420"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rPr>
              <a:t>&lt;</a:t>
            </a:r>
          </a:p>
        </p:txBody>
      </p:sp>
      <p:sp>
        <p:nvSpPr>
          <p:cNvPr id="36" name="Abgerundetes Rechteck 35"/>
          <p:cNvSpPr/>
          <p:nvPr/>
        </p:nvSpPr>
        <p:spPr>
          <a:xfrm>
            <a:off x="6204672" y="1366854"/>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finaler Auswertungs-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Und Planungsdatei</a:t>
            </a:r>
            <a:endParaRPr lang="de-DE" sz="1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hteck 36"/>
          <p:cNvSpPr/>
          <p:nvPr/>
        </p:nvSpPr>
        <p:spPr>
          <a:xfrm>
            <a:off x="850869" y="958492"/>
            <a:ext cx="4493538" cy="307777"/>
          </a:xfrm>
          <a:prstGeom prst="rect">
            <a:avLst/>
          </a:prstGeom>
        </p:spPr>
        <p:txBody>
          <a:bodyPr wrap="none">
            <a:spAutoFit/>
          </a:bodyPr>
          <a:lstStyle/>
          <a:p>
            <a:r>
              <a:rPr lang="de-DE" sz="1400" b="1" dirty="0">
                <a:solidFill>
                  <a:prstClr val="black"/>
                </a:solidFill>
                <a:latin typeface="Verdana" panose="020B0604030504040204" pitchFamily="34" charset="0"/>
                <a:ea typeface="Verdana" panose="020B0604030504040204" pitchFamily="34" charset="0"/>
                <a:cs typeface="Verdana" panose="020B0604030504040204" pitchFamily="34" charset="0"/>
              </a:rPr>
              <a:t>Zentrales Mess- und Verarbeitungssystem </a:t>
            </a:r>
          </a:p>
        </p:txBody>
      </p:sp>
      <p:sp>
        <p:nvSpPr>
          <p:cNvPr id="40" name="Abgerundetes Rechteck 39"/>
          <p:cNvSpPr/>
          <p:nvPr/>
        </p:nvSpPr>
        <p:spPr>
          <a:xfrm>
            <a:off x="2422309" y="1365040"/>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Client-Anreicherung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um Sozio-Daten </a:t>
            </a:r>
          </a:p>
        </p:txBody>
      </p:sp>
      <p:sp>
        <p:nvSpPr>
          <p:cNvPr id="41" name="Abgerundetes Rechteck 40"/>
          <p:cNvSpPr/>
          <p:nvPr/>
        </p:nvSpPr>
        <p:spPr>
          <a:xfrm>
            <a:off x="4920984" y="1377171"/>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Gewichtung, Anpassung Netto-RW</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Justierung, Fusion Marktdaten</a:t>
            </a:r>
          </a:p>
        </p:txBody>
      </p:sp>
      <p:sp>
        <p:nvSpPr>
          <p:cNvPr id="42" name="Pfeil nach rechts 41"/>
          <p:cNvSpPr/>
          <p:nvPr/>
        </p:nvSpPr>
        <p:spPr>
          <a:xfrm>
            <a:off x="4590447" y="288188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3" name="Pfeil nach rechts 42"/>
          <p:cNvSpPr/>
          <p:nvPr/>
        </p:nvSpPr>
        <p:spPr>
          <a:xfrm>
            <a:off x="7039738" y="2892766"/>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4" name="Pfeil nach rechts 43"/>
          <p:cNvSpPr/>
          <p:nvPr/>
        </p:nvSpPr>
        <p:spPr>
          <a:xfrm>
            <a:off x="5885851" y="2881878"/>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Tree>
    <p:extLst>
      <p:ext uri="{BB962C8B-B14F-4D97-AF65-F5344CB8AC3E}">
        <p14:creationId xmlns:p14="http://schemas.microsoft.com/office/powerpoint/2010/main" val="29113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Verdana"/>
                <a:cs typeface="Verdana"/>
              </a:rPr>
              <a:t>Kontakt</a:t>
            </a:r>
            <a:endParaRPr lang="de-DE" dirty="0"/>
          </a:p>
        </p:txBody>
      </p:sp>
      <p:sp>
        <p:nvSpPr>
          <p:cNvPr id="3" name="Inhaltsplatzhalter 2"/>
          <p:cNvSpPr>
            <a:spLocks noGrp="1"/>
          </p:cNvSpPr>
          <p:nvPr>
            <p:ph sz="half" idx="1"/>
          </p:nvPr>
        </p:nvSpPr>
        <p:spPr>
          <a:xfrm>
            <a:off x="785813" y="1367406"/>
            <a:ext cx="3709987" cy="3117733"/>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Fragen zur </a:t>
            </a:r>
            <a:r>
              <a:rPr lang="de-DE" dirty="0" err="1"/>
              <a:t>daily</a:t>
            </a:r>
            <a:r>
              <a:rPr lang="de-DE" dirty="0"/>
              <a:t> digital </a:t>
            </a:r>
            <a:r>
              <a:rPr lang="de-DE" dirty="0" err="1"/>
              <a:t>facts</a:t>
            </a:r>
            <a:r>
              <a:rPr lang="de-DE" dirty="0"/>
              <a:t> wenden Sie sich bitte an die </a:t>
            </a:r>
            <a:r>
              <a:rPr lang="de-DE" dirty="0" err="1"/>
              <a:t>agof</a:t>
            </a:r>
            <a:r>
              <a:rPr lang="de-DE" dirty="0"/>
              <a:t>:</a:t>
            </a:r>
          </a:p>
          <a:p>
            <a:pPr>
              <a:spcBef>
                <a:spcPts val="0"/>
              </a:spcBef>
            </a:pPr>
            <a:endParaRPr lang="de-DE" dirty="0"/>
          </a:p>
          <a:p>
            <a:pPr>
              <a:spcBef>
                <a:spcPts val="0"/>
              </a:spcBef>
            </a:pPr>
            <a:r>
              <a:rPr lang="de-DE" dirty="0">
                <a:latin typeface="Verdana"/>
                <a:cs typeface="Verdana"/>
              </a:rPr>
              <a:t>Claudia Dubrau</a:t>
            </a:r>
            <a:br>
              <a:rPr lang="de-DE" dirty="0">
                <a:latin typeface="Verdana"/>
                <a:cs typeface="Verdana"/>
              </a:rPr>
            </a:br>
            <a:r>
              <a:rPr lang="de-DE" dirty="0">
                <a:latin typeface="Verdana"/>
                <a:cs typeface="Verdana"/>
              </a:rPr>
              <a:t>Geschäftsführerin </a:t>
            </a:r>
            <a:r>
              <a:rPr lang="de-DE" dirty="0" err="1">
                <a:latin typeface="Verdana"/>
                <a:cs typeface="Verdana"/>
              </a:rPr>
              <a:t>agof</a:t>
            </a:r>
            <a:r>
              <a:rPr lang="de-DE" dirty="0">
                <a:latin typeface="Verdana"/>
                <a:cs typeface="Verdana"/>
              </a:rPr>
              <a:t> e.V.</a:t>
            </a:r>
            <a:br>
              <a:rPr lang="de-DE" dirty="0">
                <a:latin typeface="Verdana"/>
                <a:cs typeface="Verdana"/>
              </a:rPr>
            </a:br>
            <a:r>
              <a:rPr lang="de-DE" dirty="0">
                <a:latin typeface="Verdana"/>
                <a:cs typeface="Verdana"/>
              </a:rPr>
              <a:t>Tel: 069 / 264 888 - 310</a:t>
            </a:r>
            <a:br>
              <a:rPr lang="de-DE" dirty="0">
                <a:latin typeface="Verdana"/>
                <a:cs typeface="Verdana"/>
              </a:rPr>
            </a:br>
            <a:r>
              <a:rPr lang="de-DE" dirty="0">
                <a:latin typeface="Verdana"/>
                <a:cs typeface="Verdana"/>
              </a:rPr>
              <a:t>Mail: claudia.dubrau@agof.de </a:t>
            </a:r>
          </a:p>
          <a:p>
            <a:pPr>
              <a:spcBef>
                <a:spcPts val="0"/>
              </a:spcBef>
            </a:pPr>
            <a:endParaRPr lang="de-DE" dirty="0">
              <a:latin typeface="Verdana"/>
              <a:cs typeface="Verdana"/>
            </a:endParaRPr>
          </a:p>
          <a:p>
            <a:pPr>
              <a:spcBef>
                <a:spcPts val="0"/>
              </a:spcBef>
            </a:pPr>
            <a:r>
              <a:rPr lang="de-DE" dirty="0">
                <a:latin typeface="Verdana"/>
                <a:cs typeface="Verdana"/>
              </a:rPr>
              <a:t>Katharina Metzger</a:t>
            </a:r>
            <a:br>
              <a:rPr lang="de-DE" dirty="0">
                <a:latin typeface="Verdana"/>
                <a:cs typeface="Verdana"/>
              </a:rPr>
            </a:br>
            <a:r>
              <a:rPr lang="de-DE" dirty="0">
                <a:latin typeface="Verdana"/>
                <a:cs typeface="Verdana"/>
              </a:rPr>
              <a:t>Pressesprecherin agof</a:t>
            </a:r>
            <a:br>
              <a:rPr lang="de-DE" dirty="0">
                <a:latin typeface="Verdana"/>
                <a:cs typeface="Verdana"/>
              </a:rPr>
            </a:br>
            <a:r>
              <a:rPr lang="de-DE" dirty="0">
                <a:latin typeface="Verdana"/>
                <a:cs typeface="Verdana"/>
              </a:rPr>
              <a:t>Tel.: 0151 / 12671388</a:t>
            </a:r>
            <a:br>
              <a:rPr lang="de-DE" dirty="0">
                <a:latin typeface="Verdana"/>
                <a:cs typeface="Verdana"/>
              </a:rPr>
            </a:br>
            <a:r>
              <a:rPr lang="de-DE" dirty="0">
                <a:latin typeface="Verdana"/>
                <a:cs typeface="Verdana"/>
              </a:rPr>
              <a:t>Mail: katharina.metzger@agof.de </a:t>
            </a:r>
          </a:p>
          <a:p>
            <a:pPr>
              <a:spcBef>
                <a:spcPts val="0"/>
              </a:spcBef>
            </a:pPr>
            <a:endParaRPr lang="de-DE" dirty="0">
              <a:latin typeface="Verdana"/>
              <a:cs typeface="Verdana"/>
            </a:endParaRPr>
          </a:p>
          <a:p>
            <a:pPr>
              <a:spcBef>
                <a:spcPts val="0"/>
              </a:spcBef>
            </a:pPr>
            <a:r>
              <a:rPr lang="de-DE" dirty="0">
                <a:latin typeface="Verdana"/>
                <a:cs typeface="Verdana"/>
              </a:rPr>
              <a:t>www.agof.de</a:t>
            </a:r>
            <a:endParaRPr lang="de-DE" dirty="0"/>
          </a:p>
        </p:txBody>
      </p:sp>
      <p:sp>
        <p:nvSpPr>
          <p:cNvPr id="5" name="Inhaltsplatzhalter 4"/>
          <p:cNvSpPr>
            <a:spLocks noGrp="1"/>
          </p:cNvSpPr>
          <p:nvPr>
            <p:ph sz="half" idx="2"/>
          </p:nvPr>
        </p:nvSpPr>
        <p:spPr>
          <a:xfrm>
            <a:off x="4648200" y="2441197"/>
            <a:ext cx="3740150" cy="2048400"/>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Interesse an einer Teilnahme an der </a:t>
            </a:r>
            <a:r>
              <a:rPr lang="de-DE" dirty="0" err="1"/>
              <a:t>daily</a:t>
            </a:r>
            <a:r>
              <a:rPr lang="de-DE" dirty="0"/>
              <a:t> digital </a:t>
            </a:r>
            <a:r>
              <a:rPr lang="de-DE" dirty="0" err="1"/>
              <a:t>facts</a:t>
            </a:r>
            <a:r>
              <a:rPr lang="de-DE" dirty="0"/>
              <a:t> wenden Sie sich bitte an das agof </a:t>
            </a:r>
            <a:r>
              <a:rPr lang="de-DE" dirty="0" err="1"/>
              <a:t>service</a:t>
            </a:r>
            <a:r>
              <a:rPr lang="de-DE" dirty="0"/>
              <a:t> c</a:t>
            </a:r>
            <a:r>
              <a:rPr lang="de-DE"/>
              <a:t>enter</a:t>
            </a:r>
            <a:r>
              <a:rPr lang="de-DE" dirty="0"/>
              <a:t>:</a:t>
            </a:r>
          </a:p>
          <a:p>
            <a:pPr>
              <a:spcBef>
                <a:spcPts val="0"/>
              </a:spcBef>
            </a:pPr>
            <a:endParaRPr lang="de-DE" dirty="0"/>
          </a:p>
          <a:p>
            <a:pPr>
              <a:spcBef>
                <a:spcPts val="0"/>
              </a:spcBef>
            </a:pPr>
            <a:r>
              <a:rPr lang="de-DE" dirty="0"/>
              <a:t>agof </a:t>
            </a:r>
            <a:r>
              <a:rPr lang="de-DE" dirty="0" err="1"/>
              <a:t>service</a:t>
            </a:r>
            <a:r>
              <a:rPr lang="de-DE" dirty="0"/>
              <a:t> </a:t>
            </a:r>
            <a:r>
              <a:rPr lang="de-DE" dirty="0" err="1"/>
              <a:t>center</a:t>
            </a:r>
            <a:br>
              <a:rPr lang="de-DE" dirty="0"/>
            </a:br>
            <a:r>
              <a:rPr lang="de-DE" dirty="0"/>
              <a:t>Tel: 0800 / 4102977</a:t>
            </a:r>
            <a:br>
              <a:rPr lang="de-DE" dirty="0"/>
            </a:br>
            <a:r>
              <a:rPr lang="de-DE" dirty="0"/>
              <a:t>Mail: servicecenter@agof.de </a:t>
            </a:r>
          </a:p>
        </p:txBody>
      </p:sp>
    </p:spTree>
    <p:extLst>
      <p:ext uri="{BB962C8B-B14F-4D97-AF65-F5344CB8AC3E}">
        <p14:creationId xmlns:p14="http://schemas.microsoft.com/office/powerpoint/2010/main" val="409532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a:xfrm>
            <a:off x="676275" y="3355762"/>
            <a:ext cx="5462589" cy="429300"/>
          </a:xfrm>
        </p:spPr>
        <p:txBody>
          <a:bodyPr/>
          <a:lstStyle/>
          <a:p>
            <a:r>
              <a:rPr lang="de-DE" dirty="0"/>
              <a:t>Basisdaten zur Nutzerschaft</a:t>
            </a:r>
          </a:p>
        </p:txBody>
      </p:sp>
    </p:spTree>
    <p:extLst>
      <p:ext uri="{BB962C8B-B14F-4D97-AF65-F5344CB8AC3E}">
        <p14:creationId xmlns:p14="http://schemas.microsoft.com/office/powerpoint/2010/main" val="111841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agof</a:t>
            </a:r>
            <a:r>
              <a:rPr lang="de-DE" dirty="0"/>
              <a:t> Universum</a:t>
            </a:r>
          </a:p>
        </p:txBody>
      </p:sp>
      <p:sp>
        <p:nvSpPr>
          <p:cNvPr id="3" name="Inhaltsplatzhalter 2"/>
          <p:cNvSpPr>
            <a:spLocks noGrp="1"/>
          </p:cNvSpPr>
          <p:nvPr>
            <p:ph idx="1"/>
          </p:nvPr>
        </p:nvSpPr>
        <p:spPr/>
        <p:txBody>
          <a:bodyPr>
            <a:normAutofit/>
          </a:bodyPr>
          <a:lstStyle/>
          <a:p>
            <a:r>
              <a:rPr lang="de-DE" sz="1200" dirty="0"/>
              <a:t>Die Gesamtbevölkerung ab 16 Jahren umfasst 69,08 Millionen Personen. Davon nutzen insgesamt 88,6 (61,17 Millionen) das Internet. </a:t>
            </a:r>
          </a:p>
        </p:txBody>
      </p:sp>
      <p:sp>
        <p:nvSpPr>
          <p:cNvPr id="4" name="Textplatzhalter 3"/>
          <p:cNvSpPr>
            <a:spLocks noGrp="1"/>
          </p:cNvSpPr>
          <p:nvPr>
            <p:ph type="body" sz="quarter" idx="10"/>
          </p:nvPr>
        </p:nvSpPr>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16.11.2020 / Auswertungszeitraum: Oktober 2020</a:t>
            </a:r>
          </a:p>
        </p:txBody>
      </p:sp>
      <p:grpSp>
        <p:nvGrpSpPr>
          <p:cNvPr id="6" name="Gruppieren 5">
            <a:extLst>
              <a:ext uri="{FF2B5EF4-FFF2-40B4-BE49-F238E27FC236}">
                <a16:creationId xmlns:a16="http://schemas.microsoft.com/office/drawing/2014/main" id="{D5191769-38C3-4286-8634-8AFDEDDF5F5C}"/>
              </a:ext>
            </a:extLst>
          </p:cNvPr>
          <p:cNvGrpSpPr/>
          <p:nvPr/>
        </p:nvGrpSpPr>
        <p:grpSpPr>
          <a:xfrm>
            <a:off x="3308443" y="1755557"/>
            <a:ext cx="2771997" cy="2775136"/>
            <a:chOff x="3308443" y="1755557"/>
            <a:chExt cx="2771997" cy="2775136"/>
          </a:xfrm>
        </p:grpSpPr>
        <p:sp>
          <p:nvSpPr>
            <p:cNvPr id="7" name="Freihandform: Form 6">
              <a:extLst>
                <a:ext uri="{FF2B5EF4-FFF2-40B4-BE49-F238E27FC236}">
                  <a16:creationId xmlns:a16="http://schemas.microsoft.com/office/drawing/2014/main" id="{3B04AA39-4FC8-4B15-AF25-2A02B3A31AFA}"/>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chemeClr val="bg1">
                <a:lumMod val="85000"/>
                <a:alpha val="6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ihandform: Form 7">
              <a:extLst>
                <a:ext uri="{FF2B5EF4-FFF2-40B4-BE49-F238E27FC236}">
                  <a16:creationId xmlns:a16="http://schemas.microsoft.com/office/drawing/2014/main" id="{582E8498-6C63-48D2-BE91-22BFBAE3278A}"/>
                </a:ext>
              </a:extLst>
            </p:cNvPr>
            <p:cNvSpPr/>
            <p:nvPr/>
          </p:nvSpPr>
          <p:spPr>
            <a:xfrm>
              <a:off x="3383203" y="1902693"/>
              <a:ext cx="2628000" cy="262800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92C6">
                <a:alpha val="60000"/>
              </a:srgbClr>
            </a:solidFill>
            <a:ln>
              <a:solidFill>
                <a:srgbClr val="0092C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p:cNvSpPr/>
          <p:nvPr/>
        </p:nvSpPr>
        <p:spPr>
          <a:xfrm>
            <a:off x="6335713" y="2112264"/>
            <a:ext cx="2052637" cy="841248"/>
          </a:xfrm>
          <a:prstGeom prst="borderCallout1">
            <a:avLst>
              <a:gd name="adj1" fmla="val 52223"/>
              <a:gd name="adj2" fmla="val -906"/>
              <a:gd name="adj3" fmla="val 53197"/>
              <a:gd name="adj4" fmla="val -30919"/>
            </a:avLst>
          </a:prstGeom>
          <a:solidFill>
            <a:srgbClr val="0092C6">
              <a:alpha val="55000"/>
            </a:srgbClr>
          </a:solidFill>
          <a:ln w="25400" cap="rnd">
            <a:solidFill>
              <a:srgbClr val="0092C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Verdana" panose="020B0604030504040204" pitchFamily="34" charset="0"/>
                <a:ea typeface="Verdana" panose="020B0604030504040204" pitchFamily="34" charset="0"/>
                <a:cs typeface="Verdana" panose="020B0604030504040204" pitchFamily="34" charset="0"/>
              </a:rPr>
              <a:t>Nutzer mobiler und/oder stationärer Angebote: 61,17 Mio.</a:t>
            </a:r>
          </a:p>
        </p:txBody>
      </p:sp>
      <p:sp>
        <p:nvSpPr>
          <p:cNvPr id="13" name="Legende mit Linie 1 12"/>
          <p:cNvSpPr/>
          <p:nvPr/>
        </p:nvSpPr>
        <p:spPr>
          <a:xfrm>
            <a:off x="917573" y="2576766"/>
            <a:ext cx="2052637" cy="538036"/>
          </a:xfrm>
          <a:prstGeom prst="borderCallout1">
            <a:avLst>
              <a:gd name="adj1" fmla="val 48345"/>
              <a:gd name="adj2" fmla="val 100363"/>
              <a:gd name="adj3" fmla="val 49563"/>
              <a:gd name="adj4" fmla="val 119046"/>
            </a:avLst>
          </a:prstGeom>
          <a:solidFill>
            <a:schemeClr val="bg1">
              <a:lumMod val="85000"/>
              <a:alpha val="60000"/>
            </a:schemeClr>
          </a:solidFill>
          <a:ln w="25400" cap="rnd">
            <a:solidFill>
              <a:schemeClr val="bg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Verdana" panose="020B0604030504040204" pitchFamily="34" charset="0"/>
                <a:ea typeface="Verdana" panose="020B0604030504040204" pitchFamily="34" charset="0"/>
                <a:cs typeface="Verdana" panose="020B0604030504040204" pitchFamily="34" charset="0"/>
              </a:rPr>
              <a:t>Gesamtbevölkerung ab 16 Jahren: 69,08 Mio</a:t>
            </a:r>
            <a:r>
              <a:rPr lang="de-DE" sz="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88017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Geschlecht und Alter</a:t>
            </a:r>
          </a:p>
        </p:txBody>
      </p:sp>
      <p:graphicFrame>
        <p:nvGraphicFramePr>
          <p:cNvPr id="10" name="Diagramm 9"/>
          <p:cNvGraphicFramePr/>
          <p:nvPr>
            <p:extLst>
              <p:ext uri="{D42A27DB-BD31-4B8C-83A1-F6EECF244321}">
                <p14:modId xmlns:p14="http://schemas.microsoft.com/office/powerpoint/2010/main" val="4103868368"/>
              </p:ext>
            </p:extLst>
          </p:nvPr>
        </p:nvGraphicFramePr>
        <p:xfrm>
          <a:off x="790258" y="1790701"/>
          <a:ext cx="7598092" cy="268960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662832"/>
          </a:xfrm>
        </p:spPr>
        <p:txBody>
          <a:bodyPr>
            <a:normAutofit fontScale="92500"/>
          </a:bodyPr>
          <a:lstStyle/>
          <a:p>
            <a:r>
              <a:rPr lang="de-DE" sz="1200" dirty="0"/>
              <a:t>50,6% der Internetnutzer sind Männer, damit liegt der Männeranteil nur minimal über dem in der Bevölkerung. Ein etwas deutlicherer Unterschied zeigt sich beim Alter: Die Internetnutzer sind jünger, die Altersgruppen bis 49 Jahre sind unter den Onlinern überdurchschnittlich vertreten.  </a:t>
            </a:r>
          </a:p>
        </p:txBody>
      </p:sp>
      <p:sp>
        <p:nvSpPr>
          <p:cNvPr id="3" name="Textplatzhalter 2"/>
          <p:cNvSpPr>
            <a:spLocks noGrp="1"/>
          </p:cNvSpPr>
          <p:nvPr>
            <p:ph type="body" sz="quarter" idx="10"/>
          </p:nvPr>
        </p:nvSpPr>
        <p:spPr>
          <a:xfrm>
            <a:off x="522288" y="4663679"/>
            <a:ext cx="7230716"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16.11.2020 / Auswertungszeitraum: Oktober 2020 / Angaben in %</a:t>
            </a:r>
          </a:p>
        </p:txBody>
      </p:sp>
    </p:spTree>
    <p:extLst>
      <p:ext uri="{BB962C8B-B14F-4D97-AF65-F5344CB8AC3E}">
        <p14:creationId xmlns:p14="http://schemas.microsoft.com/office/powerpoint/2010/main" val="286025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Bildung und Tätigkeit</a:t>
            </a:r>
          </a:p>
        </p:txBody>
      </p:sp>
      <p:graphicFrame>
        <p:nvGraphicFramePr>
          <p:cNvPr id="10" name="Diagramm 9"/>
          <p:cNvGraphicFramePr/>
          <p:nvPr>
            <p:extLst>
              <p:ext uri="{D42A27DB-BD31-4B8C-83A1-F6EECF244321}">
                <p14:modId xmlns:p14="http://schemas.microsoft.com/office/powerpoint/2010/main" val="4127663092"/>
              </p:ext>
            </p:extLst>
          </p:nvPr>
        </p:nvGraphicFramePr>
        <p:xfrm>
          <a:off x="790257" y="1783080"/>
          <a:ext cx="7590509" cy="2761934"/>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582929"/>
          </a:xfrm>
        </p:spPr>
        <p:txBody>
          <a:bodyPr>
            <a:noAutofit/>
          </a:bodyPr>
          <a:lstStyle/>
          <a:p>
            <a:r>
              <a:rPr lang="de-DE" sz="1100" dirty="0"/>
              <a:t>Mit 65,8% sind zwei Drittel der Internetnutzer berufstätig. 39,4% weisen (Fach-)Abitur oder einen (Fach-)Hochschulabschluss auf. Nicht oder nicht mehr berufstätige Personen sind unterdurchschnittlich im Internet anzutreffen. </a:t>
            </a:r>
          </a:p>
        </p:txBody>
      </p:sp>
      <p:sp>
        <p:nvSpPr>
          <p:cNvPr id="3" name="Textplatzhalter 2"/>
          <p:cNvSpPr>
            <a:spLocks noGrp="1"/>
          </p:cNvSpPr>
          <p:nvPr>
            <p:ph type="body" sz="quarter" idx="10"/>
          </p:nvPr>
        </p:nvSpPr>
        <p:spPr>
          <a:xfrm>
            <a:off x="522288" y="4663679"/>
            <a:ext cx="7208548"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16.11.2020 / Auswertungszeitraum: Oktober 2020 / Angaben in %</a:t>
            </a:r>
          </a:p>
        </p:txBody>
      </p:sp>
    </p:spTree>
    <p:extLst>
      <p:ext uri="{BB962C8B-B14F-4D97-AF65-F5344CB8AC3E}">
        <p14:creationId xmlns:p14="http://schemas.microsoft.com/office/powerpoint/2010/main" val="339499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Soziodemografie: Personen im Haushalt, Haushalts-Nettoeinkommen</a:t>
            </a:r>
          </a:p>
        </p:txBody>
      </p:sp>
      <p:sp>
        <p:nvSpPr>
          <p:cNvPr id="8" name="Inhaltsplatzhalter 2"/>
          <p:cNvSpPr>
            <a:spLocks noGrp="1"/>
          </p:cNvSpPr>
          <p:nvPr>
            <p:ph idx="1"/>
          </p:nvPr>
        </p:nvSpPr>
        <p:spPr/>
        <p:txBody>
          <a:bodyPr>
            <a:normAutofit/>
          </a:bodyPr>
          <a:lstStyle/>
          <a:p>
            <a:r>
              <a:rPr lang="de-DE" sz="1100" dirty="0"/>
              <a:t>Der Anteil Single-Haushalte ist unter den Onlinern etwas geringer als in der Gesamtbevölkerung, der größte Anteil der Internetnutzer (40,4%) wohnt in Haushalten mit drei oder mehr Personen. Mehr als zwei von drei Nutzern (72,8%) leben in Haushalten mit einem Haushalts-Nettoeinkommen von 2.000 EUR oder mehr. </a:t>
            </a:r>
          </a:p>
        </p:txBody>
      </p:sp>
      <p:sp>
        <p:nvSpPr>
          <p:cNvPr id="3" name="Textplatzhalter 2"/>
          <p:cNvSpPr>
            <a:spLocks noGrp="1"/>
          </p:cNvSpPr>
          <p:nvPr>
            <p:ph type="body" sz="quarter" idx="10"/>
          </p:nvPr>
        </p:nvSpPr>
        <p:spPr>
          <a:xfrm>
            <a:off x="522287" y="4663679"/>
            <a:ext cx="7081087"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16.11.2020 / Auswertungszeitraum: Oktober 2020 / Angaben in %</a:t>
            </a:r>
          </a:p>
        </p:txBody>
      </p:sp>
      <p:graphicFrame>
        <p:nvGraphicFramePr>
          <p:cNvPr id="10" name="Diagramm 9"/>
          <p:cNvGraphicFramePr/>
          <p:nvPr>
            <p:extLst>
              <p:ext uri="{D42A27DB-BD31-4B8C-83A1-F6EECF244321}">
                <p14:modId xmlns:p14="http://schemas.microsoft.com/office/powerpoint/2010/main" val="4285655245"/>
              </p:ext>
            </p:extLst>
          </p:nvPr>
        </p:nvGraphicFramePr>
        <p:xfrm>
          <a:off x="790257" y="1790533"/>
          <a:ext cx="7590509" cy="2689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97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a:xfrm>
            <a:off x="676275" y="3355762"/>
            <a:ext cx="5462589" cy="429300"/>
          </a:xfrm>
        </p:spPr>
        <p:txBody>
          <a:bodyPr/>
          <a:lstStyle/>
          <a:p>
            <a:r>
              <a:rPr lang="de-DE" dirty="0"/>
              <a:t>Einstellungen und Verhalten</a:t>
            </a:r>
          </a:p>
        </p:txBody>
      </p:sp>
    </p:spTree>
    <p:extLst>
      <p:ext uri="{BB962C8B-B14F-4D97-AF65-F5344CB8AC3E}">
        <p14:creationId xmlns:p14="http://schemas.microsoft.com/office/powerpoint/2010/main" val="410445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Genutzte Themen: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n=279.781 Fälle (Nutzer stationäre und/oder mobile Angebote letzte 3 Monate ab 16 Jahren) / „Nutzen Sie diese Themen und Angebote häufig, gelegentlich, selten oder nie?“ / Darstellung der Top 10 von insgesamt 26 Themen / Quelle: agof e. V. / daily digital </a:t>
            </a:r>
            <a:r>
              <a:rPr lang="de-DE" dirty="0" err="1"/>
              <a:t>facts</a:t>
            </a:r>
            <a:r>
              <a:rPr lang="de-DE" dirty="0"/>
              <a:t> 16.11.2020 / Auswertungszeitraum: Oktober 2020 / Angaben in Prozent</a:t>
            </a:r>
          </a:p>
        </p:txBody>
      </p:sp>
      <p:graphicFrame>
        <p:nvGraphicFramePr>
          <p:cNvPr id="8" name="Inhaltsplatzhalter 5"/>
          <p:cNvGraphicFramePr>
            <a:graphicFrameLocks/>
          </p:cNvGraphicFramePr>
          <p:nvPr>
            <p:extLst>
              <p:ext uri="{D42A27DB-BD31-4B8C-83A1-F6EECF244321}">
                <p14:modId xmlns:p14="http://schemas.microsoft.com/office/powerpoint/2010/main" val="1425957897"/>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Mit 92,6% und 86,2% stellen die Nutzung von Suchmaschinen und das Senden und Empfangen von     E-Mails die wichtigsten Anwendungen im Netz dar. Mehr als zwei Drittel der Nutzer schauen häufig oder gelegentlich nach dem Wetter, lesen Nachrichten zum Weltgeschehen oder kaufen online ein.</a:t>
            </a:r>
          </a:p>
        </p:txBody>
      </p:sp>
    </p:spTree>
    <p:extLst>
      <p:ext uri="{BB962C8B-B14F-4D97-AF65-F5344CB8AC3E}">
        <p14:creationId xmlns:p14="http://schemas.microsoft.com/office/powerpoint/2010/main" val="10999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Produktinteresse: TOP 10</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3669403426"/>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p:txBody>
          <a:bodyPr>
            <a:normAutofit fontScale="92500" lnSpcReduction="10000"/>
          </a:bodyPr>
          <a:lstStyle/>
          <a:p>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16.11.2020 / Auswertungszeitraum: Oktober 2020 / b4p-Merkmale: "Wie stark sind Sie an Informationen über folgende Produkte interessiert?" Darstellung der TOP 10 von 44 Produkten / Angaben in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76000"/>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Tree>
    <p:extLst>
      <p:ext uri="{BB962C8B-B14F-4D97-AF65-F5344CB8AC3E}">
        <p14:creationId xmlns:p14="http://schemas.microsoft.com/office/powerpoint/2010/main" val="572735580"/>
      </p:ext>
    </p:extLst>
  </p:cSld>
  <p:clrMapOvr>
    <a:masterClrMapping/>
  </p:clrMapOvr>
</p:sld>
</file>

<file path=ppt/theme/theme1.xml><?xml version="1.0" encoding="utf-8"?>
<a:theme xmlns:a="http://schemas.openxmlformats.org/drawingml/2006/main" name="AGOF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Bildschirmpräsentation (16:9)</PresentationFormat>
  <Paragraphs>149</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Verdana</vt:lpstr>
      <vt:lpstr>AGOF Master</vt:lpstr>
      <vt:lpstr>daily digital facts</vt:lpstr>
      <vt:lpstr>Basisdaten zur Nutzerschaft</vt:lpstr>
      <vt:lpstr>agof Universum</vt:lpstr>
      <vt:lpstr>Soziodemografie: Geschlecht und Alter</vt:lpstr>
      <vt:lpstr>Soziodemografie: Bildung und Tätigkeit</vt:lpstr>
      <vt:lpstr>Soziodemografie: Personen im Haushalt, Haushalts-Nettoeinkommen</vt:lpstr>
      <vt:lpstr>Einstellungen und Verhalten</vt:lpstr>
      <vt:lpstr>Genutzte Themen: Top 10</vt:lpstr>
      <vt:lpstr>Produktinteresse: TOP 10</vt:lpstr>
      <vt:lpstr>Statements Einkaufen: TOP 9</vt:lpstr>
      <vt:lpstr>Statements Einkaufen nach Altersgruppen</vt:lpstr>
      <vt:lpstr>Im Internet informiert: TOP 10</vt:lpstr>
      <vt:lpstr>Top 10 Produkte nach Conversion-Rates</vt:lpstr>
      <vt:lpstr>Customer Journey beinhaltet online- und offline-Touchpoints</vt:lpstr>
      <vt:lpstr>Studienmodell, Kontakt</vt:lpstr>
      <vt:lpstr>Methodenmodell der daily digital facts</vt:lpstr>
      <vt:lpstr>Kontakt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Verdana 32 Pkt.</dc:title>
  <dc:creator>Katharina Boehm, AGOF e.V.</dc:creator>
  <cp:lastModifiedBy>Kabasser, Dörthe</cp:lastModifiedBy>
  <cp:revision>461</cp:revision>
  <cp:lastPrinted>2019-12-03T14:19:53Z</cp:lastPrinted>
  <dcterms:created xsi:type="dcterms:W3CDTF">2011-12-16T15:39:02Z</dcterms:created>
  <dcterms:modified xsi:type="dcterms:W3CDTF">2020-11-17T14:43:54Z</dcterms:modified>
</cp:coreProperties>
</file>