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6" r:id="rId2"/>
    <p:sldId id="293" r:id="rId3"/>
    <p:sldId id="400" r:id="rId4"/>
    <p:sldId id="342" r:id="rId5"/>
    <p:sldId id="343" r:id="rId6"/>
    <p:sldId id="366" r:id="rId7"/>
    <p:sldId id="401" r:id="rId8"/>
    <p:sldId id="353" r:id="rId9"/>
    <p:sldId id="379" r:id="rId10"/>
    <p:sldId id="395" r:id="rId11"/>
    <p:sldId id="388" r:id="rId12"/>
    <p:sldId id="394" r:id="rId13"/>
    <p:sldId id="396" r:id="rId14"/>
    <p:sldId id="397" r:id="rId15"/>
    <p:sldId id="337" r:id="rId16"/>
    <p:sldId id="383" r:id="rId17"/>
    <p:sldId id="362" r:id="rId18"/>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6">
          <p15:clr>
            <a:srgbClr val="A4A3A4"/>
          </p15:clr>
        </p15:guide>
        <p15:guide id="2" orient="horz">
          <p15:clr>
            <a:srgbClr val="A4A3A4"/>
          </p15:clr>
        </p15:guide>
        <p15:guide id="3" orient="horz" pos="1802">
          <p15:clr>
            <a:srgbClr val="A4A3A4"/>
          </p15:clr>
        </p15:guide>
        <p15:guide id="4" orient="horz" pos="2820">
          <p15:clr>
            <a:srgbClr val="A4A3A4"/>
          </p15:clr>
        </p15:guide>
        <p15:guide id="5" orient="horz" pos="370">
          <p15:clr>
            <a:srgbClr val="A4A3A4"/>
          </p15:clr>
        </p15:guide>
        <p15:guide id="6" orient="horz" pos="491">
          <p15:clr>
            <a:srgbClr val="A4A3A4"/>
          </p15:clr>
        </p15:guide>
        <p15:guide id="7" orient="horz" pos="163">
          <p15:clr>
            <a:srgbClr val="A4A3A4"/>
          </p15:clr>
        </p15:guide>
        <p15:guide id="8" orient="horz" pos="622" userDrawn="1">
          <p15:clr>
            <a:srgbClr val="A4A3A4"/>
          </p15:clr>
        </p15:guide>
        <p15:guide id="9" orient="horz" pos="2938">
          <p15:clr>
            <a:srgbClr val="A4A3A4"/>
          </p15:clr>
        </p15:guide>
        <p15:guide id="10" orient="horz" pos="3160">
          <p15:clr>
            <a:srgbClr val="A4A3A4"/>
          </p15:clr>
        </p15:guide>
        <p15:guide id="11" orient="horz" pos="3131">
          <p15:clr>
            <a:srgbClr val="A4A3A4"/>
          </p15:clr>
        </p15:guide>
        <p15:guide id="12" orient="horz" pos="1847">
          <p15:clr>
            <a:srgbClr val="A4A3A4"/>
          </p15:clr>
        </p15:guide>
        <p15:guide id="13" orient="horz" pos="2096">
          <p15:clr>
            <a:srgbClr val="A4A3A4"/>
          </p15:clr>
        </p15:guide>
        <p15:guide id="14" orient="horz" pos="2506">
          <p15:clr>
            <a:srgbClr val="A4A3A4"/>
          </p15:clr>
        </p15:guide>
        <p15:guide id="15" pos="2887">
          <p15:clr>
            <a:srgbClr val="A4A3A4"/>
          </p15:clr>
        </p15:guide>
        <p15:guide id="16" pos="389">
          <p15:clr>
            <a:srgbClr val="A4A3A4"/>
          </p15:clr>
        </p15:guide>
        <p15:guide id="17" pos="5284">
          <p15:clr>
            <a:srgbClr val="A4A3A4"/>
          </p15:clr>
        </p15:guide>
        <p15:guide id="18" pos="5439">
          <p15:clr>
            <a:srgbClr val="A4A3A4"/>
          </p15:clr>
        </p15:guide>
        <p15:guide id="19" pos="329">
          <p15:clr>
            <a:srgbClr val="A4A3A4"/>
          </p15:clr>
        </p15:guide>
        <p15:guide id="20" pos="495">
          <p15:clr>
            <a:srgbClr val="A4A3A4"/>
          </p15:clr>
        </p15:guide>
        <p15:guide id="21" pos="578">
          <p15:clr>
            <a:srgbClr val="A4A3A4"/>
          </p15:clr>
        </p15:guide>
        <p15:guide id="22" pos="3991">
          <p15:clr>
            <a:srgbClr val="A4A3A4"/>
          </p15:clr>
        </p15:guide>
        <p15:guide id="23" pos="1959">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4"/>
    <a:srgbClr val="0092C7"/>
    <a:srgbClr val="7F7F7F"/>
    <a:srgbClr val="0090C5"/>
    <a:srgbClr val="DFF4FF"/>
    <a:srgbClr val="009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80" autoAdjust="0"/>
    <p:restoredTop sz="95407" autoAdjust="0"/>
  </p:normalViewPr>
  <p:slideViewPr>
    <p:cSldViewPr snapToGrid="0" snapToObjects="1">
      <p:cViewPr varScale="1">
        <p:scale>
          <a:sx n="139" d="100"/>
          <a:sy n="139" d="100"/>
        </p:scale>
        <p:origin x="1098" y="114"/>
      </p:cViewPr>
      <p:guideLst>
        <p:guide orient="horz" pos="756"/>
        <p:guide orient="horz"/>
        <p:guide orient="horz" pos="1802"/>
        <p:guide orient="horz" pos="2820"/>
        <p:guide orient="horz" pos="370"/>
        <p:guide orient="horz" pos="491"/>
        <p:guide orient="horz" pos="163"/>
        <p:guide orient="horz" pos="622"/>
        <p:guide orient="horz" pos="2938"/>
        <p:guide orient="horz" pos="3160"/>
        <p:guide orient="horz" pos="3131"/>
        <p:guide orient="horz" pos="1847"/>
        <p:guide orient="horz" pos="2096"/>
        <p:guide orient="horz" pos="2506"/>
        <p:guide pos="2887"/>
        <p:guide pos="389"/>
        <p:guide pos="5284"/>
        <p:guide pos="5439"/>
        <p:guide pos="329"/>
        <p:guide pos="495"/>
        <p:guide pos="578"/>
        <p:guide pos="3991"/>
        <p:guide pos="1959"/>
      </p:guideLst>
    </p:cSldViewPr>
  </p:slideViewPr>
  <p:outlineViewPr>
    <p:cViewPr>
      <p:scale>
        <a:sx n="33" d="100"/>
        <a:sy n="33" d="100"/>
      </p:scale>
      <p:origin x="0" y="-2376"/>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24" d="100"/>
          <a:sy n="124" d="100"/>
        </p:scale>
        <p:origin x="-3656" y="-11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7310149706005139"/>
          <c:h val="0.8855334201366297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18.5</c:v>
                </c:pt>
                <c:pt idx="4">
                  <c:v>29.9</c:v>
                </c:pt>
                <c:pt idx="5">
                  <c:v>51.6</c:v>
                </c:pt>
              </c:numCache>
            </c:numRef>
          </c:val>
          <c:extLst>
            <c:ext xmlns:c16="http://schemas.microsoft.com/office/drawing/2014/chart" uri="{C3380CC4-5D6E-409C-BE32-E72D297353CC}">
              <c16:uniqueId val="{00000000-C596-45BB-8250-52BB524A599E}"/>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20.8</c:v>
                </c:pt>
                <c:pt idx="4">
                  <c:v>33.200000000000003</c:v>
                </c:pt>
                <c:pt idx="5">
                  <c:v>46</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rgbClr val="0090C5"/>
            </a:solidFill>
            <a:ln>
              <a:noFill/>
            </a:ln>
          </c:spPr>
          <c:invertIfNegative val="0"/>
          <c:dLbls>
            <c:dLbl>
              <c:idx val="1"/>
              <c:tx>
                <c:rich>
                  <a:bodyPr/>
                  <a:lstStyle/>
                  <a:p>
                    <a:r>
                      <a:rPr lang="en-US" dirty="0"/>
                      <a:t>55,5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3AA-43A4-9443-98DB48406D69}"/>
                </c:ext>
              </c:extLst>
            </c:dLbl>
            <c:dLbl>
              <c:idx val="2"/>
              <c:tx>
                <c:rich>
                  <a:bodyPr/>
                  <a:lstStyle/>
                  <a:p>
                    <a:r>
                      <a:rPr lang="en-US" dirty="0"/>
                      <a:t>49,6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3AA-43A4-9443-98DB48406D69}"/>
                </c:ext>
              </c:extLst>
            </c:dLbl>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55.5</c:v>
                </c:pt>
                <c:pt idx="2">
                  <c:v>49.7</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Frauen</c:v>
                </c:pt>
              </c:strCache>
            </c:strRef>
          </c:tx>
          <c:spPr>
            <a:solidFill>
              <a:srgbClr val="0090C5">
                <a:alpha val="45000"/>
              </a:srgbClr>
            </a:solidFill>
            <a:ln>
              <a:noFill/>
            </a:ln>
          </c:spPr>
          <c:invertIfNegative val="0"/>
          <c:dLbls>
            <c:dLbl>
              <c:idx val="1"/>
              <c:tx>
                <c:rich>
                  <a:bodyPr/>
                  <a:lstStyle/>
                  <a:p>
                    <a:r>
                      <a:rPr lang="en-US" dirty="0"/>
                      <a:t>44,5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3AA-43A4-9443-98DB48406D69}"/>
                </c:ext>
              </c:extLst>
            </c:dLbl>
            <c:dLbl>
              <c:idx val="2"/>
              <c:tx>
                <c:rich>
                  <a:bodyPr/>
                  <a:lstStyle/>
                  <a:p>
                    <a:r>
                      <a:rPr lang="en-US" dirty="0"/>
                      <a:t>50,4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3AA-43A4-9443-98DB48406D69}"/>
                </c:ext>
              </c:extLst>
            </c:dLbl>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44.5</c:v>
                </c:pt>
                <c:pt idx="2">
                  <c:v>50.3</c:v>
                </c:pt>
              </c:numCache>
            </c:numRef>
          </c:val>
          <c:extLst>
            <c:ext xmlns:c16="http://schemas.microsoft.com/office/drawing/2014/chart" uri="{C3380CC4-5D6E-409C-BE32-E72D297353CC}">
              <c16:uniqueId val="{00000001-C596-45BB-8250-52BB524A599E}"/>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rgbClr val="0090C5"/>
            </a:solidFill>
            <a:ln>
              <a:noFill/>
            </a:ln>
          </c:spPr>
          <c:invertIfNegative val="0"/>
          <c:dLbls>
            <c:dLbl>
              <c:idx val="0"/>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064-4F09-8140-36B88646EE16}"/>
                </c:ext>
              </c:extLst>
            </c:dLbl>
            <c:dLbl>
              <c:idx val="1"/>
              <c:tx>
                <c:rich>
                  <a:bodyPr/>
                  <a:lstStyle/>
                  <a:p>
                    <a:r>
                      <a:rPr lang="en-US" dirty="0"/>
                      <a:t>29,5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064-4F09-8140-36B88646EE16}"/>
                </c:ext>
              </c:extLst>
            </c:dLbl>
            <c:dLbl>
              <c:idx val="2"/>
              <c:tx>
                <c:rich>
                  <a:bodyPr/>
                  <a:lstStyle/>
                  <a:p>
                    <a:r>
                      <a:rPr lang="en-US" dirty="0"/>
                      <a:t>21,0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064-4F09-8140-36B88646EE16}"/>
                </c:ext>
              </c:extLst>
            </c:dLbl>
            <c:numFmt formatCode="#,##0.0" sourceLinked="0"/>
            <c:spPr>
              <a:noFill/>
              <a:ln>
                <a:noFill/>
              </a:ln>
              <a:effectLst/>
            </c:spPr>
            <c:txPr>
              <a:bodyPr/>
              <a:lstStyle/>
              <a:p>
                <a:pPr>
                  <a:defRPr sz="900">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0-C596-45BB-8250-52BB524A599E}"/>
            </c:ext>
          </c:extLst>
        </c:ser>
        <c:ser>
          <c:idx val="1"/>
          <c:order val="1"/>
          <c:tx>
            <c:strRef>
              <c:f>Tabelle1!$A$3</c:f>
              <c:strCache>
                <c:ptCount val="1"/>
                <c:pt idx="0">
                  <c:v>30 - 49 Jahre</c:v>
                </c:pt>
              </c:strCache>
            </c:strRef>
          </c:tx>
          <c:spPr>
            <a:solidFill>
              <a:srgbClr val="0090C5">
                <a:alpha val="67000"/>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064-4F09-8140-36B88646EE16}"/>
                </c:ext>
              </c:extLst>
            </c:dLbl>
            <c:dLbl>
              <c:idx val="1"/>
              <c:tx>
                <c:rich>
                  <a:bodyPr/>
                  <a:lstStyle/>
                  <a:p>
                    <a:r>
                      <a:rPr lang="en-US" dirty="0"/>
                      <a:t>38,4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064-4F09-8140-36B88646EE16}"/>
                </c:ext>
              </c:extLst>
            </c:dLbl>
            <c:dLbl>
              <c:idx val="2"/>
              <c:tx>
                <c:rich>
                  <a:bodyPr/>
                  <a:lstStyle/>
                  <a:p>
                    <a:r>
                      <a:rPr lang="en-US" dirty="0"/>
                      <a:t>34,8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064-4F09-8140-36B88646EE16}"/>
                </c:ext>
              </c:extLst>
            </c:dLbl>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1-C596-45BB-8250-52BB524A599E}"/>
            </c:ext>
          </c:extLst>
        </c:ser>
        <c:ser>
          <c:idx val="2"/>
          <c:order val="2"/>
          <c:tx>
            <c:strRef>
              <c:f>Tabelle1!$A$4</c:f>
              <c:strCache>
                <c:ptCount val="1"/>
                <c:pt idx="0">
                  <c:v>50 Jahre und älter</c:v>
                </c:pt>
              </c:strCache>
            </c:strRef>
          </c:tx>
          <c:spPr>
            <a:solidFill>
              <a:srgbClr val="0090C5">
                <a:alpha val="34000"/>
              </a:srgbClr>
            </a:solidFill>
          </c:spPr>
          <c:invertIfNegative val="0"/>
          <c:dLbls>
            <c:dLbl>
              <c:idx val="0"/>
              <c:tx>
                <c:rich>
                  <a:bodyPr/>
                  <a:lstStyle/>
                  <a:p>
                    <a:r>
                      <a:rPr lang="en-US" dirty="0"/>
                      <a:t>46,0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064-4F09-8140-36B88646EE16}"/>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064-4F09-8140-36B88646EE16}"/>
                </c:ext>
              </c:extLst>
            </c:dLbl>
            <c:dLbl>
              <c:idx val="2"/>
              <c:tx>
                <c:rich>
                  <a:bodyPr/>
                  <a:lstStyle/>
                  <a:p>
                    <a:r>
                      <a:rPr lang="en-US" dirty="0"/>
                      <a:t>44,3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6064-4F09-8140-36B88646EE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0-1A44-4AB3-AB4E-5451C4ACA041}"/>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txPr>
        <a:bodyPr/>
        <a:lstStyle/>
        <a:p>
          <a:pPr>
            <a:defRPr sz="900"/>
          </a:pPr>
          <a:endParaRPr lang="de-DE"/>
        </a:p>
      </c:txPr>
    </c:legend>
    <c:plotVisOnly val="1"/>
    <c:dispBlanksAs val="gap"/>
    <c:showDLblsOverMax val="0"/>
  </c:chart>
  <c:spPr>
    <a:ln>
      <a:solidFill>
        <a:srgbClr val="00ADE4"/>
      </a:solid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20111800144103"/>
          <c:y val="0.10769118277159752"/>
          <c:w val="0.73179888199855903"/>
          <c:h val="0.81214691485501422"/>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30.2</c:v>
                </c:pt>
                <c:pt idx="2">
                  <c:v>36.1</c:v>
                </c:pt>
                <c:pt idx="4">
                  <c:v>8.6</c:v>
                </c:pt>
                <c:pt idx="5">
                  <c:v>60</c:v>
                </c:pt>
                <c:pt idx="6">
                  <c:v>31.5</c:v>
                </c:pt>
              </c:numCache>
            </c:numRef>
          </c:val>
          <c:extLst>
            <c:ext xmlns:c16="http://schemas.microsoft.com/office/drawing/2014/chart" uri="{C3380CC4-5D6E-409C-BE32-E72D297353CC}">
              <c16:uniqueId val="{00000000-0E41-49FD-86EB-F39ACA54BE6B}"/>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29.3</c:v>
                </c:pt>
                <c:pt idx="1">
                  <c:v>31.4</c:v>
                </c:pt>
                <c:pt idx="2">
                  <c:v>39.4</c:v>
                </c:pt>
                <c:pt idx="4">
                  <c:v>9.6</c:v>
                </c:pt>
                <c:pt idx="5">
                  <c:v>65.8</c:v>
                </c:pt>
                <c:pt idx="6">
                  <c:v>24.6</c:v>
                </c:pt>
              </c:numCache>
            </c:numRef>
          </c:val>
          <c:extLst>
            <c:ext xmlns:c16="http://schemas.microsoft.com/office/drawing/2014/chart" uri="{C3380CC4-5D6E-409C-BE32-E72D297353CC}">
              <c16:uniqueId val="{00000001-0E41-49FD-86EB-F39ACA54BE6B}"/>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46776678612722"/>
          <c:y val="0.14751722635433312"/>
          <c:w val="0.73153223321387273"/>
          <c:h val="0.85248277364566694"/>
        </c:manualLayout>
      </c:layout>
      <c:barChart>
        <c:barDir val="bar"/>
        <c:grouping val="clustered"/>
        <c:varyColors val="0"/>
        <c:ser>
          <c:idx val="0"/>
          <c:order val="0"/>
          <c:tx>
            <c:strRef>
              <c:f>Tabelle1!$B$1</c:f>
              <c:strCache>
                <c:ptCount val="1"/>
                <c:pt idx="0">
                  <c:v>Gesamtbevölkerung</c:v>
                </c:pt>
              </c:strCache>
            </c:strRef>
          </c:tx>
          <c:spPr>
            <a:solidFill>
              <a:schemeClr val="bg1">
                <a:lumMod val="85000"/>
                <a:alpha val="70000"/>
              </a:schemeClr>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36.799999999999997</c:v>
                </c:pt>
                <c:pt idx="4">
                  <c:v>31.3</c:v>
                </c:pt>
                <c:pt idx="5">
                  <c:v>68.7</c:v>
                </c:pt>
              </c:numCache>
            </c:numRef>
          </c:val>
          <c:extLst>
            <c:ext xmlns:c16="http://schemas.microsoft.com/office/drawing/2014/chart" uri="{C3380CC4-5D6E-409C-BE32-E72D297353CC}">
              <c16:uniqueId val="{00000000-F15E-4EFF-B483-F23FE1B394D5}"/>
            </c:ext>
          </c:extLst>
        </c:ser>
        <c:ser>
          <c:idx val="1"/>
          <c:order val="1"/>
          <c:tx>
            <c:strRef>
              <c:f>Tabelle1!$C$1</c:f>
              <c:strCache>
                <c:ptCount val="1"/>
                <c:pt idx="0">
                  <c:v>Internetnutzer gesamt</c:v>
                </c:pt>
              </c:strCache>
            </c:strRef>
          </c:tx>
          <c:spPr>
            <a:solidFill>
              <a:srgbClr val="00ADE4"/>
            </a:solidFill>
            <a:ln>
              <a:noFill/>
            </a:ln>
          </c:spPr>
          <c:invertIfNegative val="0"/>
          <c:dLbls>
            <c:numFmt formatCode="#,##0.0" sourceLinked="0"/>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21.7</c:v>
                </c:pt>
                <c:pt idx="1">
                  <c:v>37.9</c:v>
                </c:pt>
                <c:pt idx="2">
                  <c:v>40.4</c:v>
                </c:pt>
                <c:pt idx="4">
                  <c:v>27.2</c:v>
                </c:pt>
                <c:pt idx="5">
                  <c:v>72.8</c:v>
                </c:pt>
              </c:numCache>
            </c:numRef>
          </c:val>
          <c:extLst>
            <c:ext xmlns:c16="http://schemas.microsoft.com/office/drawing/2014/chart" uri="{C3380CC4-5D6E-409C-BE32-E72D297353CC}">
              <c16:uniqueId val="{00000001-F15E-4EFF-B483-F23FE1B394D5}"/>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800"/>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Wetter</c:v>
                </c:pt>
                <c:pt idx="3">
                  <c:v>Nachrichten zum Weltgeschehen</c:v>
                </c:pt>
                <c:pt idx="4">
                  <c:v>Online-Einkaufen bzw. -Shoppen</c:v>
                </c:pt>
                <c:pt idx="5">
                  <c:v>Regionale oder lokale Nachrichten</c:v>
                </c:pt>
                <c:pt idx="6">
                  <c:v>Online-Banking</c:v>
                </c:pt>
                <c:pt idx="7">
                  <c:v>Chats oder Messanger</c:v>
                </c:pt>
                <c:pt idx="8">
                  <c:v>Ansehen von Videos und Filmen</c:v>
                </c:pt>
                <c:pt idx="9">
                  <c:v>Soziale Netzwerke</c:v>
                </c:pt>
                <c:pt idx="10">
                  <c:v>…</c:v>
                </c:pt>
              </c:strCache>
            </c:strRef>
          </c:cat>
          <c:val>
            <c:numRef>
              <c:f>Tabelle1!$B$2:$B$12</c:f>
              <c:numCache>
                <c:formatCode>General</c:formatCode>
                <c:ptCount val="11"/>
                <c:pt idx="0">
                  <c:v>92.6</c:v>
                </c:pt>
                <c:pt idx="1">
                  <c:v>86.4</c:v>
                </c:pt>
                <c:pt idx="2">
                  <c:v>72.599999999999994</c:v>
                </c:pt>
                <c:pt idx="3">
                  <c:v>72.5</c:v>
                </c:pt>
                <c:pt idx="4">
                  <c:v>69.900000000000006</c:v>
                </c:pt>
                <c:pt idx="5">
                  <c:v>65.400000000000006</c:v>
                </c:pt>
                <c:pt idx="6">
                  <c:v>61.5</c:v>
                </c:pt>
                <c:pt idx="7">
                  <c:v>59.7</c:v>
                </c:pt>
                <c:pt idx="8">
                  <c:v>51.6</c:v>
                </c:pt>
                <c:pt idx="9">
                  <c:v>51.5</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Sehr stark</a:t>
            </a:r>
            <a:r>
              <a:rPr lang="de-DE" b="1" baseline="0" dirty="0"/>
              <a:t> / stark interessiert </a:t>
            </a:r>
            <a:r>
              <a:rPr lang="de-DE" b="1" dirty="0"/>
              <a:t>(in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31659916256287363"/>
          <c:y val="0.1987965661158147"/>
          <c:w val="0.66500618860769489"/>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Computer, Notebooks, Tablets</c:v>
                </c:pt>
                <c:pt idx="5">
                  <c:v>Kurzreisen (max. 5 Tage)</c:v>
                </c:pt>
                <c:pt idx="6">
                  <c:v>Parfüm / Düfte / Duftwasser / Aftershave</c:v>
                </c:pt>
                <c:pt idx="7">
                  <c:v>Körperpflegeprodukte allgemein</c:v>
                </c:pt>
                <c:pt idx="8">
                  <c:v>PKW / Auto</c:v>
                </c:pt>
                <c:pt idx="9">
                  <c:v>Haarpflegemittel</c:v>
                </c:pt>
              </c:strCache>
            </c:strRef>
          </c:cat>
          <c:val>
            <c:numRef>
              <c:f>Tabelle1!$B$2:$B$11</c:f>
              <c:numCache>
                <c:formatCode>#,##0.0</c:formatCode>
                <c:ptCount val="10"/>
                <c:pt idx="0">
                  <c:v>59.5</c:v>
                </c:pt>
                <c:pt idx="1">
                  <c:v>52</c:v>
                </c:pt>
                <c:pt idx="2">
                  <c:v>51.3</c:v>
                </c:pt>
                <c:pt idx="3">
                  <c:v>48.4</c:v>
                </c:pt>
                <c:pt idx="4">
                  <c:v>44.3</c:v>
                </c:pt>
                <c:pt idx="5">
                  <c:v>46.9</c:v>
                </c:pt>
                <c:pt idx="6">
                  <c:v>47.7</c:v>
                </c:pt>
                <c:pt idx="7">
                  <c:v>47.3</c:v>
                </c:pt>
                <c:pt idx="8">
                  <c:v>42.1</c:v>
                </c:pt>
                <c:pt idx="9">
                  <c:v>43.8</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Handys, Telefone, Smartphones</c:v>
                </c:pt>
                <c:pt idx="2">
                  <c:v>Schuhe</c:v>
                </c:pt>
                <c:pt idx="3">
                  <c:v>Mode</c:v>
                </c:pt>
                <c:pt idx="4">
                  <c:v>Computer, Notebooks, Tablets</c:v>
                </c:pt>
                <c:pt idx="5">
                  <c:v>Kurzreisen (max. 5 Tage)</c:v>
                </c:pt>
                <c:pt idx="6">
                  <c:v>Parfüm / Düfte / Duftwasser / Aftershave</c:v>
                </c:pt>
                <c:pt idx="7">
                  <c:v>Körperpflegeprodukte allgemein</c:v>
                </c:pt>
                <c:pt idx="8">
                  <c:v>PKW / Auto</c:v>
                </c:pt>
                <c:pt idx="9">
                  <c:v>Haarpflegemittel</c:v>
                </c:pt>
              </c:strCache>
            </c:strRef>
          </c:cat>
          <c:val>
            <c:numRef>
              <c:f>Tabelle1!$C$2:$C$11</c:f>
              <c:numCache>
                <c:formatCode>#,##0.0</c:formatCode>
                <c:ptCount val="10"/>
                <c:pt idx="0">
                  <c:v>62.7</c:v>
                </c:pt>
                <c:pt idx="1">
                  <c:v>57</c:v>
                </c:pt>
                <c:pt idx="2">
                  <c:v>53.8</c:v>
                </c:pt>
                <c:pt idx="3">
                  <c:v>50.7</c:v>
                </c:pt>
                <c:pt idx="4">
                  <c:v>49.6</c:v>
                </c:pt>
                <c:pt idx="5">
                  <c:v>49.3</c:v>
                </c:pt>
                <c:pt idx="6">
                  <c:v>49</c:v>
                </c:pt>
                <c:pt idx="7">
                  <c:v>48.1</c:v>
                </c:pt>
                <c:pt idx="8">
                  <c:v>45</c:v>
                </c:pt>
                <c:pt idx="9">
                  <c:v>44.7</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r>
              <a:rPr lang="de-DE" b="1" dirty="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49385668764648566"/>
          <c:y val="0.1987965661158147"/>
          <c:w val="0.48774866352408291"/>
          <c:h val="0.77374459824634434"/>
        </c:manualLayout>
      </c:layout>
      <c:barChart>
        <c:barDir val="bar"/>
        <c:grouping val="clustered"/>
        <c:varyColors val="0"/>
        <c:ser>
          <c:idx val="0"/>
          <c:order val="0"/>
          <c:tx>
            <c:strRef>
              <c:f>Tabelle1!$B$1</c:f>
              <c:strCache>
                <c:ptCount val="1"/>
                <c:pt idx="0">
                  <c:v>Gesamtbevölkerung</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Ich nutze Tarifvergleichsportale im Internet, um beste Preise für Verträge rund um mein Zuhause zu finden</c:v>
                </c:pt>
              </c:strCache>
            </c:strRef>
          </c:cat>
          <c:val>
            <c:numRef>
              <c:f>Tabelle1!$B$2:$B$10</c:f>
              <c:numCache>
                <c:formatCode>#,##0.0</c:formatCode>
                <c:ptCount val="9"/>
                <c:pt idx="0">
                  <c:v>80</c:v>
                </c:pt>
                <c:pt idx="1">
                  <c:v>72.599999999999994</c:v>
                </c:pt>
                <c:pt idx="2">
                  <c:v>65.7</c:v>
                </c:pt>
                <c:pt idx="3">
                  <c:v>62.1</c:v>
                </c:pt>
                <c:pt idx="4">
                  <c:v>57.1</c:v>
                </c:pt>
                <c:pt idx="5">
                  <c:v>57.4</c:v>
                </c:pt>
                <c:pt idx="6">
                  <c:v>54.9</c:v>
                </c:pt>
                <c:pt idx="7">
                  <c:v>58.1</c:v>
                </c:pt>
                <c:pt idx="8">
                  <c:v>47.3</c:v>
                </c:pt>
              </c:numCache>
            </c:numRef>
          </c:val>
          <c:extLst>
            <c:ext xmlns:c16="http://schemas.microsoft.com/office/drawing/2014/chart" uri="{C3380CC4-5D6E-409C-BE32-E72D297353CC}">
              <c16:uniqueId val="{00000000-5682-4079-90FC-C56F5FBD6C6B}"/>
            </c:ext>
          </c:extLst>
        </c:ser>
        <c:ser>
          <c:idx val="1"/>
          <c:order val="1"/>
          <c:tx>
            <c:strRef>
              <c:f>Tabelle1!$C$1</c:f>
              <c:strCache>
                <c:ptCount val="1"/>
                <c:pt idx="0">
                  <c:v>Internetznutzer gesamt</c:v>
                </c:pt>
              </c:strCache>
            </c:strRef>
          </c:tx>
          <c:spPr>
            <a:solidFill>
              <a:srgbClr val="0092C7"/>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probiere gern mal neue Produkte aus</c:v>
                </c:pt>
                <c:pt idx="3">
                  <c:v>Wenn man bekannte Markenartikel kauft, kann man sicher sein, daß man gute Qualität bekommt</c:v>
                </c:pt>
                <c:pt idx="4">
                  <c:v>Bei den meisten Beschwerden gehe ich nicht zum Arzt, sondern hole mir ein Mittel aus der Apotheke</c:v>
                </c:pt>
                <c:pt idx="5">
                  <c:v>Ein Markenartikel muß einfach etwas teurer sein, die Qualität ist auch besser</c:v>
                </c:pt>
                <c:pt idx="6">
                  <c:v>Bei größeren Anschaffungen lese ich voher möglichst Testberichte</c:v>
                </c:pt>
                <c:pt idx="7">
                  <c:v>Für gewöhnlich gehe ich mit einem Einkaufszettel einkaufen</c:v>
                </c:pt>
                <c:pt idx="8">
                  <c:v>Ich nutze Tarifvergleichsportale im Internet, um beste Preise für Verträge rund um mein Zuhause zu finden</c:v>
                </c:pt>
              </c:strCache>
            </c:strRef>
          </c:cat>
          <c:val>
            <c:numRef>
              <c:f>Tabelle1!$C$2:$C$10</c:f>
              <c:numCache>
                <c:formatCode>#,##0.0</c:formatCode>
                <c:ptCount val="9"/>
                <c:pt idx="0">
                  <c:v>80.099999999999994</c:v>
                </c:pt>
                <c:pt idx="1">
                  <c:v>74.2</c:v>
                </c:pt>
                <c:pt idx="2">
                  <c:v>68.599999999999994</c:v>
                </c:pt>
                <c:pt idx="3">
                  <c:v>63.4</c:v>
                </c:pt>
                <c:pt idx="4">
                  <c:v>58.8</c:v>
                </c:pt>
                <c:pt idx="5">
                  <c:v>58.4</c:v>
                </c:pt>
                <c:pt idx="6">
                  <c:v>58.1</c:v>
                </c:pt>
                <c:pt idx="7">
                  <c:v>56.7</c:v>
                </c:pt>
                <c:pt idx="8">
                  <c:v>52.2</c:v>
                </c:pt>
              </c:numCache>
            </c:numRef>
          </c:val>
          <c:extLst>
            <c:ext xmlns:c16="http://schemas.microsoft.com/office/drawing/2014/chart" uri="{C3380CC4-5D6E-409C-BE32-E72D297353CC}">
              <c16:uniqueId val="{00000000-03D5-4019-808A-4B0E8F92D61F}"/>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a:t>Index (Onliner gesamt = 100)</a:t>
            </a:r>
          </a:p>
        </c:rich>
      </c:tx>
      <c:layout>
        <c:manualLayout>
          <c:xMode val="edge"/>
          <c:yMode val="edge"/>
          <c:x val="0.21033101939962673"/>
          <c:y val="3.2959251220000305E-2"/>
        </c:manualLayout>
      </c:layout>
      <c:overlay val="0"/>
    </c:title>
    <c:autoTitleDeleted val="0"/>
    <c:plotArea>
      <c:layout>
        <c:manualLayout>
          <c:layoutTarget val="inner"/>
          <c:xMode val="edge"/>
          <c:yMode val="edge"/>
          <c:x val="1.563106461964578E-3"/>
          <c:y val="0.24500522938508676"/>
          <c:w val="0.99685027402922632"/>
          <c:h val="0.71421636723097714"/>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wrap="square" lIns="38100" tIns="19050" rIns="38100" bIns="19050" anchor="ctr">
                <a:spAutoFit/>
              </a:bodyPr>
              <a:lstStyle/>
              <a:p>
                <a:pPr>
                  <a:defRPr sz="700">
                    <a:solidFill>
                      <a:srgbClr val="00ADE4"/>
                    </a:solidFill>
                  </a:defRPr>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132</c:v>
                </c:pt>
                <c:pt idx="2">
                  <c:v>131</c:v>
                </c:pt>
                <c:pt idx="3">
                  <c:v>111</c:v>
                </c:pt>
                <c:pt idx="4">
                  <c:v>92</c:v>
                </c:pt>
                <c:pt idx="5">
                  <c:v>112</c:v>
                </c:pt>
                <c:pt idx="6">
                  <c:v>76</c:v>
                </c:pt>
                <c:pt idx="7">
                  <c:v>94</c:v>
                </c:pt>
                <c:pt idx="8">
                  <c:v>99</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C048-4B9C-A242-9E43BD3907F1}"/>
            </c:ext>
          </c:extLst>
        </c:ser>
        <c:ser>
          <c:idx val="2"/>
          <c:order val="1"/>
          <c:tx>
            <c:strRef>
              <c:f>Tabelle1!$B$1</c:f>
              <c:strCache>
                <c:ptCount val="1"/>
                <c:pt idx="0">
                  <c:v>30 - 49 Jahre</c:v>
                </c:pt>
              </c:strCache>
            </c:strRef>
          </c:tx>
          <c:spPr>
            <a:ln>
              <a:solidFill>
                <a:srgbClr val="F3C116"/>
              </a:solidFill>
            </a:ln>
          </c:spPr>
          <c:marker>
            <c:symbol val="square"/>
            <c:size val="7"/>
            <c:spPr>
              <a:solidFill>
                <a:srgbClr val="F3C116"/>
              </a:solidFill>
              <a:ln>
                <a:noFill/>
              </a:ln>
            </c:spPr>
          </c:marker>
          <c:dLbls>
            <c:spPr>
              <a:noFill/>
              <a:ln>
                <a:noFill/>
              </a:ln>
              <a:effectLst/>
            </c:spPr>
            <c:txPr>
              <a:bodyPr wrap="square" lIns="38100" tIns="19050" rIns="38100" bIns="19050" anchor="ctr">
                <a:spAutoFit/>
              </a:bodyPr>
              <a:lstStyle/>
              <a:p>
                <a:pPr>
                  <a:defRPr sz="700">
                    <a:solidFill>
                      <a:schemeClr val="tx1"/>
                    </a:solidFill>
                  </a:defRPr>
                </a:pPr>
                <a:endParaRPr lang="de-DE"/>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110</c:v>
                </c:pt>
                <c:pt idx="1">
                  <c:v>104</c:v>
                </c:pt>
                <c:pt idx="2">
                  <c:v>107</c:v>
                </c:pt>
                <c:pt idx="3">
                  <c:v>113</c:v>
                </c:pt>
                <c:pt idx="4">
                  <c:v>110</c:v>
                </c:pt>
                <c:pt idx="5">
                  <c:v>109</c:v>
                </c:pt>
                <c:pt idx="6">
                  <c:v>99</c:v>
                </c:pt>
                <c:pt idx="7">
                  <c:v>100</c:v>
                </c:pt>
                <c:pt idx="8">
                  <c:v>101</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3-C048-4B9C-A242-9E43BD3907F1}"/>
            </c:ext>
          </c:extLst>
        </c:ser>
        <c:ser>
          <c:idx val="0"/>
          <c:order val="2"/>
          <c:tx>
            <c:strRef>
              <c:f>Tabelle1!$C$1</c:f>
              <c:strCache>
                <c:ptCount val="1"/>
                <c:pt idx="0">
                  <c:v>50 Jahre und älter</c:v>
                </c:pt>
              </c:strCache>
            </c:strRef>
          </c:tx>
          <c:spPr>
            <a:ln>
              <a:solidFill>
                <a:srgbClr val="0092C7"/>
              </a:solidFill>
            </a:ln>
          </c:spPr>
          <c:marker>
            <c:symbol val="triangle"/>
            <c:size val="7"/>
            <c:spPr>
              <a:solidFill>
                <a:srgbClr val="0092C7"/>
              </a:solidFill>
              <a:ln>
                <a:noFill/>
              </a:ln>
            </c:spPr>
          </c:marker>
          <c:dLbls>
            <c:spPr>
              <a:noFill/>
              <a:ln>
                <a:noFill/>
              </a:ln>
              <a:effectLst/>
            </c:spPr>
            <c:txPr>
              <a:bodyPr wrap="square" lIns="38100" tIns="19050" rIns="38100" bIns="19050" anchor="ctr">
                <a:spAutoFit/>
              </a:bodyPr>
              <a:lstStyle/>
              <a:p>
                <a:pPr>
                  <a:defRPr sz="700">
                    <a:solidFill>
                      <a:schemeClr val="bg1">
                        <a:lumMod val="50000"/>
                      </a:schemeClr>
                    </a:solidFill>
                  </a:defRPr>
                </a:pPr>
                <a:endParaRPr lang="de-DE"/>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76</c:v>
                </c:pt>
                <c:pt idx="1">
                  <c:v>82</c:v>
                </c:pt>
                <c:pt idx="2">
                  <c:v>81</c:v>
                </c:pt>
                <c:pt idx="3">
                  <c:v>86</c:v>
                </c:pt>
                <c:pt idx="4">
                  <c:v>96</c:v>
                </c:pt>
                <c:pt idx="5">
                  <c:v>88</c:v>
                </c:pt>
                <c:pt idx="6">
                  <c:v>112</c:v>
                </c:pt>
                <c:pt idx="7">
                  <c:v>103</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B-C048-4B9C-A242-9E43BD3907F1}"/>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sz="700"/>
          </a:pPr>
          <a:endParaRPr lang="de-DE"/>
        </a:p>
      </c:txPr>
    </c:legend>
    <c:plotVisOnly val="1"/>
    <c:dispBlanksAs val="gap"/>
    <c:showDLblsOverMax val="0"/>
  </c:chart>
  <c:spPr>
    <a:noFill/>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de-DE" sz="1000" dirty="0"/>
              <a:t>Im Internet informiert (in %)</a:t>
            </a:r>
          </a:p>
        </c:rich>
      </c:tx>
      <c:overlay val="0"/>
    </c:title>
    <c:autoTitleDeleted val="0"/>
    <c:plotArea>
      <c:layout>
        <c:manualLayout>
          <c:layoutTarget val="inner"/>
          <c:xMode val="edge"/>
          <c:yMode val="edge"/>
          <c:x val="0.36642087799225764"/>
          <c:y val="0.12606242554561906"/>
          <c:w val="0.60356661311984827"/>
          <c:h val="0.87393757445438092"/>
        </c:manualLayout>
      </c:layout>
      <c:barChart>
        <c:barDir val="bar"/>
        <c:grouping val="clustered"/>
        <c:varyColors val="0"/>
        <c:ser>
          <c:idx val="0"/>
          <c:order val="0"/>
          <c:tx>
            <c:strRef>
              <c:f>Tabelle1!$B$1</c:f>
              <c:strCache>
                <c:ptCount val="1"/>
                <c:pt idx="0">
                  <c:v>digitale Nutzer</c:v>
                </c:pt>
              </c:strCache>
            </c:strRef>
          </c:tx>
          <c:spPr>
            <a:solidFill>
              <a:srgbClr val="0092C6"/>
            </a:solidFill>
            <a:ln>
              <a:noFill/>
            </a:ln>
          </c:spPr>
          <c:invertIfNegative val="0"/>
          <c:dLbls>
            <c:numFmt formatCode="#,##0.0" sourceLinked="0"/>
            <c:spPr>
              <a:noFill/>
              <a:ln>
                <a:noFill/>
              </a:ln>
              <a:effectLst/>
            </c:spPr>
            <c:txPr>
              <a:bodyPr/>
              <a:lstStyle/>
              <a:p>
                <a:pPr>
                  <a:defRPr sz="8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Reisen, Pauschalreisen</c:v>
                </c:pt>
                <c:pt idx="3">
                  <c:v>Mobiltelefone / Smartphones</c:v>
                </c:pt>
                <c:pt idx="4">
                  <c:v>Veranstaltungen (z.B. Konzertkarten, Kinokarten)</c:v>
                </c:pt>
                <c:pt idx="5">
                  <c:v>Computer (z. B. Tablets, Computer, Notebooks, Monitore, Drucker, Multifunktionsgeräte)</c:v>
                </c:pt>
                <c:pt idx="6">
                  <c:v>Reisebestandteile (Flüge, Hotels, Zugtickets)</c:v>
                </c:pt>
                <c:pt idx="7">
                  <c:v>Elektrogeräte (z. B. Elektro-Großgeräte/-Kleingeräte, Staubsauger, Küchen-/Kaffeemaschinen)</c:v>
                </c:pt>
                <c:pt idx="8">
                  <c:v>Unterhaltungselektronik (z.B. Digitalkameras, Camcorder,…</c:v>
                </c:pt>
                <c:pt idx="9">
                  <c:v>Autos</c:v>
                </c:pt>
                <c:pt idx="10">
                  <c:v>…</c:v>
                </c:pt>
              </c:strCache>
            </c:strRef>
          </c:cat>
          <c:val>
            <c:numRef>
              <c:f>Tabelle1!$B$2:$B$12</c:f>
              <c:numCache>
                <c:formatCode>General</c:formatCode>
                <c:ptCount val="11"/>
                <c:pt idx="0">
                  <c:v>57</c:v>
                </c:pt>
                <c:pt idx="1">
                  <c:v>50.1</c:v>
                </c:pt>
                <c:pt idx="2">
                  <c:v>49</c:v>
                </c:pt>
                <c:pt idx="3">
                  <c:v>47.7</c:v>
                </c:pt>
                <c:pt idx="4">
                  <c:v>45.5</c:v>
                </c:pt>
                <c:pt idx="5">
                  <c:v>42.6</c:v>
                </c:pt>
                <c:pt idx="6">
                  <c:v>40.4</c:v>
                </c:pt>
                <c:pt idx="7">
                  <c:v>39.6</c:v>
                </c:pt>
                <c:pt idx="8">
                  <c:v>38.9</c:v>
                </c:pt>
                <c:pt idx="9">
                  <c:v>35.1</c:v>
                </c:pt>
              </c:numCache>
            </c:numRef>
          </c:val>
          <c:extLst>
            <c:ext xmlns:c16="http://schemas.microsoft.com/office/drawing/2014/chart" uri="{C3380CC4-5D6E-409C-BE32-E72D297353CC}">
              <c16:uniqueId val="{00000000-5FE8-4D75-AE46-612F5636F285}"/>
            </c:ext>
          </c:extLst>
        </c:ser>
        <c:dLbls>
          <c:showLegendKey val="0"/>
          <c:showVal val="0"/>
          <c:showCatName val="0"/>
          <c:showSerName val="0"/>
          <c:showPercent val="0"/>
          <c:showBubbleSize val="0"/>
        </c:dLbls>
        <c:gapWidth val="50"/>
        <c:axId val="480463232"/>
        <c:axId val="480463624"/>
      </c:barChart>
      <c:catAx>
        <c:axId val="480463232"/>
        <c:scaling>
          <c:orientation val="maxMin"/>
        </c:scaling>
        <c:delete val="0"/>
        <c:axPos val="l"/>
        <c:numFmt formatCode="General" sourceLinked="1"/>
        <c:majorTickMark val="none"/>
        <c:minorTickMark val="none"/>
        <c:tickLblPos val="nextTo"/>
        <c:spPr>
          <a:ln>
            <a:solidFill>
              <a:schemeClr val="accent1"/>
            </a:solidFill>
          </a:ln>
        </c:spPr>
        <c:txPr>
          <a:bodyPr/>
          <a:lstStyle/>
          <a:p>
            <a:pPr>
              <a:defRPr sz="900"/>
            </a:pPr>
            <a:endParaRPr lang="de-DE"/>
          </a:p>
        </c:txPr>
        <c:crossAx val="480463624"/>
        <c:crosses val="autoZero"/>
        <c:auto val="1"/>
        <c:lblAlgn val="ctr"/>
        <c:lblOffset val="100"/>
        <c:noMultiLvlLbl val="0"/>
      </c:catAx>
      <c:valAx>
        <c:axId val="480463624"/>
        <c:scaling>
          <c:orientation val="minMax"/>
          <c:max val="65"/>
        </c:scaling>
        <c:delete val="1"/>
        <c:axPos val="t"/>
        <c:numFmt formatCode="General" sourceLinked="1"/>
        <c:majorTickMark val="out"/>
        <c:minorTickMark val="none"/>
        <c:tickLblPos val="nextTo"/>
        <c:crossAx val="480463232"/>
        <c:crosses val="autoZero"/>
        <c:crossBetween val="between"/>
      </c:valAx>
    </c:plotArea>
    <c:plotVisOnly val="1"/>
    <c:dispBlanksAs val="gap"/>
    <c:showDLblsOverMax val="0"/>
  </c:chart>
  <c:txPr>
    <a:bodyPr/>
    <a:lstStyle/>
    <a:p>
      <a:pPr>
        <a:defRPr sz="10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790762771168649E-2"/>
          <c:y val="0.10599041985335052"/>
          <c:w val="0.93841847445766269"/>
          <c:h val="0.87132445973986539"/>
        </c:manualLayout>
      </c:layout>
      <c:barChart>
        <c:barDir val="bar"/>
        <c:grouping val="clustered"/>
        <c:varyColors val="0"/>
        <c:ser>
          <c:idx val="0"/>
          <c:order val="0"/>
          <c:tx>
            <c:strRef>
              <c:f>Tabelle1!$B$1</c:f>
              <c:strCache>
                <c:ptCount val="1"/>
                <c:pt idx="0">
                  <c:v>Online-Info und -Kauf</c:v>
                </c:pt>
              </c:strCache>
            </c:strRef>
          </c:tx>
          <c:spPr>
            <a:solidFill>
              <a:srgbClr val="00ADE4">
                <a:alpha val="40000"/>
              </a:srgbClr>
            </a:solidFill>
            <a:ln>
              <a:noFill/>
            </a:ln>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Tabelle1!$B$2:$B$12</c:f>
              <c:numCache>
                <c:formatCode>0.0</c:formatCode>
                <c:ptCount val="11"/>
                <c:pt idx="0">
                  <c:v>44</c:v>
                </c:pt>
                <c:pt idx="1">
                  <c:v>36</c:v>
                </c:pt>
                <c:pt idx="2">
                  <c:v>23.1</c:v>
                </c:pt>
                <c:pt idx="3">
                  <c:v>29.9</c:v>
                </c:pt>
                <c:pt idx="4">
                  <c:v>15.8</c:v>
                </c:pt>
                <c:pt idx="5">
                  <c:v>16.899999999999999</c:v>
                </c:pt>
                <c:pt idx="6">
                  <c:v>6.1</c:v>
                </c:pt>
                <c:pt idx="7">
                  <c:v>14.9</c:v>
                </c:pt>
                <c:pt idx="8">
                  <c:v>10.8</c:v>
                </c:pt>
                <c:pt idx="9">
                  <c:v>21.6</c:v>
                </c:pt>
              </c:numCache>
            </c:numRef>
          </c:val>
          <c:extLst>
            <c:ext xmlns:c16="http://schemas.microsoft.com/office/drawing/2014/chart" uri="{C3380CC4-5D6E-409C-BE32-E72D297353CC}">
              <c16:uniqueId val="{00000000-16BC-47EF-9D5D-1FBFDDF2D8D0}"/>
            </c:ext>
          </c:extLst>
        </c:ser>
        <c:ser>
          <c:idx val="1"/>
          <c:order val="1"/>
          <c:tx>
            <c:strRef>
              <c:f>Tabelle1!$C$1</c:f>
              <c:strCache>
                <c:ptCount val="1"/>
                <c:pt idx="0">
                  <c:v>Online-Info</c:v>
                </c:pt>
              </c:strCache>
            </c:strRef>
          </c:tx>
          <c:spPr>
            <a:solidFill>
              <a:srgbClr val="00ADE4"/>
            </a:solidFill>
          </c:spPr>
          <c:invertIfNegative val="0"/>
          <c:dLbls>
            <c:spPr>
              <a:noFill/>
              <a:ln>
                <a:noFill/>
              </a:ln>
              <a:effectLst/>
            </c:spPr>
            <c:txPr>
              <a:bodyPr/>
              <a:lstStyle/>
              <a:p>
                <a:pPr>
                  <a:defRPr sz="7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Mode / Bekleidung</c:v>
                </c:pt>
                <c:pt idx="1">
                  <c:v>Schuhe</c:v>
                </c:pt>
                <c:pt idx="2">
                  <c:v>Bücher</c:v>
                </c:pt>
                <c:pt idx="3">
                  <c:v>Veranstaltungen (z.B. Konzertkarten, Kinokarten)</c:v>
                </c:pt>
                <c:pt idx="4">
                  <c:v>CDs</c:v>
                </c:pt>
                <c:pt idx="5">
                  <c:v>DVDs</c:v>
                </c:pt>
                <c:pt idx="6">
                  <c:v>Erotikartikel</c:v>
                </c:pt>
                <c:pt idx="7">
                  <c:v>Sportartikel</c:v>
                </c:pt>
                <c:pt idx="8">
                  <c:v>Computerspiele</c:v>
                </c:pt>
                <c:pt idx="9">
                  <c:v>Reisebestandteile (Flüge, Hotels, Zugtickets)</c:v>
                </c:pt>
                <c:pt idx="10">
                  <c:v>…</c:v>
                </c:pt>
              </c:strCache>
            </c:strRef>
          </c:cat>
          <c:val>
            <c:numRef>
              <c:f>Tabelle1!$C$2:$C$12</c:f>
              <c:numCache>
                <c:formatCode>0.0</c:formatCode>
                <c:ptCount val="11"/>
                <c:pt idx="0">
                  <c:v>57</c:v>
                </c:pt>
                <c:pt idx="1">
                  <c:v>50.1</c:v>
                </c:pt>
                <c:pt idx="2">
                  <c:v>34.299999999999997</c:v>
                </c:pt>
                <c:pt idx="3">
                  <c:v>45.5</c:v>
                </c:pt>
                <c:pt idx="4">
                  <c:v>25.7</c:v>
                </c:pt>
                <c:pt idx="5">
                  <c:v>29.1</c:v>
                </c:pt>
                <c:pt idx="6">
                  <c:v>11</c:v>
                </c:pt>
                <c:pt idx="7">
                  <c:v>27.1</c:v>
                </c:pt>
                <c:pt idx="8">
                  <c:v>19.899999999999999</c:v>
                </c:pt>
                <c:pt idx="9">
                  <c:v>40.4</c:v>
                </c:pt>
              </c:numCache>
            </c:numRef>
          </c:val>
          <c:extLst>
            <c:ext xmlns:c16="http://schemas.microsoft.com/office/drawing/2014/chart" uri="{C3380CC4-5D6E-409C-BE32-E72D297353CC}">
              <c16:uniqueId val="{00000001-16BC-47EF-9D5D-1FBFDDF2D8D0}"/>
            </c:ext>
          </c:extLst>
        </c:ser>
        <c:dLbls>
          <c:showLegendKey val="0"/>
          <c:showVal val="0"/>
          <c:showCatName val="0"/>
          <c:showSerName val="0"/>
          <c:showPercent val="0"/>
          <c:showBubbleSize val="0"/>
        </c:dLbls>
        <c:gapWidth val="50"/>
        <c:axId val="480464800"/>
        <c:axId val="484367296"/>
      </c:barChart>
      <c:catAx>
        <c:axId val="480464800"/>
        <c:scaling>
          <c:orientation val="maxMin"/>
        </c:scaling>
        <c:delete val="0"/>
        <c:axPos val="l"/>
        <c:numFmt formatCode="General" sourceLinked="0"/>
        <c:majorTickMark val="none"/>
        <c:minorTickMark val="none"/>
        <c:tickLblPos val="none"/>
        <c:spPr>
          <a:ln>
            <a:solidFill>
              <a:srgbClr val="00ADE4"/>
            </a:solidFill>
          </a:ln>
        </c:spPr>
        <c:crossAx val="484367296"/>
        <c:crosses val="autoZero"/>
        <c:auto val="1"/>
        <c:lblAlgn val="ctr"/>
        <c:lblOffset val="100"/>
        <c:noMultiLvlLbl val="0"/>
      </c:catAx>
      <c:valAx>
        <c:axId val="484367296"/>
        <c:scaling>
          <c:orientation val="minMax"/>
        </c:scaling>
        <c:delete val="1"/>
        <c:axPos val="t"/>
        <c:numFmt formatCode="0.0" sourceLinked="1"/>
        <c:majorTickMark val="out"/>
        <c:minorTickMark val="none"/>
        <c:tickLblPos val="nextTo"/>
        <c:crossAx val="480464800"/>
        <c:crosses val="autoZero"/>
        <c:crossBetween val="between"/>
      </c:valAx>
    </c:plotArea>
    <c:legend>
      <c:legendPos val="t"/>
      <c:overlay val="0"/>
      <c:txPr>
        <a:bodyPr/>
        <a:lstStyle/>
        <a:p>
          <a:pPr>
            <a:defRPr sz="1000"/>
          </a:pPr>
          <a:endParaRPr lang="de-DE"/>
        </a:p>
      </c:txPr>
    </c:legend>
    <c:plotVisOnly val="1"/>
    <c:dispBlanksAs val="gap"/>
    <c:showDLblsOverMax val="0"/>
  </c:chart>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6349" tIns="48173" rIns="96349" bIns="48173" rtlCol="0"/>
          <a:lstStyle>
            <a:lvl1pPr algn="l">
              <a:defRPr sz="1200"/>
            </a:lvl1pPr>
          </a:lstStyle>
          <a:p>
            <a:endParaRPr lang="en-US"/>
          </a:p>
        </p:txBody>
      </p:sp>
      <p:sp>
        <p:nvSpPr>
          <p:cNvPr id="3" name="Date Placeholder 2"/>
          <p:cNvSpPr>
            <a:spLocks noGrp="1"/>
          </p:cNvSpPr>
          <p:nvPr>
            <p:ph type="dt" sz="quarter" idx="1"/>
          </p:nvPr>
        </p:nvSpPr>
        <p:spPr>
          <a:xfrm>
            <a:off x="3815374" y="1"/>
            <a:ext cx="2918831" cy="493316"/>
          </a:xfrm>
          <a:prstGeom prst="rect">
            <a:avLst/>
          </a:prstGeom>
        </p:spPr>
        <p:txBody>
          <a:bodyPr vert="horz" lIns="96349" tIns="48173" rIns="96349" bIns="48173" rtlCol="0"/>
          <a:lstStyle>
            <a:lvl1pPr algn="r">
              <a:defRPr sz="1200"/>
            </a:lvl1pPr>
          </a:lstStyle>
          <a:p>
            <a:fld id="{592EE97B-F018-5743-9A9D-71B362E724AB}" type="datetime1">
              <a:rPr lang="de-DE" smtClean="0"/>
              <a:t>16.12.2020</a:t>
            </a:fld>
            <a:endParaRPr lang="en-US"/>
          </a:p>
        </p:txBody>
      </p:sp>
      <p:sp>
        <p:nvSpPr>
          <p:cNvPr id="4" name="Footer Placeholder 3"/>
          <p:cNvSpPr>
            <a:spLocks noGrp="1"/>
          </p:cNvSpPr>
          <p:nvPr>
            <p:ph type="ftr" sz="quarter" idx="2"/>
          </p:nvPr>
        </p:nvSpPr>
        <p:spPr>
          <a:xfrm>
            <a:off x="0" y="9371288"/>
            <a:ext cx="2918831" cy="493316"/>
          </a:xfrm>
          <a:prstGeom prst="rect">
            <a:avLst/>
          </a:prstGeom>
        </p:spPr>
        <p:txBody>
          <a:bodyPr vert="horz" lIns="96349" tIns="48173" rIns="96349" bIns="48173"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1288"/>
            <a:ext cx="2918831" cy="493316"/>
          </a:xfrm>
          <a:prstGeom prst="rect">
            <a:avLst/>
          </a:prstGeom>
        </p:spPr>
        <p:txBody>
          <a:bodyPr vert="horz" lIns="96349" tIns="48173" rIns="96349" bIns="48173" rtlCol="0" anchor="b"/>
          <a:lstStyle>
            <a:lvl1pPr algn="r">
              <a:defRPr sz="1200"/>
            </a:lvl1pPr>
          </a:lstStyle>
          <a:p>
            <a:fld id="{79B38830-CFA2-2C4B-BB4B-9D93674C991A}" type="slidenum">
              <a:rPr lang="en-US" smtClean="0"/>
              <a:t>‹Nr.›</a:t>
            </a:fld>
            <a:endParaRPr lang="en-US"/>
          </a:p>
        </p:txBody>
      </p:sp>
    </p:spTree>
    <p:extLst>
      <p:ext uri="{BB962C8B-B14F-4D97-AF65-F5344CB8AC3E}">
        <p14:creationId xmlns:p14="http://schemas.microsoft.com/office/powerpoint/2010/main" val="16004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1" cy="493316"/>
          </a:xfrm>
          <a:prstGeom prst="rect">
            <a:avLst/>
          </a:prstGeom>
        </p:spPr>
        <p:txBody>
          <a:bodyPr vert="horz" lIns="96349" tIns="48173" rIns="96349" bIns="48173" rtlCol="0"/>
          <a:lstStyle>
            <a:lvl1pPr algn="l">
              <a:defRPr sz="1200"/>
            </a:lvl1pPr>
          </a:lstStyle>
          <a:p>
            <a:endParaRPr lang="en-US"/>
          </a:p>
        </p:txBody>
      </p:sp>
      <p:sp>
        <p:nvSpPr>
          <p:cNvPr id="3" name="Date Placeholder 2"/>
          <p:cNvSpPr>
            <a:spLocks noGrp="1"/>
          </p:cNvSpPr>
          <p:nvPr>
            <p:ph type="dt" idx="1"/>
          </p:nvPr>
        </p:nvSpPr>
        <p:spPr>
          <a:xfrm>
            <a:off x="3815374" y="1"/>
            <a:ext cx="2918831" cy="493316"/>
          </a:xfrm>
          <a:prstGeom prst="rect">
            <a:avLst/>
          </a:prstGeom>
        </p:spPr>
        <p:txBody>
          <a:bodyPr vert="horz" lIns="96349" tIns="48173" rIns="96349" bIns="48173" rtlCol="0"/>
          <a:lstStyle>
            <a:lvl1pPr algn="r">
              <a:defRPr sz="1200"/>
            </a:lvl1pPr>
          </a:lstStyle>
          <a:p>
            <a:fld id="{A74FF5A3-28AB-CE46-82E5-ECC31ACCB9B1}" type="datetime1">
              <a:rPr lang="de-DE" smtClean="0"/>
              <a:t>16.12.2020</a:t>
            </a:fld>
            <a:endParaRPr lang="en-US"/>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6349" tIns="48173" rIns="96349" bIns="48173"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349" tIns="48173" rIns="96349" bIns="48173"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9371288"/>
            <a:ext cx="2918831" cy="493316"/>
          </a:xfrm>
          <a:prstGeom prst="rect">
            <a:avLst/>
          </a:prstGeom>
        </p:spPr>
        <p:txBody>
          <a:bodyPr vert="horz" lIns="96349" tIns="48173" rIns="96349" bIns="48173"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8"/>
            <a:ext cx="2918831" cy="493316"/>
          </a:xfrm>
          <a:prstGeom prst="rect">
            <a:avLst/>
          </a:prstGeom>
        </p:spPr>
        <p:txBody>
          <a:bodyPr vert="horz" lIns="96349" tIns="48173" rIns="96349" bIns="48173" rtlCol="0" anchor="b"/>
          <a:lstStyle>
            <a:lvl1pPr algn="r">
              <a:defRPr sz="1200"/>
            </a:lvl1pPr>
          </a:lstStyle>
          <a:p>
            <a:fld id="{BF5ADC75-2138-8D47-8D31-5C06E1339AE8}" type="slidenum">
              <a:rPr lang="en-US" smtClean="0"/>
              <a:t>‹Nr.›</a:t>
            </a:fld>
            <a:endParaRPr lang="en-US"/>
          </a:p>
        </p:txBody>
      </p:sp>
    </p:spTree>
    <p:extLst>
      <p:ext uri="{BB962C8B-B14F-4D97-AF65-F5344CB8AC3E}">
        <p14:creationId xmlns:p14="http://schemas.microsoft.com/office/powerpoint/2010/main" val="2789962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3.141592653589793238462643383279502884197169399375105820974944592.eu/flaecheninhalt-vom-kreis-kreisflaeche-berechn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t>Gesamt: Durchmesser = 7,7 =&gt; Flächeninhalt = 46,566</a:t>
            </a:r>
          </a:p>
          <a:p>
            <a:r>
              <a:rPr lang="de-DE" sz="1000" dirty="0"/>
              <a:t>Onliner: Anteil 87,2% -&gt; Flächeninhalt = 46,566 x 0,872 = 40,605 =&gt; Durchmesser = 7,190</a:t>
            </a:r>
          </a:p>
          <a:p>
            <a:endParaRPr lang="de-DE" sz="1000" dirty="0"/>
          </a:p>
          <a:p>
            <a:pPr defTabSz="383373">
              <a:defRPr/>
            </a:pPr>
            <a:r>
              <a:rPr lang="de-DE" sz="1000" dirty="0">
                <a:hlinkClick r:id="rId3"/>
              </a:rPr>
              <a:t>https://3.141592653589793238462643383279502884197169399375105820974944592.eu/flaecheninhalt-vom-kreis-kreisflaeche-berechnen/</a:t>
            </a:r>
            <a:endParaRPr lang="de-DE" sz="1000" dirty="0"/>
          </a:p>
          <a:p>
            <a:pPr defTabSz="383373">
              <a:defRPr/>
            </a:pPr>
            <a:endParaRPr lang="de-DE" sz="1000" dirty="0"/>
          </a:p>
          <a:p>
            <a:r>
              <a:rPr lang="de-DE" sz="1000" dirty="0"/>
              <a:t>Radius = Wurzel aus (Fläche / </a:t>
            </a:r>
            <a:r>
              <a:rPr lang="de-DE" sz="1000" dirty="0" err="1"/>
              <a:t>pi</a:t>
            </a:r>
            <a:r>
              <a:rPr lang="de-DE" sz="1000" dirty="0"/>
              <a:t>)</a:t>
            </a:r>
          </a:p>
          <a:p>
            <a:r>
              <a:rPr lang="de-DE" sz="1000" dirty="0"/>
              <a:t>Durchmesser = Radius x 2</a:t>
            </a:r>
          </a:p>
          <a:p>
            <a:endParaRPr lang="de-DE" sz="1000" dirty="0"/>
          </a:p>
          <a:p>
            <a:pPr defTabSz="481353"/>
            <a:r>
              <a:rPr lang="de-DE" sz="1000" dirty="0"/>
              <a:t>Radius = Durchmesser / 2</a:t>
            </a:r>
          </a:p>
          <a:p>
            <a:r>
              <a:rPr lang="de-DE" sz="1000" dirty="0"/>
              <a:t>Flächeninhalt = </a:t>
            </a:r>
            <a:r>
              <a:rPr lang="de-DE" sz="1000" dirty="0" err="1"/>
              <a:t>pi</a:t>
            </a:r>
            <a:r>
              <a:rPr lang="de-DE" sz="1000" dirty="0"/>
              <a:t> x Radius</a:t>
            </a:r>
            <a:r>
              <a:rPr lang="de-DE" sz="1000" baseline="30000" dirty="0"/>
              <a:t>2</a:t>
            </a:r>
            <a:r>
              <a:rPr lang="de-DE" sz="1000" dirty="0"/>
              <a:t> </a:t>
            </a:r>
          </a:p>
          <a:p>
            <a:endParaRPr lang="de-DE" sz="1000" dirty="0"/>
          </a:p>
          <a:p>
            <a:r>
              <a:rPr lang="de-DE" sz="1000" dirty="0"/>
              <a:t>Pi = 3.14159265359</a:t>
            </a:r>
          </a:p>
          <a:p>
            <a:endParaRPr lang="de-DE" sz="1000" dirty="0"/>
          </a:p>
          <a:p>
            <a:endParaRPr lang="de-DE" sz="1000" dirty="0"/>
          </a:p>
        </p:txBody>
      </p:sp>
      <p:sp>
        <p:nvSpPr>
          <p:cNvPr id="4" name="Foliennummernplatzhalter 3"/>
          <p:cNvSpPr>
            <a:spLocks noGrp="1"/>
          </p:cNvSpPr>
          <p:nvPr>
            <p:ph type="sldNum" sz="quarter" idx="10"/>
          </p:nvPr>
        </p:nvSpPr>
        <p:spPr/>
        <p:txBody>
          <a:bodyPr/>
          <a:lstStyle/>
          <a:p>
            <a:fld id="{BF5ADC75-2138-8D47-8D31-5C06E1339AE8}" type="slidenum">
              <a:rPr lang="en-US" smtClean="0"/>
              <a:t>3</a:t>
            </a:fld>
            <a:endParaRPr lang="en-US"/>
          </a:p>
        </p:txBody>
      </p:sp>
    </p:spTree>
    <p:extLst>
      <p:ext uri="{BB962C8B-B14F-4D97-AF65-F5344CB8AC3E}">
        <p14:creationId xmlns:p14="http://schemas.microsoft.com/office/powerpoint/2010/main" val="104967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4</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5</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6</a:t>
            </a:fld>
            <a:endParaRPr lang="en-US"/>
          </a:p>
        </p:txBody>
      </p:sp>
    </p:spTree>
    <p:extLst>
      <p:ext uri="{BB962C8B-B14F-4D97-AF65-F5344CB8AC3E}">
        <p14:creationId xmlns:p14="http://schemas.microsoft.com/office/powerpoint/2010/main" val="153137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8</a:t>
            </a:fld>
            <a:endParaRPr lang="en-US"/>
          </a:p>
        </p:txBody>
      </p:sp>
    </p:spTree>
    <p:extLst>
      <p:ext uri="{BB962C8B-B14F-4D97-AF65-F5344CB8AC3E}">
        <p14:creationId xmlns:p14="http://schemas.microsoft.com/office/powerpoint/2010/main" val="22995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12</a:t>
            </a:fld>
            <a:endParaRPr lang="en-US"/>
          </a:p>
        </p:txBody>
      </p:sp>
    </p:spTree>
    <p:extLst>
      <p:ext uri="{BB962C8B-B14F-4D97-AF65-F5344CB8AC3E}">
        <p14:creationId xmlns:p14="http://schemas.microsoft.com/office/powerpoint/2010/main" val="77420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79688" y="381000"/>
            <a:ext cx="3368675" cy="18954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F5ADC75-2138-8D47-8D31-5C06E1339AE8}" type="slidenum">
              <a:rPr lang="en-US" smtClean="0"/>
              <a:t>14</a:t>
            </a:fld>
            <a:endParaRPr lang="en-US"/>
          </a:p>
        </p:txBody>
      </p:sp>
    </p:spTree>
    <p:extLst>
      <p:ext uri="{BB962C8B-B14F-4D97-AF65-F5344CB8AC3E}">
        <p14:creationId xmlns:p14="http://schemas.microsoft.com/office/powerpoint/2010/main" val="378024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liennummernplatzhalter 3"/>
          <p:cNvSpPr>
            <a:spLocks noGrp="1"/>
          </p:cNvSpPr>
          <p:nvPr>
            <p:ph type="sldNum" sz="quarter" idx="10"/>
          </p:nvPr>
        </p:nvSpPr>
        <p:spPr/>
        <p:txBody>
          <a:bodyPr/>
          <a:lstStyle/>
          <a:p>
            <a:fld id="{BF5ADC75-2138-8D47-8D31-5C06E1339AE8}" type="slidenum">
              <a:rPr lang="en-US" smtClean="0"/>
              <a:pPr/>
              <a:t>16</a:t>
            </a:fld>
            <a:endParaRPr lang="en-US"/>
          </a:p>
        </p:txBody>
      </p:sp>
    </p:spTree>
    <p:extLst>
      <p:ext uri="{BB962C8B-B14F-4D97-AF65-F5344CB8AC3E}">
        <p14:creationId xmlns:p14="http://schemas.microsoft.com/office/powerpoint/2010/main" val="213267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GOF Master Titel">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9913" y="3787378"/>
            <a:ext cx="5524500" cy="319088"/>
          </a:xfrm>
        </p:spPr>
        <p:txBody>
          <a:bodyPr>
            <a:normAutofit/>
          </a:bodyPr>
          <a:lstStyle>
            <a:lvl1pPr marL="0" indent="0" algn="ctr">
              <a:buNone/>
              <a:defRPr sz="1800">
                <a:solidFill>
                  <a:srgbClr val="0090C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Click </a:t>
            </a:r>
            <a:r>
              <a:rPr lang="de-DE" dirty="0" err="1"/>
              <a:t>to</a:t>
            </a:r>
            <a:r>
              <a:rPr lang="de-DE" dirty="0"/>
              <a:t> </a:t>
            </a:r>
            <a:r>
              <a:rPr lang="de-DE" dirty="0" err="1"/>
              <a:t>edit</a:t>
            </a:r>
            <a:r>
              <a:rPr lang="de-DE" dirty="0"/>
              <a:t> Master </a:t>
            </a:r>
            <a:r>
              <a:rPr lang="de-DE" dirty="0" err="1"/>
              <a:t>subtitle</a:t>
            </a:r>
            <a:r>
              <a:rPr lang="de-DE" dirty="0"/>
              <a:t> style</a:t>
            </a:r>
            <a:endParaRPr lang="en-US" dirty="0"/>
          </a:p>
        </p:txBody>
      </p:sp>
      <p:sp>
        <p:nvSpPr>
          <p:cNvPr id="10" name="Rounded Rectangle 8"/>
          <p:cNvSpPr/>
          <p:nvPr userDrawn="1"/>
        </p:nvSpPr>
        <p:spPr>
          <a:xfrm>
            <a:off x="3098203" y="2932510"/>
            <a:ext cx="5536210" cy="791159"/>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Verdana"/>
              <a:cs typeface="Verdana"/>
            </a:endParaRPr>
          </a:p>
        </p:txBody>
      </p:sp>
      <p:sp>
        <p:nvSpPr>
          <p:cNvPr id="2" name="Title 1"/>
          <p:cNvSpPr>
            <a:spLocks noGrp="1"/>
          </p:cNvSpPr>
          <p:nvPr>
            <p:ph type="ctrTitle"/>
          </p:nvPr>
        </p:nvSpPr>
        <p:spPr>
          <a:xfrm>
            <a:off x="3223036" y="3009448"/>
            <a:ext cx="5265326" cy="637394"/>
          </a:xfrm>
        </p:spPr>
        <p:txBody>
          <a:bodyPr>
            <a:noAutofit/>
          </a:bodyPr>
          <a:lstStyle>
            <a:lvl1pPr algn="ctr">
              <a:defRPr sz="320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562" y="699582"/>
            <a:ext cx="3217632" cy="1134215"/>
          </a:xfrm>
          <a:prstGeom prst="rect">
            <a:avLst/>
          </a:prstGeom>
        </p:spPr>
      </p:pic>
    </p:spTree>
    <p:extLst>
      <p:ext uri="{BB962C8B-B14F-4D97-AF65-F5344CB8AC3E}">
        <p14:creationId xmlns:p14="http://schemas.microsoft.com/office/powerpoint/2010/main" val="34385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leere Folie nur Titel">
    <p:spTree>
      <p:nvGrpSpPr>
        <p:cNvPr id="1" name=""/>
        <p:cNvGrpSpPr/>
        <p:nvPr/>
      </p:nvGrpSpPr>
      <p:grpSpPr>
        <a:xfrm>
          <a:off x="0" y="0"/>
          <a:ext cx="0" cy="0"/>
          <a:chOff x="0" y="0"/>
          <a:chExt cx="0" cy="0"/>
        </a:xfrm>
      </p:grpSpPr>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4" name="Textfeld 3"/>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410861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e Folie ohne Titel">
    <p:spTree>
      <p:nvGrpSpPr>
        <p:cNvPr id="1" name=""/>
        <p:cNvGrpSpPr/>
        <p:nvPr/>
      </p:nvGrpSpPr>
      <p:grpSpPr>
        <a:xfrm>
          <a:off x="0" y="0"/>
          <a:ext cx="0" cy="0"/>
          <a:chOff x="0" y="0"/>
          <a:chExt cx="0" cy="0"/>
        </a:xfrm>
      </p:grpSpPr>
      <p:sp>
        <p:nvSpPr>
          <p:cNvPr id="3" name="Textfeld 2"/>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3963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sblöcke">
    <p:spTree>
      <p:nvGrpSpPr>
        <p:cNvPr id="1" name=""/>
        <p:cNvGrpSpPr/>
        <p:nvPr/>
      </p:nvGrpSpPr>
      <p:grpSpPr>
        <a:xfrm>
          <a:off x="0" y="0"/>
          <a:ext cx="0" cy="0"/>
          <a:chOff x="0" y="0"/>
          <a:chExt cx="0" cy="0"/>
        </a:xfrm>
      </p:grpSpPr>
      <p:sp>
        <p:nvSpPr>
          <p:cNvPr id="7"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a:t>Click to edit Master title style</a:t>
            </a:r>
            <a:endParaRPr lang="en-US"/>
          </a:p>
        </p:txBody>
      </p:sp>
      <p:sp>
        <p:nvSpPr>
          <p:cNvPr id="3" name="Content Placeholder 2"/>
          <p:cNvSpPr>
            <a:spLocks noGrp="1"/>
          </p:cNvSpPr>
          <p:nvPr>
            <p:ph sz="half" idx="1" hasCustomPrompt="1"/>
          </p:nvPr>
        </p:nvSpPr>
        <p:spPr>
          <a:xfrm>
            <a:off x="785813" y="1200151"/>
            <a:ext cx="3709987" cy="3394472"/>
          </a:xfrm>
        </p:spPr>
        <p:txBody>
          <a:bodyPr/>
          <a:lstStyle>
            <a:lvl1pPr>
              <a:defRPr sz="1400"/>
            </a:lvl1pPr>
            <a:lvl2pPr>
              <a:defRPr sz="1400"/>
            </a:lvl2pPr>
            <a:lvl3pPr>
              <a:defRPr sz="1200"/>
            </a:lvl3pPr>
            <a:lvl4pPr>
              <a:defRPr sz="1800"/>
            </a:lvl4pPr>
            <a:lvl5pP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 name="Content Placeholder 3"/>
          <p:cNvSpPr>
            <a:spLocks noGrp="1"/>
          </p:cNvSpPr>
          <p:nvPr>
            <p:ph sz="half" idx="2" hasCustomPrompt="1"/>
          </p:nvPr>
        </p:nvSpPr>
        <p:spPr>
          <a:xfrm>
            <a:off x="4648200" y="1200151"/>
            <a:ext cx="3740150" cy="3394472"/>
          </a:xfrm>
        </p:spPr>
        <p:txBody>
          <a:bodyPr/>
          <a:lstStyle>
            <a:lvl1pPr>
              <a:defRPr sz="1400"/>
            </a:lvl1pPr>
            <a:lvl2pPr>
              <a:defRPr sz="1400"/>
            </a:lvl2pPr>
            <a:lvl3pPr>
              <a:defRPr sz="1200"/>
            </a:lvl3pPr>
            <a:lvl4pPr algn="ctr">
              <a:defRPr sz="1800"/>
            </a:lvl4pPr>
            <a:lvl5pPr algn="ctr">
              <a:defRPr sz="1800"/>
            </a:lvl5pPr>
            <a:lvl6pPr>
              <a:defRPr sz="1800"/>
            </a:lvl6pPr>
            <a:lvl7pPr>
              <a:defRPr sz="1800"/>
            </a:lvl7pPr>
            <a:lvl8pPr>
              <a:defRPr sz="1800"/>
            </a:lvl8pPr>
            <a:lvl9pPr>
              <a:defRPr sz="18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8"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62824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sblöcke mit Titel">
    <p:spTree>
      <p:nvGrpSpPr>
        <p:cNvPr id="1" name=""/>
        <p:cNvGrpSpPr/>
        <p:nvPr/>
      </p:nvGrpSpPr>
      <p:grpSpPr>
        <a:xfrm>
          <a:off x="0" y="0"/>
          <a:ext cx="0" cy="0"/>
          <a:chOff x="0" y="0"/>
          <a:chExt cx="0" cy="0"/>
        </a:xfrm>
      </p:grpSpPr>
      <p:sp>
        <p:nvSpPr>
          <p:cNvPr id="9"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785812" y="1151335"/>
            <a:ext cx="3711575" cy="479822"/>
          </a:xfrm>
        </p:spPr>
        <p:txBody>
          <a:bodyPr anchor="b">
            <a:noAutofit/>
          </a:bodyPr>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4" name="Content Placeholder 3"/>
          <p:cNvSpPr>
            <a:spLocks noGrp="1"/>
          </p:cNvSpPr>
          <p:nvPr>
            <p:ph sz="half" idx="2" hasCustomPrompt="1"/>
          </p:nvPr>
        </p:nvSpPr>
        <p:spPr>
          <a:xfrm>
            <a:off x="785812" y="1631156"/>
            <a:ext cx="371157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5" name="Text Placeholder 4"/>
          <p:cNvSpPr>
            <a:spLocks noGrp="1"/>
          </p:cNvSpPr>
          <p:nvPr>
            <p:ph type="body" sz="quarter" idx="3"/>
          </p:nvPr>
        </p:nvSpPr>
        <p:spPr>
          <a:xfrm>
            <a:off x="4645026" y="1151335"/>
            <a:ext cx="3743325" cy="479822"/>
          </a:xfrm>
        </p:spPr>
        <p:txBody>
          <a:bodyPr anchor="b"/>
          <a:lstStyle>
            <a:lvl1pPr marL="0" indent="0">
              <a:buNone/>
              <a:defRPr sz="1800" b="0">
                <a:solidFill>
                  <a:srgbClr val="0090C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
        <p:nvSpPr>
          <p:cNvPr id="6" name="Content Placeholder 5"/>
          <p:cNvSpPr>
            <a:spLocks noGrp="1"/>
          </p:cNvSpPr>
          <p:nvPr>
            <p:ph sz="quarter" idx="4" hasCustomPrompt="1"/>
          </p:nvPr>
        </p:nvSpPr>
        <p:spPr>
          <a:xfrm>
            <a:off x="4645026" y="1631156"/>
            <a:ext cx="3743325" cy="2963466"/>
          </a:xfrm>
        </p:spPr>
        <p:txBody>
          <a:bodyPr/>
          <a:lstStyle>
            <a:lvl1pPr>
              <a:defRPr sz="1400"/>
            </a:lvl1pPr>
            <a:lvl2pPr>
              <a:defRPr sz="1400"/>
            </a:lvl2pPr>
            <a:lvl3pPr>
              <a:defRPr sz="1200"/>
            </a:lvl3pPr>
            <a:lvl4pPr>
              <a:defRPr sz="1600"/>
            </a:lvl4pPr>
            <a:lvl5pPr>
              <a:defRPr sz="1600"/>
            </a:lvl5pPr>
            <a:lvl6pPr>
              <a:defRPr sz="1600"/>
            </a:lvl6pPr>
            <a:lvl7pPr>
              <a:defRPr sz="1600"/>
            </a:lvl7pPr>
            <a:lvl8pPr>
              <a:defRPr sz="1600"/>
            </a:lvl8pPr>
            <a:lvl9pPr>
              <a:defRPr sz="16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8" name="Textfeld 7"/>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10"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380151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19915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22533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apitel-Titel einzeilig">
    <p:spTree>
      <p:nvGrpSpPr>
        <p:cNvPr id="1" name=""/>
        <p:cNvGrpSpPr/>
        <p:nvPr/>
      </p:nvGrpSpPr>
      <p:grpSpPr>
        <a:xfrm>
          <a:off x="0" y="0"/>
          <a:ext cx="0" cy="0"/>
          <a:chOff x="0" y="0"/>
          <a:chExt cx="0" cy="0"/>
        </a:xfrm>
      </p:grpSpPr>
      <p:sp>
        <p:nvSpPr>
          <p:cNvPr id="5" name="Rounded Rectangle 4"/>
          <p:cNvSpPr/>
          <p:nvPr userDrawn="1"/>
        </p:nvSpPr>
        <p:spPr>
          <a:xfrm>
            <a:off x="608019" y="3319550"/>
            <a:ext cx="5727694" cy="434888"/>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2" name="Title 1"/>
          <p:cNvSpPr>
            <a:spLocks noGrp="1"/>
          </p:cNvSpPr>
          <p:nvPr>
            <p:ph type="title"/>
          </p:nvPr>
        </p:nvSpPr>
        <p:spPr>
          <a:xfrm>
            <a:off x="676275" y="3319550"/>
            <a:ext cx="5462589" cy="429300"/>
          </a:xfrm>
        </p:spPr>
        <p:txBody>
          <a:bodyPr anchor="ctr">
            <a:normAutofit/>
          </a:bodyPr>
          <a:lstStyle>
            <a:lvl1pPr algn="l">
              <a:defRPr sz="2400" b="0" cap="none" baseline="0">
                <a:solidFill>
                  <a:schemeClr val="bg1"/>
                </a:solidFill>
              </a:defRPr>
            </a:lvl1pPr>
          </a:lstStyle>
          <a:p>
            <a:r>
              <a:rPr lang="de-DE" dirty="0"/>
              <a:t>Click </a:t>
            </a:r>
            <a:r>
              <a:rPr lang="de-DE" dirty="0" err="1"/>
              <a:t>to</a:t>
            </a:r>
            <a:r>
              <a:rPr lang="de-DE" dirty="0"/>
              <a:t> </a:t>
            </a:r>
            <a:r>
              <a:rPr lang="de-DE" dirty="0" err="1"/>
              <a:t>edit</a:t>
            </a:r>
            <a:r>
              <a:rPr lang="de-DE" dirty="0"/>
              <a:t> Master title style</a:t>
            </a:r>
            <a:endParaRPr lang="en-US"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176465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apitel-Titel zweizeilig">
    <p:spTree>
      <p:nvGrpSpPr>
        <p:cNvPr id="1" name=""/>
        <p:cNvGrpSpPr/>
        <p:nvPr/>
      </p:nvGrpSpPr>
      <p:grpSpPr>
        <a:xfrm>
          <a:off x="0" y="0"/>
          <a:ext cx="0" cy="0"/>
          <a:chOff x="0" y="0"/>
          <a:chExt cx="0" cy="0"/>
        </a:xfrm>
      </p:grpSpPr>
      <p:sp>
        <p:nvSpPr>
          <p:cNvPr id="6" name="Rounded Rectangle 7"/>
          <p:cNvSpPr/>
          <p:nvPr userDrawn="1"/>
        </p:nvSpPr>
        <p:spPr>
          <a:xfrm>
            <a:off x="618777" y="3319550"/>
            <a:ext cx="5714094" cy="657137"/>
          </a:xfrm>
          <a:prstGeom prst="roundRect">
            <a:avLst/>
          </a:prstGeom>
          <a:solidFill>
            <a:srgbClr val="0090C5"/>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dirty="0">
              <a:latin typeface="Verdana"/>
              <a:cs typeface="Verdana"/>
            </a:endParaRPr>
          </a:p>
        </p:txBody>
      </p:sp>
      <p:sp>
        <p:nvSpPr>
          <p:cNvPr id="7" name="Textplatzhalter 6"/>
          <p:cNvSpPr>
            <a:spLocks noGrp="1"/>
          </p:cNvSpPr>
          <p:nvPr>
            <p:ph type="body" sz="quarter" idx="10"/>
          </p:nvPr>
        </p:nvSpPr>
        <p:spPr>
          <a:xfrm>
            <a:off x="785813" y="3321000"/>
            <a:ext cx="5410592" cy="645300"/>
          </a:xfrm>
        </p:spPr>
        <p:txBody>
          <a:bodyPr anchor="ctr"/>
          <a:lstStyle>
            <a:lvl1pPr>
              <a:defRPr sz="2400">
                <a:solidFill>
                  <a:schemeClr val="bg1"/>
                </a:solidFill>
              </a:defRPr>
            </a:lvl1pPr>
            <a:lvl2pPr marL="4763" indent="0">
              <a:buFontTx/>
              <a:buNone/>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Textmasterformat bearbeiten</a:t>
            </a:r>
          </a:p>
          <a:p>
            <a:pPr lvl="1"/>
            <a:r>
              <a:rPr lang="de-DE" dirty="0"/>
              <a:t>Zweite Ebene</a:t>
            </a:r>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672" y="269707"/>
            <a:ext cx="1394205" cy="493200"/>
          </a:xfrm>
          <a:prstGeom prst="rect">
            <a:avLst/>
          </a:prstGeom>
        </p:spPr>
      </p:pic>
    </p:spTree>
    <p:extLst>
      <p:ext uri="{BB962C8B-B14F-4D97-AF65-F5344CB8AC3E}">
        <p14:creationId xmlns:p14="http://schemas.microsoft.com/office/powerpoint/2010/main" val="28001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folie mit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643234"/>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307" y="1200151"/>
            <a:ext cx="7595460" cy="3276600"/>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5" name="Textplatzhalter 4"/>
          <p:cNvSpPr>
            <a:spLocks noGrp="1"/>
          </p:cNvSpPr>
          <p:nvPr>
            <p:ph type="body" sz="quarter" idx="10"/>
          </p:nvPr>
        </p:nvSpPr>
        <p:spPr>
          <a:xfrm>
            <a:off x="522288" y="4663679"/>
            <a:ext cx="6781800" cy="352425"/>
          </a:xfrm>
        </p:spPr>
        <p:txBody>
          <a:bodyPr anchor="b" anchorCtr="0">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9" name="Textfeld 8"/>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66129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folie ohne Fußnote">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58366"/>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200150"/>
            <a:ext cx="7702550" cy="3463529"/>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82146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 zwei Überschriften">
    <p:spTree>
      <p:nvGrpSpPr>
        <p:cNvPr id="1" name=""/>
        <p:cNvGrpSpPr/>
        <p:nvPr/>
      </p:nvGrpSpPr>
      <p:grpSpPr>
        <a:xfrm>
          <a:off x="0" y="0"/>
          <a:ext cx="0" cy="0"/>
          <a:chOff x="0" y="0"/>
          <a:chExt cx="0" cy="0"/>
        </a:xfrm>
      </p:grpSpPr>
      <p:sp>
        <p:nvSpPr>
          <p:cNvPr id="8" name="AutoShape 34"/>
          <p:cNvSpPr>
            <a:spLocks noChangeArrowheads="1"/>
          </p:cNvSpPr>
          <p:nvPr userDrawn="1"/>
        </p:nvSpPr>
        <p:spPr bwMode="gray">
          <a:xfrm>
            <a:off x="523906" y="1020445"/>
            <a:ext cx="8100744" cy="3805159"/>
          </a:xfrm>
          <a:prstGeom prst="roundRect">
            <a:avLst>
              <a:gd name="adj" fmla="val 6245"/>
            </a:avLst>
          </a:prstGeom>
          <a:solidFill>
            <a:srgbClr val="DFF4FF"/>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nchor="ctr"/>
          <a:lstStyle/>
          <a:p>
            <a:pPr algn="ctr"/>
            <a:endParaRPr lang="de-DE" sz="1200" b="1" noProof="1">
              <a:solidFill>
                <a:srgbClr val="6E6E6E"/>
              </a:solidFill>
              <a:latin typeface="Verdana"/>
              <a:cs typeface="Verdana"/>
            </a:endParaRPr>
          </a:p>
        </p:txBody>
      </p:sp>
      <p:sp>
        <p:nvSpPr>
          <p:cNvPr id="2" name="Title 1"/>
          <p:cNvSpPr>
            <a:spLocks noGrp="1"/>
          </p:cNvSpPr>
          <p:nvPr>
            <p:ph type="title"/>
          </p:nvPr>
        </p:nvSpPr>
        <p:spPr>
          <a:xfrm>
            <a:off x="522290" y="265139"/>
            <a:ext cx="6698864" cy="514350"/>
          </a:xfrm>
        </p:spPr>
        <p:txBody>
          <a:bodyPr/>
          <a:lstStyle/>
          <a:p>
            <a:r>
              <a:rPr lang="de-DE" dirty="0"/>
              <a:t>Click </a:t>
            </a:r>
            <a:r>
              <a:rPr lang="de-DE" dirty="0" err="1"/>
              <a:t>to</a:t>
            </a:r>
            <a:r>
              <a:rPr lang="de-DE" dirty="0"/>
              <a:t> </a:t>
            </a:r>
            <a:r>
              <a:rPr lang="de-DE" dirty="0" err="1"/>
              <a:t>edit</a:t>
            </a:r>
            <a:r>
              <a:rPr lang="de-DE" dirty="0"/>
              <a:t> Master title style</a:t>
            </a:r>
            <a:endParaRPr lang="en-US" dirty="0"/>
          </a:p>
        </p:txBody>
      </p:sp>
      <p:sp>
        <p:nvSpPr>
          <p:cNvPr id="3" name="Content Placeholder 2"/>
          <p:cNvSpPr>
            <a:spLocks noGrp="1"/>
          </p:cNvSpPr>
          <p:nvPr>
            <p:ph idx="1" hasCustomPrompt="1"/>
          </p:nvPr>
        </p:nvSpPr>
        <p:spPr>
          <a:xfrm>
            <a:off x="785814" y="1702398"/>
            <a:ext cx="7702550" cy="2961281"/>
          </a:xfrm>
        </p:spPr>
        <p:txBody>
          <a:bodyPr/>
          <a:lstStyle>
            <a:lvl3pPr>
              <a:defRPr>
                <a:solidFill>
                  <a:schemeClr val="bg1">
                    <a:lumMod val="50000"/>
                  </a:schemeClr>
                </a:solidFill>
              </a:defRPr>
            </a:lvl3pPr>
            <a:lvl4pPr>
              <a:defRPr sz="1200">
                <a:solidFill>
                  <a:schemeClr val="tx1">
                    <a:lumMod val="65000"/>
                    <a:lumOff val="35000"/>
                  </a:schemeClr>
                </a:solidFill>
              </a:defRPr>
            </a:lvl4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p:txBody>
      </p:sp>
      <p:sp>
        <p:nvSpPr>
          <p:cNvPr id="6" name="Textfeld 5"/>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sp>
        <p:nvSpPr>
          <p:cNvPr id="7" name="Textplatzhalter 6"/>
          <p:cNvSpPr>
            <a:spLocks noGrp="1"/>
          </p:cNvSpPr>
          <p:nvPr>
            <p:ph type="body" sz="quarter" idx="10"/>
          </p:nvPr>
        </p:nvSpPr>
        <p:spPr>
          <a:xfrm>
            <a:off x="785814" y="1200150"/>
            <a:ext cx="7602537" cy="389335"/>
          </a:xfrm>
        </p:spPr>
        <p:txBody>
          <a:bodyPr>
            <a:normAutofit/>
          </a:bodyPr>
          <a:lstStyle>
            <a:lvl1pPr>
              <a:defRPr sz="2400">
                <a:solidFill>
                  <a:srgbClr val="0090C5"/>
                </a:solidFill>
              </a:defRPr>
            </a:lvl1pPr>
          </a:lstStyle>
          <a:p>
            <a:pPr lvl="0"/>
            <a:r>
              <a:rPr lang="de-DE" dirty="0"/>
              <a:t>Textmasterformat bearbeiten</a:t>
            </a:r>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247532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522290" y="258366"/>
            <a:ext cx="6698864" cy="514350"/>
          </a:xfrm>
        </p:spPr>
        <p:txBody>
          <a:bodyPr/>
          <a:lstStyle/>
          <a:p>
            <a:r>
              <a:rPr lang="de-DE" dirty="0"/>
              <a:t>Titelmasterformat durch Klicken bearbeiten</a:t>
            </a:r>
          </a:p>
        </p:txBody>
      </p:sp>
      <p:sp>
        <p:nvSpPr>
          <p:cNvPr id="5" name="Textplatzhalter 4"/>
          <p:cNvSpPr>
            <a:spLocks noGrp="1"/>
          </p:cNvSpPr>
          <p:nvPr>
            <p:ph type="body" sz="quarter" idx="11"/>
          </p:nvPr>
        </p:nvSpPr>
        <p:spPr>
          <a:xfrm>
            <a:off x="522288" y="4663679"/>
            <a:ext cx="6781800" cy="352425"/>
          </a:xfrm>
        </p:spPr>
        <p:txBody>
          <a:bodyPr anchor="ctr">
            <a:normAutofit/>
          </a:bodyPr>
          <a:lstStyle>
            <a:lvl1pPr>
              <a:defRPr sz="700">
                <a:solidFill>
                  <a:schemeClr val="bg1">
                    <a:lumMod val="50000"/>
                  </a:schemeClr>
                </a:solidFill>
              </a:defRPr>
            </a:lvl1pPr>
            <a:lvl2pPr>
              <a:defRPr sz="900">
                <a:solidFill>
                  <a:schemeClr val="bg1">
                    <a:lumMod val="50000"/>
                  </a:schemeClr>
                </a:solidFill>
              </a:defRPr>
            </a:lvl2pPr>
            <a:lvl3pPr>
              <a:defRPr sz="900">
                <a:solidFill>
                  <a:schemeClr val="bg1">
                    <a:lumMod val="50000"/>
                  </a:schemeClr>
                </a:solidFill>
              </a:defRPr>
            </a:lvl3pPr>
            <a:lvl4pPr>
              <a:defRPr sz="900">
                <a:solidFill>
                  <a:schemeClr val="bg1">
                    <a:lumMod val="50000"/>
                  </a:schemeClr>
                </a:solidFill>
              </a:defRPr>
            </a:lvl4pPr>
            <a:lvl5pPr>
              <a:defRPr sz="900">
                <a:solidFill>
                  <a:schemeClr val="bg1">
                    <a:lumMod val="50000"/>
                  </a:schemeClr>
                </a:solidFill>
              </a:defRPr>
            </a:lvl5pPr>
          </a:lstStyle>
          <a:p>
            <a:pPr lvl="0"/>
            <a:r>
              <a:rPr lang="de-DE" dirty="0"/>
              <a:t>Textmasterformat bearbeiten</a:t>
            </a:r>
          </a:p>
        </p:txBody>
      </p:sp>
      <p:sp>
        <p:nvSpPr>
          <p:cNvPr id="7" name="Textfeld 6"/>
          <p:cNvSpPr txBox="1"/>
          <p:nvPr userDrawn="1"/>
        </p:nvSpPr>
        <p:spPr>
          <a:xfrm>
            <a:off x="5981253" y="4663679"/>
            <a:ext cx="2646811" cy="345794"/>
          </a:xfrm>
          <a:prstGeom prst="rect">
            <a:avLst/>
          </a:prstGeom>
          <a:noFill/>
        </p:spPr>
        <p:txBody>
          <a:bodyPr wrap="square" rtlCol="0" anchor="b" anchorCtr="0">
            <a:normAutofit/>
          </a:bodyPr>
          <a:lstStyle/>
          <a:p>
            <a:pPr algn="r"/>
            <a:r>
              <a:rPr lang="de-DE" sz="1000" dirty="0">
                <a:solidFill>
                  <a:srgbClr val="0090C5"/>
                </a:solidFill>
                <a:latin typeface="Verdana" pitchFamily="34" charset="0"/>
                <a:ea typeface="Verdana" pitchFamily="34" charset="0"/>
                <a:cs typeface="Verdana" pitchFamily="34" charset="0"/>
              </a:rPr>
              <a:t>Seite </a:t>
            </a:r>
            <a:fld id="{0A2756ED-83EE-4116-9B4A-2D89BC92A0D6}" type="slidenum">
              <a:rPr lang="de-DE" sz="1000" smtClean="0">
                <a:solidFill>
                  <a:srgbClr val="0090C5"/>
                </a:solidFill>
                <a:latin typeface="Verdana" pitchFamily="34" charset="0"/>
                <a:ea typeface="Verdana" pitchFamily="34" charset="0"/>
                <a:cs typeface="Verdana" pitchFamily="34" charset="0"/>
              </a:rPr>
              <a:pPr algn="r"/>
              <a:t>‹Nr.›</a:t>
            </a:fld>
            <a:endParaRPr lang="de-DE" sz="1000" dirty="0">
              <a:solidFill>
                <a:srgbClr val="0090C5"/>
              </a:solidFill>
              <a:latin typeface="Verdana" pitchFamily="34" charset="0"/>
              <a:ea typeface="Verdana" pitchFamily="34" charset="0"/>
              <a:cs typeface="Verdana" pitchFamily="34" charset="0"/>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1153" y="268174"/>
            <a:ext cx="1403497" cy="494733"/>
          </a:xfrm>
          <a:prstGeom prst="rect">
            <a:avLst/>
          </a:prstGeom>
        </p:spPr>
      </p:pic>
    </p:spTree>
    <p:extLst>
      <p:ext uri="{BB962C8B-B14F-4D97-AF65-F5344CB8AC3E}">
        <p14:creationId xmlns:p14="http://schemas.microsoft.com/office/powerpoint/2010/main" val="117240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289" y="258366"/>
            <a:ext cx="6782369" cy="514350"/>
          </a:xfrm>
          <a:prstGeom prst="rect">
            <a:avLst/>
          </a:prstGeom>
        </p:spPr>
        <p:txBody>
          <a:bodyPr vert="horz" lIns="91440" tIns="45720" rIns="91440" bIns="45720" rtlCol="0" anchor="ctr">
            <a:normAutofit/>
          </a:bodyPr>
          <a:lstStyle/>
          <a:p>
            <a:r>
              <a:rPr lang="de-DE" noProof="0" dirty="0"/>
              <a:t>Click </a:t>
            </a:r>
            <a:r>
              <a:rPr lang="de-DE" noProof="0" dirty="0" err="1"/>
              <a:t>to</a:t>
            </a:r>
            <a:r>
              <a:rPr lang="de-DE" noProof="0" dirty="0"/>
              <a:t> </a:t>
            </a:r>
            <a:r>
              <a:rPr lang="de-DE" noProof="0" dirty="0" err="1"/>
              <a:t>edit</a:t>
            </a:r>
            <a:r>
              <a:rPr lang="de-DE" noProof="0" dirty="0"/>
              <a:t> Master title style</a:t>
            </a:r>
          </a:p>
        </p:txBody>
      </p:sp>
      <p:sp>
        <p:nvSpPr>
          <p:cNvPr id="3" name="Text Placeholder 2"/>
          <p:cNvSpPr>
            <a:spLocks noGrp="1"/>
          </p:cNvSpPr>
          <p:nvPr>
            <p:ph type="body" idx="1"/>
          </p:nvPr>
        </p:nvSpPr>
        <p:spPr>
          <a:xfrm>
            <a:off x="785814" y="1200151"/>
            <a:ext cx="7900987" cy="3394472"/>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Tree>
    <p:extLst>
      <p:ext uri="{BB962C8B-B14F-4D97-AF65-F5344CB8AC3E}">
        <p14:creationId xmlns:p14="http://schemas.microsoft.com/office/powerpoint/2010/main" val="6394787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61" r:id="rId4"/>
    <p:sldLayoutId id="2147483662" r:id="rId5"/>
    <p:sldLayoutId id="2147483650" r:id="rId6"/>
    <p:sldLayoutId id="2147483657" r:id="rId7"/>
    <p:sldLayoutId id="2147483660" r:id="rId8"/>
    <p:sldLayoutId id="2147483656" r:id="rId9"/>
    <p:sldLayoutId id="2147483654" r:id="rId10"/>
    <p:sldLayoutId id="2147483655" r:id="rId11"/>
    <p:sldLayoutId id="2147483652" r:id="rId12"/>
    <p:sldLayoutId id="2147483653" r:id="rId13"/>
  </p:sldLayoutIdLst>
  <p:hf sldNum="0" hdr="0" ftr="0" dt="0"/>
  <p:txStyles>
    <p:titleStyle>
      <a:lvl1pPr algn="l" defTabSz="457200" rtl="0" eaLnBrk="1" latinLnBrk="0" hangingPunct="1">
        <a:lnSpc>
          <a:spcPct val="80000"/>
        </a:lnSpc>
        <a:spcBef>
          <a:spcPct val="0"/>
        </a:spcBef>
        <a:buNone/>
        <a:defRPr sz="2400" kern="1200">
          <a:solidFill>
            <a:srgbClr val="0090C5"/>
          </a:solidFill>
          <a:latin typeface="Verdana" pitchFamily="34" charset="0"/>
          <a:ea typeface="Verdana" pitchFamily="34" charset="0"/>
          <a:cs typeface="Verdana" pitchFamily="34" charset="0"/>
        </a:defRPr>
      </a:lvl1pPr>
    </p:titleStyle>
    <p:body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tx1">
              <a:lumMod val="65000"/>
              <a:lumOff val="35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normAutofit fontScale="92500" lnSpcReduction="20000"/>
          </a:bodyPr>
          <a:lstStyle/>
          <a:p>
            <a:r>
              <a:rPr lang="de-DE" dirty="0"/>
              <a:t>agof e.V. November 2020</a:t>
            </a:r>
          </a:p>
        </p:txBody>
      </p:sp>
      <p:sp>
        <p:nvSpPr>
          <p:cNvPr id="3" name="Titel 2"/>
          <p:cNvSpPr>
            <a:spLocks noGrp="1"/>
          </p:cNvSpPr>
          <p:nvPr>
            <p:ph type="ctrTitle"/>
          </p:nvPr>
        </p:nvSpPr>
        <p:spPr/>
        <p:txBody>
          <a:bodyPr/>
          <a:lstStyle/>
          <a:p>
            <a:r>
              <a:rPr lang="de-DE" dirty="0" err="1"/>
              <a:t>daily</a:t>
            </a:r>
            <a:r>
              <a:rPr lang="de-DE" dirty="0"/>
              <a:t> digital </a:t>
            </a:r>
            <a:r>
              <a:rPr lang="de-DE" dirty="0" err="1"/>
              <a:t>facts</a:t>
            </a:r>
            <a:endParaRPr lang="de-DE" dirty="0"/>
          </a:p>
        </p:txBody>
      </p:sp>
    </p:spTree>
    <p:extLst>
      <p:ext uri="{BB962C8B-B14F-4D97-AF65-F5344CB8AC3E}">
        <p14:creationId xmlns:p14="http://schemas.microsoft.com/office/powerpoint/2010/main" val="178772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Statements Einkaufen: TOP 9</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681023250"/>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a:xfrm>
            <a:off x="522288" y="4663679"/>
            <a:ext cx="6837362" cy="352425"/>
          </a:xfrm>
        </p:spPr>
        <p:txBody>
          <a:bodyPr>
            <a:normAutofit fontScale="92500" lnSpcReduction="10000"/>
          </a:bodyPr>
          <a:lstStyle/>
          <a:p>
            <a:r>
              <a:rPr lang="de-DE" dirty="0"/>
              <a:t>Basis: n=283.678 Fälle (deutschsprachige Wohnbevölkerung in Deutschland ab 16 Jahren) / Zielgruppen: n=279.781 Fälle (Nutzer stationäre und/oder mobile Angebote </a:t>
            </a:r>
            <a:br>
              <a:rPr lang="de-DE" dirty="0"/>
            </a:br>
            <a:r>
              <a:rPr lang="de-DE" dirty="0"/>
              <a:t>ab 16 Jahren) / Quelle: agof e. V. / daily digital </a:t>
            </a:r>
            <a:r>
              <a:rPr lang="de-DE" dirty="0" err="1"/>
              <a:t>facts</a:t>
            </a:r>
            <a:r>
              <a:rPr lang="de-DE" dirty="0"/>
              <a:t> 15.12.2020 / Auswertungszeitraum: November 2020 / VuMA-Merkmale: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14350"/>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Bei 74,5% der Onliner werden größere Kaufentscheidungen gemeinsam getroffen, mit 80,2% sind über drei Viertel einer Marke treu, wenn sie mit ihr zufrieden sind, 68,6 % probieren aber auch gern mal neue Produkte aus. </a:t>
            </a:r>
            <a:br>
              <a:rPr lang="de-DE" sz="1100" dirty="0"/>
            </a:br>
            <a:r>
              <a:rPr lang="de-DE" sz="1100" dirty="0"/>
              <a:t>Auf der folgenden Seite werden Einstellungen und Kaufverhalten nach Altersgruppen betrachtet. </a:t>
            </a:r>
          </a:p>
        </p:txBody>
      </p:sp>
    </p:spTree>
    <p:extLst>
      <p:ext uri="{BB962C8B-B14F-4D97-AF65-F5344CB8AC3E}">
        <p14:creationId xmlns:p14="http://schemas.microsoft.com/office/powerpoint/2010/main" val="93025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55FE2-9332-496A-B4B1-CD1A61C3561B}"/>
              </a:ext>
            </a:extLst>
          </p:cNvPr>
          <p:cNvSpPr>
            <a:spLocks noGrp="1"/>
          </p:cNvSpPr>
          <p:nvPr>
            <p:ph type="title"/>
          </p:nvPr>
        </p:nvSpPr>
        <p:spPr/>
        <p:txBody>
          <a:bodyPr/>
          <a:lstStyle/>
          <a:p>
            <a:r>
              <a:rPr lang="de-DE" dirty="0"/>
              <a:t>Statements Einkaufen nach Altersgruppen</a:t>
            </a:r>
          </a:p>
        </p:txBody>
      </p:sp>
      <p:graphicFrame>
        <p:nvGraphicFramePr>
          <p:cNvPr id="5" name="Inhaltsplatzhalter 4">
            <a:extLst>
              <a:ext uri="{FF2B5EF4-FFF2-40B4-BE49-F238E27FC236}">
                <a16:creationId xmlns:a16="http://schemas.microsoft.com/office/drawing/2014/main" id="{B5910EAA-C662-4D32-AF9A-5102E92BB0C9}"/>
              </a:ext>
            </a:extLst>
          </p:cNvPr>
          <p:cNvGraphicFramePr>
            <a:graphicFrameLocks noGrp="1"/>
          </p:cNvGraphicFramePr>
          <p:nvPr>
            <p:ph idx="1"/>
            <p:extLst>
              <p:ext uri="{D42A27DB-BD31-4B8C-83A1-F6EECF244321}">
                <p14:modId xmlns:p14="http://schemas.microsoft.com/office/powerpoint/2010/main" val="2336312423"/>
              </p:ext>
            </p:extLst>
          </p:nvPr>
        </p:nvGraphicFramePr>
        <p:xfrm>
          <a:off x="785812" y="1198565"/>
          <a:ext cx="7824788" cy="3328990"/>
        </p:xfrm>
        <a:graphic>
          <a:graphicData uri="http://schemas.openxmlformats.org/drawingml/2006/table">
            <a:tbl>
              <a:tblPr firstRow="1" bandRow="1">
                <a:tableStyleId>{2D5ABB26-0587-4C30-8999-92F81FD0307C}</a:tableStyleId>
              </a:tblPr>
              <a:tblGrid>
                <a:gridCol w="3899849">
                  <a:extLst>
                    <a:ext uri="{9D8B030D-6E8A-4147-A177-3AD203B41FA5}">
                      <a16:colId xmlns:a16="http://schemas.microsoft.com/office/drawing/2014/main" val="1881779450"/>
                    </a:ext>
                  </a:extLst>
                </a:gridCol>
                <a:gridCol w="1055239">
                  <a:extLst>
                    <a:ext uri="{9D8B030D-6E8A-4147-A177-3AD203B41FA5}">
                      <a16:colId xmlns:a16="http://schemas.microsoft.com/office/drawing/2014/main" val="1991575710"/>
                    </a:ext>
                  </a:extLst>
                </a:gridCol>
                <a:gridCol w="2869700">
                  <a:extLst>
                    <a:ext uri="{9D8B030D-6E8A-4147-A177-3AD203B41FA5}">
                      <a16:colId xmlns:a16="http://schemas.microsoft.com/office/drawing/2014/main" val="4229277917"/>
                    </a:ext>
                  </a:extLst>
                </a:gridCol>
              </a:tblGrid>
              <a:tr h="586258">
                <a:tc gridSpan="2">
                  <a:txBody>
                    <a:bodyPr/>
                    <a:lstStyle/>
                    <a:p>
                      <a:pPr algn="r" defTabSz="458788"/>
                      <a:r>
                        <a:rPr lang="de-DE" sz="800" b="1" dirty="0">
                          <a:latin typeface="Verdana" panose="020B0604030504040204" pitchFamily="34" charset="0"/>
                          <a:ea typeface="Verdana" panose="020B0604030504040204" pitchFamily="34" charset="0"/>
                          <a:cs typeface="Verdana" panose="020B0604030504040204" pitchFamily="34" charset="0"/>
                        </a:rPr>
                        <a:t>Internetnutzer gesamt</a:t>
                      </a:r>
                    </a:p>
                    <a:p>
                      <a:pPr algn="r"/>
                      <a:r>
                        <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rPr>
                        <a:t>in Millionen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28,89</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19,20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gebe häufiger mehr Geld aus, als ich mir vorgenommen habe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23,46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31,96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23,52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25,62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34,68</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27,05</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04748">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Wenn ich mit einer Marke zufrieden bin, bleibe ich auch bei ihr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800" b="0" i="0" u="none" strike="noStrike" dirty="0">
                          <a:solidFill>
                            <a:srgbClr val="000000"/>
                          </a:solidFill>
                          <a:effectLst/>
                          <a:latin typeface="Verdana" panose="020B0604030504040204" pitchFamily="34" charset="0"/>
                          <a:ea typeface="Verdana" panose="020B0604030504040204" pitchFamily="34" charset="0"/>
                        </a:rPr>
                        <a:t>49,00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8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sp>
        <p:nvSpPr>
          <p:cNvPr id="4" name="Textplatzhalter 3">
            <a:extLst>
              <a:ext uri="{FF2B5EF4-FFF2-40B4-BE49-F238E27FC236}">
                <a16:creationId xmlns:a16="http://schemas.microsoft.com/office/drawing/2014/main" id="{6785A5D9-5122-4290-8109-D00BB665A126}"/>
              </a:ext>
            </a:extLst>
          </p:cNvPr>
          <p:cNvSpPr>
            <a:spLocks noGrp="1"/>
          </p:cNvSpPr>
          <p:nvPr>
            <p:ph type="body" sz="quarter" idx="10"/>
          </p:nvPr>
        </p:nvSpPr>
        <p:spPr>
          <a:xfrm>
            <a:off x="522286" y="4719826"/>
            <a:ext cx="7073765" cy="352425"/>
          </a:xfrm>
        </p:spPr>
        <p:txBody>
          <a:bodyPr>
            <a:normAutofit fontScale="92500" lnSpcReduction="10000"/>
          </a:bodyPr>
          <a:lstStyle/>
          <a:p>
            <a:r>
              <a:rPr lang="de-DE" dirty="0"/>
              <a:t>Basis: n=279.781 Fälle (Nutzer stationäre und/oder mobile Angebote letzte 3 Monate ab 16 Jahren) / Quelle: agof e. V. / daily digital </a:t>
            </a:r>
            <a:r>
              <a:rPr lang="de-DE" dirty="0" err="1"/>
              <a:t>facts</a:t>
            </a:r>
            <a:r>
              <a:rPr lang="de-DE" dirty="0"/>
              <a:t> 15.12.2020 / Auswertungszeitraum:  November 2020 / VuMA-Merkmale: Einstellungen – Einkaufen / Darstellung der TOP 3 Statements nach Index pro Altersgruppe Ausprägung TOP2: trifft voll und ganz zu/trifft zu </a:t>
            </a:r>
            <a:br>
              <a:rPr lang="de-DE" dirty="0"/>
            </a:br>
            <a:r>
              <a:rPr lang="de-DE" dirty="0">
                <a:solidFill>
                  <a:srgbClr val="FF0000"/>
                </a:solidFill>
              </a:rPr>
              <a:t>(neue Skalierung ab April 2020, daher nicht vergleichbar mit den Vormonaten)</a:t>
            </a:r>
            <a:r>
              <a:rPr lang="de-DE" dirty="0"/>
              <a:t>/ Angaben: Millionen und Index (Internetnutzer gesamt = 100)</a:t>
            </a:r>
          </a:p>
        </p:txBody>
      </p:sp>
      <p:graphicFrame>
        <p:nvGraphicFramePr>
          <p:cNvPr id="6" name="Diagramm 5">
            <a:extLst>
              <a:ext uri="{FF2B5EF4-FFF2-40B4-BE49-F238E27FC236}">
                <a16:creationId xmlns:a16="http://schemas.microsoft.com/office/drawing/2014/main" id="{A541D18A-22EB-4793-8DD8-98B475DE1846}"/>
              </a:ext>
            </a:extLst>
          </p:cNvPr>
          <p:cNvGraphicFramePr/>
          <p:nvPr>
            <p:extLst>
              <p:ext uri="{D42A27DB-BD31-4B8C-83A1-F6EECF244321}">
                <p14:modId xmlns:p14="http://schemas.microsoft.com/office/powerpoint/2010/main" val="3722180863"/>
              </p:ext>
            </p:extLst>
          </p:nvPr>
        </p:nvGraphicFramePr>
        <p:xfrm>
          <a:off x="5416550" y="1084728"/>
          <a:ext cx="3194050" cy="344282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hteck 2">
            <a:extLst>
              <a:ext uri="{FF2B5EF4-FFF2-40B4-BE49-F238E27FC236}">
                <a16:creationId xmlns:a16="http://schemas.microsoft.com/office/drawing/2014/main" id="{371C1E63-63D4-4890-B1F4-1D0129AD6B89}"/>
              </a:ext>
            </a:extLst>
          </p:cNvPr>
          <p:cNvSpPr/>
          <p:nvPr/>
        </p:nvSpPr>
        <p:spPr>
          <a:xfrm>
            <a:off x="785812" y="1162704"/>
            <a:ext cx="2871789" cy="369332"/>
          </a:xfrm>
          <a:prstGeom prst="rect">
            <a:avLst/>
          </a:prstGeom>
        </p:spPr>
        <p:txBody>
          <a:bodyPr wrap="square">
            <a:spAutoFit/>
          </a:bodyPr>
          <a:lstStyle/>
          <a:p>
            <a:r>
              <a:rPr lang="de-DE" sz="900" b="1" dirty="0">
                <a:latin typeface="Verdana" panose="020B0604030504040204" pitchFamily="34" charset="0"/>
                <a:ea typeface="Verdana" panose="020B0604030504040204" pitchFamily="34" charset="0"/>
                <a:cs typeface="Verdana" panose="020B0604030504040204" pitchFamily="34" charset="0"/>
              </a:rPr>
              <a:t>TOP 3 Statements nach Affinität pro Altersgruppe (trifft (voll und ganz) zu)</a:t>
            </a:r>
            <a:endParaRPr lang="de-DE" sz="900" dirty="0"/>
          </a:p>
        </p:txBody>
      </p:sp>
    </p:spTree>
    <p:extLst>
      <p:ext uri="{BB962C8B-B14F-4D97-AF65-F5344CB8AC3E}">
        <p14:creationId xmlns:p14="http://schemas.microsoft.com/office/powerpoint/2010/main" val="234886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Internet informiert: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n=279.781 Fälle (Nutzer stationäre und/oder mobile Angebote letzte 3 Monate ab 16 Jahren) / Quelle: agof e. V. / daily digital </a:t>
            </a:r>
            <a:r>
              <a:rPr lang="de-DE" dirty="0" err="1"/>
              <a:t>facts</a:t>
            </a:r>
            <a:r>
              <a:rPr lang="de-DE" dirty="0"/>
              <a:t> 15.12.2020 / Auswertungszeitraum: November 2020 / b4p-Merkmal: „Über welche Produkte und Dienstleistungen haben Sie sich schon einmal im Internet informiert?“ Darstellung der Top 10 von insgesamt 30 Produkten / Angaben in Prozent </a:t>
            </a:r>
          </a:p>
        </p:txBody>
      </p:sp>
      <p:graphicFrame>
        <p:nvGraphicFramePr>
          <p:cNvPr id="8" name="Inhaltsplatzhalter 5"/>
          <p:cNvGraphicFramePr>
            <a:graphicFrameLocks/>
          </p:cNvGraphicFramePr>
          <p:nvPr>
            <p:extLst>
              <p:ext uri="{D42A27DB-BD31-4B8C-83A1-F6EECF244321}">
                <p14:modId xmlns:p14="http://schemas.microsoft.com/office/powerpoint/2010/main" val="2824030901"/>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Sich online zu Produkten und ihren Eigenschaften zu informieren, ist für viele Konsumenten eine Selbstverständlichkeit, insbesondere wenn es um High-Involvement-Produkte geht. Am größten fällt der Anteil derjenigen, die online recherchieren, bei Bekleidung, Schuhen und (Pauschal-)Reisen aus.</a:t>
            </a:r>
          </a:p>
        </p:txBody>
      </p:sp>
    </p:spTree>
    <p:extLst>
      <p:ext uri="{BB962C8B-B14F-4D97-AF65-F5344CB8AC3E}">
        <p14:creationId xmlns:p14="http://schemas.microsoft.com/office/powerpoint/2010/main" val="425480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Top 10 Produkte nach </a:t>
            </a:r>
            <a:r>
              <a:rPr lang="de-DE" dirty="0" err="1"/>
              <a:t>Conversion</a:t>
            </a:r>
            <a:r>
              <a:rPr lang="de-DE" dirty="0"/>
              <a:t>-Rates</a:t>
            </a:r>
          </a:p>
        </p:txBody>
      </p:sp>
      <p:graphicFrame>
        <p:nvGraphicFramePr>
          <p:cNvPr id="5" name="Group 46"/>
          <p:cNvGraphicFramePr>
            <a:graphicFrameLocks noGrp="1"/>
          </p:cNvGraphicFramePr>
          <p:nvPr>
            <p:extLst>
              <p:ext uri="{D42A27DB-BD31-4B8C-83A1-F6EECF244321}">
                <p14:modId xmlns:p14="http://schemas.microsoft.com/office/powerpoint/2010/main" val="724825620"/>
              </p:ext>
            </p:extLst>
          </p:nvPr>
        </p:nvGraphicFramePr>
        <p:xfrm>
          <a:off x="617538" y="2105790"/>
          <a:ext cx="3346278" cy="2386307"/>
        </p:xfrm>
        <a:graphic>
          <a:graphicData uri="http://schemas.openxmlformats.org/drawingml/2006/table">
            <a:tbl>
              <a:tblPr/>
              <a:tblGrid>
                <a:gridCol w="2620938">
                  <a:extLst>
                    <a:ext uri="{9D8B030D-6E8A-4147-A177-3AD203B41FA5}">
                      <a16:colId xmlns:a16="http://schemas.microsoft.com/office/drawing/2014/main" val="20000"/>
                    </a:ext>
                  </a:extLst>
                </a:gridCol>
                <a:gridCol w="725340">
                  <a:extLst>
                    <a:ext uri="{9D8B030D-6E8A-4147-A177-3AD203B41FA5}">
                      <a16:colId xmlns:a16="http://schemas.microsoft.com/office/drawing/2014/main" val="20001"/>
                    </a:ext>
                  </a:extLst>
                </a:gridCol>
              </a:tblGrid>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Mode / Bekleidung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77,2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Schuhe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71,9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Bücher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Veranstaltungen (z.B. Konzertkarten, Kinokarten)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CDs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61,5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DVDs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Erotikartikel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Sportartikel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Computerspiele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6937">
                <a:tc>
                  <a:txBody>
                    <a:bodyPr/>
                    <a:lstStyle/>
                    <a:p>
                      <a:pPr algn="r" fontAlgn="b"/>
                      <a:r>
                        <a:rPr lang="de-DE" sz="800" b="0" i="0" u="none" strike="noStrike" dirty="0">
                          <a:solidFill>
                            <a:srgbClr val="000000"/>
                          </a:solidFill>
                          <a:effectLst/>
                          <a:latin typeface="Verdana" panose="020B0604030504040204" pitchFamily="34" charset="0"/>
                          <a:ea typeface="Verdana" panose="020B0604030504040204" pitchFamily="34" charset="0"/>
                        </a:rPr>
                        <a:t>Reisebestandteile (Flüge, Hotels, Zugtickets)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r>
                        <a:rPr lang="de-DE" sz="800" b="0" i="0" u="none" strike="noStrike" dirty="0">
                          <a:solidFill>
                            <a:srgbClr val="000000"/>
                          </a:solidFill>
                          <a:effectLst/>
                          <a:latin typeface="Verdana" panose="020B0604030504040204" pitchFamily="34" charset="0"/>
                        </a:rPr>
                        <a:t>53,5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6937">
                <a:tc>
                  <a:txBody>
                    <a:bodyPr/>
                    <a:lstStyle/>
                    <a:p>
                      <a:pPr algn="r" fontAlgn="b"/>
                      <a:r>
                        <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b"/>
                      <a:endParaRPr lang="de-DE" sz="9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10800" marR="10800" marT="81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6" name="Diagramm 5"/>
          <p:cNvGraphicFramePr/>
          <p:nvPr>
            <p:extLst>
              <p:ext uri="{D42A27DB-BD31-4B8C-83A1-F6EECF244321}">
                <p14:modId xmlns:p14="http://schemas.microsoft.com/office/powerpoint/2010/main" val="3617675768"/>
              </p:ext>
            </p:extLst>
          </p:nvPr>
        </p:nvGraphicFramePr>
        <p:xfrm>
          <a:off x="3852864" y="1807634"/>
          <a:ext cx="4537075" cy="27684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3175811" y="1746547"/>
            <a:ext cx="833883" cy="369332"/>
          </a:xfrm>
          <a:prstGeom prst="rect">
            <a:avLst/>
          </a:prstGeom>
          <a:noFill/>
        </p:spPr>
        <p:txBody>
          <a:bodyPr wrap="none" rtlCol="0">
            <a:spAutoFit/>
          </a:bodyPr>
          <a:lstStyle/>
          <a:p>
            <a:pPr algn="ctr"/>
            <a:r>
              <a:rPr lang="de-DE" sz="900" dirty="0" err="1">
                <a:latin typeface="Verdana" panose="020B0604030504040204" pitchFamily="34" charset="0"/>
                <a:ea typeface="Verdana" panose="020B0604030504040204" pitchFamily="34" charset="0"/>
                <a:cs typeface="Verdana" panose="020B0604030504040204" pitchFamily="34" charset="0"/>
              </a:rPr>
              <a:t>Conversion</a:t>
            </a:r>
            <a:endParaRPr lang="de-DE" sz="900" dirty="0">
              <a:latin typeface="Verdana" panose="020B0604030504040204" pitchFamily="34" charset="0"/>
              <a:ea typeface="Verdana" panose="020B0604030504040204" pitchFamily="34" charset="0"/>
              <a:cs typeface="Verdana" panose="020B0604030504040204" pitchFamily="34" charset="0"/>
            </a:endParaRPr>
          </a:p>
          <a:p>
            <a:pPr algn="ctr"/>
            <a:r>
              <a:rPr lang="de-DE" sz="900" dirty="0">
                <a:latin typeface="Verdana" panose="020B0604030504040204" pitchFamily="34" charset="0"/>
                <a:ea typeface="Verdana" panose="020B0604030504040204" pitchFamily="34" charset="0"/>
                <a:cs typeface="Verdana" panose="020B0604030504040204" pitchFamily="34" charset="0"/>
              </a:rPr>
              <a:t>Rates:</a:t>
            </a:r>
          </a:p>
        </p:txBody>
      </p:sp>
      <p:sp>
        <p:nvSpPr>
          <p:cNvPr id="3" name="Textplatzhalter 2"/>
          <p:cNvSpPr>
            <a:spLocks noGrp="1"/>
          </p:cNvSpPr>
          <p:nvPr>
            <p:ph type="body" sz="quarter" idx="10"/>
          </p:nvPr>
        </p:nvSpPr>
        <p:spPr>
          <a:xfrm>
            <a:off x="522287" y="4719826"/>
            <a:ext cx="7529760" cy="352425"/>
          </a:xfrm>
        </p:spPr>
        <p:txBody>
          <a:bodyPr>
            <a:noAutofit/>
          </a:bodyPr>
          <a:lstStyle/>
          <a:p>
            <a:r>
              <a:rPr lang="de-DE" dirty="0"/>
              <a:t>Basis: n=279.781 Fälle (Nutzer stationäre und/oder mobile Angebote letzte 3 Monate ab 16 Jahren) / Quelle: agof e. V. / daily digital </a:t>
            </a:r>
            <a:r>
              <a:rPr lang="de-DE" dirty="0" err="1"/>
              <a:t>facts</a:t>
            </a:r>
            <a:r>
              <a:rPr lang="de-DE" dirty="0"/>
              <a:t> 15.12.2020 / Auswertungszeitraum: November 2020 / b4p-Merkmale: „Über welche Produkte und Dienstleistungen haben Sie sich schon einmal im Internet informiert?“ und </a:t>
            </a:r>
            <a:br>
              <a:rPr lang="de-DE" dirty="0"/>
            </a:br>
            <a:r>
              <a:rPr lang="de-DE" dirty="0"/>
              <a:t>“Und welche Produkte und Dienstleistungen haben Sie schon einmal im Internet gekauft?“ Darstellung der Top 10 von insgesamt 31 Produkten / Angaben in % </a:t>
            </a:r>
          </a:p>
        </p:txBody>
      </p:sp>
      <p:sp>
        <p:nvSpPr>
          <p:cNvPr id="9" name="Inhaltsplatzhalter 2"/>
          <p:cNvSpPr>
            <a:spLocks noGrp="1"/>
          </p:cNvSpPr>
          <p:nvPr>
            <p:ph idx="1"/>
          </p:nvPr>
        </p:nvSpPr>
        <p:spPr>
          <a:xfrm>
            <a:off x="785307" y="1200151"/>
            <a:ext cx="7595460" cy="582929"/>
          </a:xfrm>
        </p:spPr>
        <p:txBody>
          <a:bodyPr>
            <a:normAutofit fontScale="92500"/>
          </a:bodyPr>
          <a:lstStyle/>
          <a:p>
            <a:r>
              <a:rPr lang="de-DE" sz="1100" dirty="0"/>
              <a:t>Sich online informieren und online kaufen – oft findet heute der gesamte Entscheidungs- und Kaufprozess online statt. So liegt die </a:t>
            </a:r>
            <a:r>
              <a:rPr lang="de-DE" sz="1100" dirty="0" err="1"/>
              <a:t>Conversion</a:t>
            </a:r>
            <a:r>
              <a:rPr lang="de-DE" sz="1100" dirty="0"/>
              <a:t> Rate bei Mode/Bekleidung, bei Schuhen und bei Büchern über 66%, es haben also mehr als zwei Drittel derjenigen, die sich online informiert haben, auch online gekauft. </a:t>
            </a:r>
          </a:p>
        </p:txBody>
      </p:sp>
    </p:spTree>
    <p:extLst>
      <p:ext uri="{BB962C8B-B14F-4D97-AF65-F5344CB8AC3E}">
        <p14:creationId xmlns:p14="http://schemas.microsoft.com/office/powerpoint/2010/main" val="75632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Customer Journey beinhaltet online- und offline-</a:t>
            </a:r>
            <a:r>
              <a:rPr lang="de-DE" dirty="0" err="1"/>
              <a:t>Touchpoints</a:t>
            </a:r>
            <a:endParaRPr lang="de-DE" dirty="0"/>
          </a:p>
        </p:txBody>
      </p:sp>
      <p:graphicFrame>
        <p:nvGraphicFramePr>
          <p:cNvPr id="10" name="Diagramm 9"/>
          <p:cNvGraphicFramePr/>
          <p:nvPr>
            <p:extLst>
              <p:ext uri="{D42A27DB-BD31-4B8C-83A1-F6EECF244321}">
                <p14:modId xmlns:p14="http://schemas.microsoft.com/office/powerpoint/2010/main" val="1176944571"/>
              </p:ext>
            </p:extLst>
          </p:nvPr>
        </p:nvGraphicFramePr>
        <p:xfrm>
          <a:off x="790258" y="2115282"/>
          <a:ext cx="7598092" cy="1190625"/>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0"/>
            <a:ext cx="7595460" cy="942526"/>
          </a:xfrm>
        </p:spPr>
        <p:txBody>
          <a:bodyPr>
            <a:noAutofit/>
          </a:bodyPr>
          <a:lstStyle/>
          <a:p>
            <a:r>
              <a:rPr lang="de-DE" sz="1000" dirty="0"/>
              <a:t>Sich im Internet zu informieren und dann im Geschäft zu kaufen oder umgekehrt sind jedoch auch verbreitete Verhaltensweisen. Verbraucher sind Always-On und wechseln ständig von der digitalen in die reale Welt und zurück. 22,13 Millionen Nutzer informieren sich online, kaufen aber im Geschäft. In ihrer demografischen Struktur ähneln sie der Gesamtheit der Onliner. Unter den 14,11 Millionen Nutzern, die sich im Geschäft informieren, dann aber online kaufen sind Männer und die Altersgruppe 30 bis 49 Jahre überdurchschnittlich vertreten. </a:t>
            </a:r>
          </a:p>
        </p:txBody>
      </p:sp>
      <p:sp>
        <p:nvSpPr>
          <p:cNvPr id="3" name="Textplatzhalter 2"/>
          <p:cNvSpPr>
            <a:spLocks noGrp="1"/>
          </p:cNvSpPr>
          <p:nvPr>
            <p:ph type="body" sz="quarter" idx="10"/>
          </p:nvPr>
        </p:nvSpPr>
        <p:spPr/>
        <p:txBody>
          <a:bodyPr>
            <a:normAutofit/>
          </a:bodyPr>
          <a:lstStyle/>
          <a:p>
            <a:pPr>
              <a:spcBef>
                <a:spcPts val="0"/>
              </a:spcBef>
            </a:pPr>
            <a:r>
              <a:rPr lang="de-DE" dirty="0"/>
              <a:t>Basis: n=279.781 Fälle (Nutzer stationäre und/oder mobile Angebote letzte 3 Monate ab 16 Jahren) / Quelle: agof e. V. / daily digital </a:t>
            </a:r>
            <a:r>
              <a:rPr lang="de-DE" dirty="0" err="1"/>
              <a:t>facts</a:t>
            </a:r>
            <a:r>
              <a:rPr lang="de-DE" dirty="0"/>
              <a:t> 15.12.2020 / Auswertungszeitraum: November 2020 / VuMA-Merkmale: Einstellungen – Persönliche Lebenssituation / Angaben in %</a:t>
            </a:r>
          </a:p>
        </p:txBody>
      </p:sp>
      <p:graphicFrame>
        <p:nvGraphicFramePr>
          <p:cNvPr id="6" name="Diagramm 5">
            <a:extLst>
              <a:ext uri="{FF2B5EF4-FFF2-40B4-BE49-F238E27FC236}">
                <a16:creationId xmlns:a16="http://schemas.microsoft.com/office/drawing/2014/main" id="{36C0C720-B077-4E8A-A5E2-196CE9D874C6}"/>
              </a:ext>
            </a:extLst>
          </p:cNvPr>
          <p:cNvGraphicFramePr/>
          <p:nvPr>
            <p:extLst>
              <p:ext uri="{D42A27DB-BD31-4B8C-83A1-F6EECF244321}">
                <p14:modId xmlns:p14="http://schemas.microsoft.com/office/powerpoint/2010/main" val="3986723233"/>
              </p:ext>
            </p:extLst>
          </p:nvPr>
        </p:nvGraphicFramePr>
        <p:xfrm>
          <a:off x="790258" y="3352798"/>
          <a:ext cx="7598092" cy="1190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89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6275" y="3352691"/>
            <a:ext cx="5462589" cy="429300"/>
          </a:xfrm>
        </p:spPr>
        <p:txBody>
          <a:bodyPr/>
          <a:lstStyle/>
          <a:p>
            <a:r>
              <a:rPr lang="de-DE" dirty="0"/>
              <a:t>Studienmodell, Kontakt</a:t>
            </a:r>
          </a:p>
        </p:txBody>
      </p:sp>
      <p:pic>
        <p:nvPicPr>
          <p:cNvPr id="3" name="Grafik 2">
            <a:extLst>
              <a:ext uri="{FF2B5EF4-FFF2-40B4-BE49-F238E27FC236}">
                <a16:creationId xmlns:a16="http://schemas.microsoft.com/office/drawing/2014/main" id="{B769B435-3090-40AE-8D8C-E7444C0D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340" y="268476"/>
            <a:ext cx="1394204" cy="493200"/>
          </a:xfrm>
          <a:prstGeom prst="rect">
            <a:avLst/>
          </a:prstGeom>
        </p:spPr>
      </p:pic>
    </p:spTree>
    <p:extLst>
      <p:ext uri="{BB962C8B-B14F-4D97-AF65-F5344CB8AC3E}">
        <p14:creationId xmlns:p14="http://schemas.microsoft.com/office/powerpoint/2010/main" val="385679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Methodenmodell der </a:t>
            </a:r>
            <a:r>
              <a:rPr lang="de-DE" b="1" dirty="0" err="1"/>
              <a:t>daily</a:t>
            </a:r>
            <a:r>
              <a:rPr lang="de-DE" b="1" dirty="0"/>
              <a:t> digital </a:t>
            </a:r>
            <a:r>
              <a:rPr lang="de-DE" b="1" dirty="0" err="1"/>
              <a:t>facts</a:t>
            </a:r>
            <a:endParaRPr lang="de-DE" b="1" dirty="0"/>
          </a:p>
        </p:txBody>
      </p:sp>
      <p:pic>
        <p:nvPicPr>
          <p:cNvPr id="19" name="Picture 3" descr="T:\Mkt-PR\Bildmaterial\Logos\AGOF_Logos\daily facts Logos\AGOF-logo_daily-digital-facts\AGOF-logo_daily-digital-fac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142" y="2817534"/>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26" name="Rechteck 25"/>
          <p:cNvSpPr/>
          <p:nvPr/>
        </p:nvSpPr>
        <p:spPr>
          <a:xfrm>
            <a:off x="87087" y="923026"/>
            <a:ext cx="6622646" cy="3987324"/>
          </a:xfrm>
          <a:prstGeom prst="rect">
            <a:avLst/>
          </a:prstGeom>
          <a:solidFill>
            <a:srgbClr val="DFF4FF"/>
          </a:solidFill>
          <a:ln w="25400">
            <a:solidFill>
              <a:srgbClr val="0092C6"/>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27" name="Abgerundetes Rechteck 26"/>
          <p:cNvSpPr/>
          <p:nvPr/>
        </p:nvSpPr>
        <p:spPr>
          <a:xfrm>
            <a:off x="154375" y="1681504"/>
            <a:ext cx="1861200" cy="881063"/>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Tagesaktuelle technische Messung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Browser/Apps</a:t>
            </a:r>
          </a:p>
        </p:txBody>
      </p:sp>
      <p:sp>
        <p:nvSpPr>
          <p:cNvPr id="28" name="Abgerundetes Rechteck 27"/>
          <p:cNvSpPr/>
          <p:nvPr/>
        </p:nvSpPr>
        <p:spPr>
          <a:xfrm>
            <a:off x="154705" y="2656864"/>
            <a:ext cx="1859519"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OnSite</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a:t>
            </a:r>
            <a:r>
              <a:rPr lang="de-DE" sz="1200" b="1" dirty="0" err="1">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InApp</a:t>
            </a: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Internetnutzer 16+ J.</a:t>
            </a:r>
          </a:p>
        </p:txBody>
      </p:sp>
      <p:sp>
        <p:nvSpPr>
          <p:cNvPr id="29" name="Abgerundetes Rechteck 28"/>
          <p:cNvSpPr/>
          <p:nvPr/>
        </p:nvSpPr>
        <p:spPr>
          <a:xfrm>
            <a:off x="3614126" y="1366854"/>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Bildung der User</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und Betrieb des technischen User-Panels</a:t>
            </a:r>
          </a:p>
        </p:txBody>
      </p:sp>
      <p:sp>
        <p:nvSpPr>
          <p:cNvPr id="30" name="Abgerundetes Rechteck 29"/>
          <p:cNvSpPr/>
          <p:nvPr/>
        </p:nvSpPr>
        <p:spPr>
          <a:xfrm>
            <a:off x="154705" y="3514217"/>
            <a:ext cx="1861200" cy="756000"/>
          </a:xfrm>
          <a:prstGeom prst="roundRect">
            <a:avLst/>
          </a:prstGeom>
          <a:solidFill>
            <a:srgbClr val="DFF4FF"/>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b="1"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Telefonische Basisbefragung</a:t>
            </a:r>
          </a:p>
          <a:p>
            <a:pPr algn="ctr"/>
            <a:r>
              <a:rPr lang="de-DE" sz="1000" dirty="0">
                <a:solidFill>
                  <a:prstClr val="black">
                    <a:lumMod val="85000"/>
                    <a:lumOff val="15000"/>
                  </a:prstClr>
                </a:solidFill>
                <a:latin typeface="Verdana" panose="020B0604030504040204" pitchFamily="34" charset="0"/>
                <a:ea typeface="Verdana" panose="020B0604030504040204" pitchFamily="34" charset="0"/>
                <a:cs typeface="Verdana" panose="020B0604030504040204" pitchFamily="34" charset="0"/>
              </a:rPr>
              <a:t>Grundgesamtheit: Bevölkerung 16+ J.</a:t>
            </a:r>
          </a:p>
        </p:txBody>
      </p:sp>
      <p:sp>
        <p:nvSpPr>
          <p:cNvPr id="31" name="Pfeil nach rechts 30"/>
          <p:cNvSpPr/>
          <p:nvPr/>
        </p:nvSpPr>
        <p:spPr>
          <a:xfrm>
            <a:off x="2083338" y="19765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2" name="Pfeil nach rechts 31"/>
          <p:cNvSpPr/>
          <p:nvPr/>
        </p:nvSpPr>
        <p:spPr>
          <a:xfrm>
            <a:off x="2082801" y="289709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3" name="Pfeil nach rechts 32"/>
          <p:cNvSpPr/>
          <p:nvPr/>
        </p:nvSpPr>
        <p:spPr>
          <a:xfrm>
            <a:off x="3287579" y="19768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34" name="Pfeil nach rechts 33"/>
          <p:cNvSpPr/>
          <p:nvPr/>
        </p:nvSpPr>
        <p:spPr>
          <a:xfrm>
            <a:off x="3286180" y="2898491"/>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35" name="Pfeil nach rechts 34"/>
          <p:cNvSpPr/>
          <p:nvPr/>
        </p:nvSpPr>
        <p:spPr>
          <a:xfrm>
            <a:off x="2072452" y="3775528"/>
            <a:ext cx="1534420"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rPr>
              <a:t>&lt;</a:t>
            </a:r>
          </a:p>
        </p:txBody>
      </p:sp>
      <p:sp>
        <p:nvSpPr>
          <p:cNvPr id="36" name="Abgerundetes Rechteck 35"/>
          <p:cNvSpPr/>
          <p:nvPr/>
        </p:nvSpPr>
        <p:spPr>
          <a:xfrm>
            <a:off x="6204672" y="1366854"/>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Erstellung finaler Auswertungs-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Und Planungsdatei</a:t>
            </a:r>
            <a:endParaRPr lang="de-DE" sz="1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Rechteck 36"/>
          <p:cNvSpPr/>
          <p:nvPr/>
        </p:nvSpPr>
        <p:spPr>
          <a:xfrm>
            <a:off x="850869" y="958492"/>
            <a:ext cx="4493538" cy="307777"/>
          </a:xfrm>
          <a:prstGeom prst="rect">
            <a:avLst/>
          </a:prstGeom>
        </p:spPr>
        <p:txBody>
          <a:bodyPr wrap="none">
            <a:spAutoFit/>
          </a:bodyPr>
          <a:lstStyle/>
          <a:p>
            <a:r>
              <a:rPr lang="de-DE" sz="1400" b="1" dirty="0">
                <a:solidFill>
                  <a:prstClr val="black"/>
                </a:solidFill>
                <a:latin typeface="Verdana" panose="020B0604030504040204" pitchFamily="34" charset="0"/>
                <a:ea typeface="Verdana" panose="020B0604030504040204" pitchFamily="34" charset="0"/>
                <a:cs typeface="Verdana" panose="020B0604030504040204" pitchFamily="34" charset="0"/>
              </a:rPr>
              <a:t>Zentrales Mess- und Verarbeitungssystem </a:t>
            </a:r>
          </a:p>
        </p:txBody>
      </p:sp>
      <p:sp>
        <p:nvSpPr>
          <p:cNvPr id="40" name="Abgerundetes Rechteck 39"/>
          <p:cNvSpPr/>
          <p:nvPr/>
        </p:nvSpPr>
        <p:spPr>
          <a:xfrm>
            <a:off x="2422309" y="1365040"/>
            <a:ext cx="792000"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Client-Anreicherung </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um Sozio-Daten </a:t>
            </a:r>
          </a:p>
        </p:txBody>
      </p:sp>
      <p:sp>
        <p:nvSpPr>
          <p:cNvPr id="41" name="Abgerundetes Rechteck 40"/>
          <p:cNvSpPr/>
          <p:nvPr/>
        </p:nvSpPr>
        <p:spPr>
          <a:xfrm>
            <a:off x="4920984" y="1377171"/>
            <a:ext cx="916149" cy="3384000"/>
          </a:xfrm>
          <a:prstGeom prst="roundRect">
            <a:avLst/>
          </a:prstGeom>
          <a:solidFill>
            <a:srgbClr val="0092C6"/>
          </a:solidFill>
          <a:ln w="25400">
            <a:solidFill>
              <a:srgbClr val="0092C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Gewichtung, Anpassung Netto-RW</a:t>
            </a:r>
          </a:p>
          <a:p>
            <a:pPr algn="ctr">
              <a:lnSpc>
                <a:spcPct val="150000"/>
              </a:lnSpc>
            </a:pPr>
            <a:r>
              <a:rPr lang="de-DE" sz="1200" b="1" dirty="0">
                <a:solidFill>
                  <a:prstClr val="white"/>
                </a:solidFill>
                <a:latin typeface="Verdana" panose="020B0604030504040204" pitchFamily="34" charset="0"/>
                <a:ea typeface="Verdana" panose="020B0604030504040204" pitchFamily="34" charset="0"/>
                <a:cs typeface="Verdana" panose="020B0604030504040204" pitchFamily="34" charset="0"/>
              </a:rPr>
              <a:t>Justierung, Fusion Marktdaten</a:t>
            </a:r>
          </a:p>
        </p:txBody>
      </p:sp>
      <p:sp>
        <p:nvSpPr>
          <p:cNvPr id="42" name="Pfeil nach rechts 41"/>
          <p:cNvSpPr/>
          <p:nvPr/>
        </p:nvSpPr>
        <p:spPr>
          <a:xfrm>
            <a:off x="4590447" y="2881882"/>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3" name="Pfeil nach rechts 42"/>
          <p:cNvSpPr/>
          <p:nvPr/>
        </p:nvSpPr>
        <p:spPr>
          <a:xfrm>
            <a:off x="7039738" y="2892766"/>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
        <p:nvSpPr>
          <p:cNvPr id="44" name="Pfeil nach rechts 43"/>
          <p:cNvSpPr/>
          <p:nvPr/>
        </p:nvSpPr>
        <p:spPr>
          <a:xfrm>
            <a:off x="5885851" y="2881878"/>
            <a:ext cx="297521" cy="360000"/>
          </a:xfrm>
          <a:prstGeom prst="rightArrow">
            <a:avLst/>
          </a:prstGeom>
          <a:solidFill>
            <a:srgbClr val="F3C1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endParaRPr>
          </a:p>
        </p:txBody>
      </p:sp>
    </p:spTree>
    <p:extLst>
      <p:ext uri="{BB962C8B-B14F-4D97-AF65-F5344CB8AC3E}">
        <p14:creationId xmlns:p14="http://schemas.microsoft.com/office/powerpoint/2010/main" val="291133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Verdana"/>
                <a:cs typeface="Verdana"/>
              </a:rPr>
              <a:t>Kontakt</a:t>
            </a:r>
            <a:endParaRPr lang="de-DE" dirty="0"/>
          </a:p>
        </p:txBody>
      </p:sp>
      <p:sp>
        <p:nvSpPr>
          <p:cNvPr id="3" name="Inhaltsplatzhalter 2"/>
          <p:cNvSpPr>
            <a:spLocks noGrp="1"/>
          </p:cNvSpPr>
          <p:nvPr>
            <p:ph sz="half" idx="1"/>
          </p:nvPr>
        </p:nvSpPr>
        <p:spPr>
          <a:xfrm>
            <a:off x="785813" y="1367406"/>
            <a:ext cx="3709987" cy="3117733"/>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Fragen zur </a:t>
            </a:r>
            <a:r>
              <a:rPr lang="de-DE" dirty="0" err="1"/>
              <a:t>daily</a:t>
            </a:r>
            <a:r>
              <a:rPr lang="de-DE" dirty="0"/>
              <a:t> digital </a:t>
            </a:r>
            <a:r>
              <a:rPr lang="de-DE" dirty="0" err="1"/>
              <a:t>facts</a:t>
            </a:r>
            <a:r>
              <a:rPr lang="de-DE" dirty="0"/>
              <a:t> wenden Sie sich bitte an die </a:t>
            </a:r>
            <a:r>
              <a:rPr lang="de-DE" dirty="0" err="1"/>
              <a:t>agof</a:t>
            </a:r>
            <a:r>
              <a:rPr lang="de-DE" dirty="0"/>
              <a:t>:</a:t>
            </a:r>
          </a:p>
          <a:p>
            <a:pPr>
              <a:spcBef>
                <a:spcPts val="0"/>
              </a:spcBef>
            </a:pPr>
            <a:endParaRPr lang="de-DE" dirty="0"/>
          </a:p>
          <a:p>
            <a:pPr>
              <a:spcBef>
                <a:spcPts val="0"/>
              </a:spcBef>
            </a:pPr>
            <a:r>
              <a:rPr lang="de-DE" dirty="0">
                <a:latin typeface="Verdana"/>
                <a:cs typeface="Verdana"/>
              </a:rPr>
              <a:t>Claudia Dubrau</a:t>
            </a:r>
            <a:br>
              <a:rPr lang="de-DE" dirty="0">
                <a:latin typeface="Verdana"/>
                <a:cs typeface="Verdana"/>
              </a:rPr>
            </a:br>
            <a:r>
              <a:rPr lang="de-DE" dirty="0">
                <a:latin typeface="Verdana"/>
                <a:cs typeface="Verdana"/>
              </a:rPr>
              <a:t>Geschäftsführerin </a:t>
            </a:r>
            <a:r>
              <a:rPr lang="de-DE" dirty="0" err="1">
                <a:latin typeface="Verdana"/>
                <a:cs typeface="Verdana"/>
              </a:rPr>
              <a:t>agof</a:t>
            </a:r>
            <a:r>
              <a:rPr lang="de-DE" dirty="0">
                <a:latin typeface="Verdana"/>
                <a:cs typeface="Verdana"/>
              </a:rPr>
              <a:t> e.V.</a:t>
            </a:r>
            <a:br>
              <a:rPr lang="de-DE" dirty="0">
                <a:latin typeface="Verdana"/>
                <a:cs typeface="Verdana"/>
              </a:rPr>
            </a:br>
            <a:r>
              <a:rPr lang="de-DE" dirty="0">
                <a:latin typeface="Verdana"/>
                <a:cs typeface="Verdana"/>
              </a:rPr>
              <a:t>Tel: 069 / 264 888 - 310</a:t>
            </a:r>
            <a:br>
              <a:rPr lang="de-DE" dirty="0">
                <a:latin typeface="Verdana"/>
                <a:cs typeface="Verdana"/>
              </a:rPr>
            </a:br>
            <a:r>
              <a:rPr lang="de-DE" dirty="0">
                <a:latin typeface="Verdana"/>
                <a:cs typeface="Verdana"/>
              </a:rPr>
              <a:t>Mail: claudia.dubrau@agof.de </a:t>
            </a:r>
          </a:p>
          <a:p>
            <a:pPr>
              <a:spcBef>
                <a:spcPts val="0"/>
              </a:spcBef>
            </a:pPr>
            <a:endParaRPr lang="de-DE" dirty="0">
              <a:latin typeface="Verdana"/>
              <a:cs typeface="Verdana"/>
            </a:endParaRPr>
          </a:p>
          <a:p>
            <a:pPr>
              <a:spcBef>
                <a:spcPts val="0"/>
              </a:spcBef>
            </a:pPr>
            <a:r>
              <a:rPr lang="de-DE" dirty="0">
                <a:latin typeface="Verdana"/>
                <a:cs typeface="Verdana"/>
              </a:rPr>
              <a:t>Katharina Metzger</a:t>
            </a:r>
            <a:br>
              <a:rPr lang="de-DE" dirty="0">
                <a:latin typeface="Verdana"/>
                <a:cs typeface="Verdana"/>
              </a:rPr>
            </a:br>
            <a:r>
              <a:rPr lang="de-DE" dirty="0">
                <a:latin typeface="Verdana"/>
                <a:cs typeface="Verdana"/>
              </a:rPr>
              <a:t>Pressesprecherin agof</a:t>
            </a:r>
            <a:br>
              <a:rPr lang="de-DE" dirty="0">
                <a:latin typeface="Verdana"/>
                <a:cs typeface="Verdana"/>
              </a:rPr>
            </a:br>
            <a:r>
              <a:rPr lang="de-DE" dirty="0">
                <a:latin typeface="Verdana"/>
                <a:cs typeface="Verdana"/>
              </a:rPr>
              <a:t>Tel.: 0151 / 12671388</a:t>
            </a:r>
            <a:br>
              <a:rPr lang="de-DE" dirty="0">
                <a:latin typeface="Verdana"/>
                <a:cs typeface="Verdana"/>
              </a:rPr>
            </a:br>
            <a:r>
              <a:rPr lang="de-DE" dirty="0">
                <a:latin typeface="Verdana"/>
                <a:cs typeface="Verdana"/>
              </a:rPr>
              <a:t>Mail: katharina.metzger@agof.de </a:t>
            </a:r>
          </a:p>
          <a:p>
            <a:pPr>
              <a:spcBef>
                <a:spcPts val="0"/>
              </a:spcBef>
            </a:pPr>
            <a:endParaRPr lang="de-DE" dirty="0">
              <a:latin typeface="Verdana"/>
              <a:cs typeface="Verdana"/>
            </a:endParaRPr>
          </a:p>
          <a:p>
            <a:pPr>
              <a:spcBef>
                <a:spcPts val="0"/>
              </a:spcBef>
            </a:pPr>
            <a:r>
              <a:rPr lang="de-DE" dirty="0">
                <a:latin typeface="Verdana"/>
                <a:cs typeface="Verdana"/>
              </a:rPr>
              <a:t>www.agof.de</a:t>
            </a:r>
            <a:endParaRPr lang="de-DE" dirty="0"/>
          </a:p>
        </p:txBody>
      </p:sp>
      <p:sp>
        <p:nvSpPr>
          <p:cNvPr id="5" name="Inhaltsplatzhalter 4"/>
          <p:cNvSpPr>
            <a:spLocks noGrp="1"/>
          </p:cNvSpPr>
          <p:nvPr>
            <p:ph sz="half" idx="2"/>
          </p:nvPr>
        </p:nvSpPr>
        <p:spPr>
          <a:xfrm>
            <a:off x="4648200" y="2441197"/>
            <a:ext cx="3740150" cy="2048400"/>
          </a:xfrm>
          <a:solidFill>
            <a:srgbClr val="DFF4FF"/>
          </a:solidFill>
          <a:ln w="19050">
            <a:solidFill>
              <a:srgbClr val="0092C6"/>
            </a:solidFill>
          </a:ln>
          <a:effectLst>
            <a:outerShdw blurRad="50800" dist="38100" dir="2700000" algn="tl" rotWithShape="0">
              <a:prstClr val="black">
                <a:alpha val="40000"/>
              </a:prstClr>
            </a:outerShdw>
          </a:effectLst>
        </p:spPr>
        <p:txBody>
          <a:bodyPr anchor="ctr"/>
          <a:lstStyle/>
          <a:p>
            <a:pPr>
              <a:spcBef>
                <a:spcPts val="0"/>
              </a:spcBef>
            </a:pPr>
            <a:r>
              <a:rPr lang="de-DE" dirty="0"/>
              <a:t>Bei Interesse an einer Teilnahme an der </a:t>
            </a:r>
            <a:r>
              <a:rPr lang="de-DE" dirty="0" err="1"/>
              <a:t>daily</a:t>
            </a:r>
            <a:r>
              <a:rPr lang="de-DE" dirty="0"/>
              <a:t> digital </a:t>
            </a:r>
            <a:r>
              <a:rPr lang="de-DE" dirty="0" err="1"/>
              <a:t>facts</a:t>
            </a:r>
            <a:r>
              <a:rPr lang="de-DE" dirty="0"/>
              <a:t> wenden Sie sich bitte an das agof </a:t>
            </a:r>
            <a:r>
              <a:rPr lang="de-DE" dirty="0" err="1"/>
              <a:t>service</a:t>
            </a:r>
            <a:r>
              <a:rPr lang="de-DE" dirty="0"/>
              <a:t> c</a:t>
            </a:r>
            <a:r>
              <a:rPr lang="de-DE"/>
              <a:t>enter</a:t>
            </a:r>
            <a:r>
              <a:rPr lang="de-DE" dirty="0"/>
              <a:t>:</a:t>
            </a:r>
          </a:p>
          <a:p>
            <a:pPr>
              <a:spcBef>
                <a:spcPts val="0"/>
              </a:spcBef>
            </a:pPr>
            <a:endParaRPr lang="de-DE" dirty="0"/>
          </a:p>
          <a:p>
            <a:pPr>
              <a:spcBef>
                <a:spcPts val="0"/>
              </a:spcBef>
            </a:pPr>
            <a:r>
              <a:rPr lang="de-DE" dirty="0"/>
              <a:t>agof </a:t>
            </a:r>
            <a:r>
              <a:rPr lang="de-DE" dirty="0" err="1"/>
              <a:t>service</a:t>
            </a:r>
            <a:r>
              <a:rPr lang="de-DE" dirty="0"/>
              <a:t> </a:t>
            </a:r>
            <a:r>
              <a:rPr lang="de-DE" dirty="0" err="1"/>
              <a:t>center</a:t>
            </a:r>
            <a:br>
              <a:rPr lang="de-DE" dirty="0"/>
            </a:br>
            <a:r>
              <a:rPr lang="de-DE" dirty="0"/>
              <a:t>Tel: 0800 / 4102977</a:t>
            </a:r>
            <a:br>
              <a:rPr lang="de-DE" dirty="0"/>
            </a:br>
            <a:r>
              <a:rPr lang="de-DE" dirty="0"/>
              <a:t>Mail: servicecenter@agof.de </a:t>
            </a:r>
          </a:p>
        </p:txBody>
      </p:sp>
    </p:spTree>
    <p:extLst>
      <p:ext uri="{BB962C8B-B14F-4D97-AF65-F5344CB8AC3E}">
        <p14:creationId xmlns:p14="http://schemas.microsoft.com/office/powerpoint/2010/main" val="409532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89A30F-1036-4965-919A-44DC65F12730}"/>
              </a:ext>
            </a:extLst>
          </p:cNvPr>
          <p:cNvSpPr>
            <a:spLocks noGrp="1"/>
          </p:cNvSpPr>
          <p:nvPr>
            <p:ph type="title"/>
          </p:nvPr>
        </p:nvSpPr>
        <p:spPr>
          <a:xfrm>
            <a:off x="676275" y="3355762"/>
            <a:ext cx="5462589" cy="429300"/>
          </a:xfrm>
        </p:spPr>
        <p:txBody>
          <a:bodyPr/>
          <a:lstStyle/>
          <a:p>
            <a:r>
              <a:rPr lang="de-DE" dirty="0"/>
              <a:t>Basisdaten zur Nutzerschaft</a:t>
            </a:r>
          </a:p>
        </p:txBody>
      </p:sp>
    </p:spTree>
    <p:extLst>
      <p:ext uri="{BB962C8B-B14F-4D97-AF65-F5344CB8AC3E}">
        <p14:creationId xmlns:p14="http://schemas.microsoft.com/office/powerpoint/2010/main" val="111841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t>agof</a:t>
            </a:r>
            <a:r>
              <a:rPr lang="de-DE" dirty="0"/>
              <a:t> Universum</a:t>
            </a:r>
          </a:p>
        </p:txBody>
      </p:sp>
      <p:sp>
        <p:nvSpPr>
          <p:cNvPr id="3" name="Inhaltsplatzhalter 2"/>
          <p:cNvSpPr>
            <a:spLocks noGrp="1"/>
          </p:cNvSpPr>
          <p:nvPr>
            <p:ph idx="1"/>
          </p:nvPr>
        </p:nvSpPr>
        <p:spPr/>
        <p:txBody>
          <a:bodyPr>
            <a:normAutofit/>
          </a:bodyPr>
          <a:lstStyle/>
          <a:p>
            <a:r>
              <a:rPr lang="de-DE" sz="1200" dirty="0"/>
              <a:t>Die Gesamtbevölkerung ab 16 Jahren umfasst 69,08 Millionen Personen. Davon nutzen insgesamt 88,6 (61,17 Millionen) das Internet. </a:t>
            </a:r>
          </a:p>
        </p:txBody>
      </p:sp>
      <p:sp>
        <p:nvSpPr>
          <p:cNvPr id="4" name="Textplatzhalter 3"/>
          <p:cNvSpPr>
            <a:spLocks noGrp="1"/>
          </p:cNvSpPr>
          <p:nvPr>
            <p:ph type="body" sz="quarter" idx="10"/>
          </p:nvPr>
        </p:nvSpPr>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15.12.2020 / Auswertungszeitraum: November 2020</a:t>
            </a:r>
          </a:p>
        </p:txBody>
      </p:sp>
      <p:grpSp>
        <p:nvGrpSpPr>
          <p:cNvPr id="6" name="Gruppieren 5">
            <a:extLst>
              <a:ext uri="{FF2B5EF4-FFF2-40B4-BE49-F238E27FC236}">
                <a16:creationId xmlns:a16="http://schemas.microsoft.com/office/drawing/2014/main" id="{D5191769-38C3-4286-8634-8AFDEDDF5F5C}"/>
              </a:ext>
            </a:extLst>
          </p:cNvPr>
          <p:cNvGrpSpPr/>
          <p:nvPr/>
        </p:nvGrpSpPr>
        <p:grpSpPr>
          <a:xfrm>
            <a:off x="3308443" y="1755557"/>
            <a:ext cx="2771997" cy="2775136"/>
            <a:chOff x="3308443" y="1755557"/>
            <a:chExt cx="2771997" cy="2775136"/>
          </a:xfrm>
        </p:grpSpPr>
        <p:sp>
          <p:nvSpPr>
            <p:cNvPr id="7" name="Freihandform: Form 6">
              <a:extLst>
                <a:ext uri="{FF2B5EF4-FFF2-40B4-BE49-F238E27FC236}">
                  <a16:creationId xmlns:a16="http://schemas.microsoft.com/office/drawing/2014/main" id="{3B04AA39-4FC8-4B15-AF25-2A02B3A31AFA}"/>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chemeClr val="bg1">
                <a:lumMod val="85000"/>
                <a:alpha val="6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8" name="Freihandform: Form 7">
              <a:extLst>
                <a:ext uri="{FF2B5EF4-FFF2-40B4-BE49-F238E27FC236}">
                  <a16:creationId xmlns:a16="http://schemas.microsoft.com/office/drawing/2014/main" id="{582E8498-6C63-48D2-BE91-22BFBAE3278A}"/>
                </a:ext>
              </a:extLst>
            </p:cNvPr>
            <p:cNvSpPr/>
            <p:nvPr/>
          </p:nvSpPr>
          <p:spPr>
            <a:xfrm>
              <a:off x="3383203" y="1902693"/>
              <a:ext cx="2628000" cy="262800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92C6">
                <a:alpha val="60000"/>
              </a:srgbClr>
            </a:solidFill>
            <a:ln>
              <a:solidFill>
                <a:srgbClr val="0092C6"/>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p:cNvSpPr/>
          <p:nvPr/>
        </p:nvSpPr>
        <p:spPr>
          <a:xfrm>
            <a:off x="6335713" y="2112264"/>
            <a:ext cx="2052637" cy="841248"/>
          </a:xfrm>
          <a:prstGeom prst="borderCallout1">
            <a:avLst>
              <a:gd name="adj1" fmla="val 52223"/>
              <a:gd name="adj2" fmla="val -906"/>
              <a:gd name="adj3" fmla="val 53197"/>
              <a:gd name="adj4" fmla="val -30919"/>
            </a:avLst>
          </a:prstGeom>
          <a:solidFill>
            <a:srgbClr val="0092C6">
              <a:alpha val="55000"/>
            </a:srgbClr>
          </a:solidFill>
          <a:ln w="25400" cap="rnd">
            <a:solidFill>
              <a:srgbClr val="0092C6"/>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Verdana" panose="020B0604030504040204" pitchFamily="34" charset="0"/>
                <a:ea typeface="Verdana" panose="020B0604030504040204" pitchFamily="34" charset="0"/>
                <a:cs typeface="Verdana" panose="020B0604030504040204" pitchFamily="34" charset="0"/>
              </a:rPr>
              <a:t>Nutzer mobiler und/oder stationärer Angebote: 61,17 Mio.</a:t>
            </a:r>
          </a:p>
        </p:txBody>
      </p:sp>
      <p:sp>
        <p:nvSpPr>
          <p:cNvPr id="13" name="Legende mit Linie 1 12"/>
          <p:cNvSpPr/>
          <p:nvPr/>
        </p:nvSpPr>
        <p:spPr>
          <a:xfrm>
            <a:off x="917573" y="2576766"/>
            <a:ext cx="2052637" cy="538036"/>
          </a:xfrm>
          <a:prstGeom prst="borderCallout1">
            <a:avLst>
              <a:gd name="adj1" fmla="val 48345"/>
              <a:gd name="adj2" fmla="val 100363"/>
              <a:gd name="adj3" fmla="val 49563"/>
              <a:gd name="adj4" fmla="val 119046"/>
            </a:avLst>
          </a:prstGeom>
          <a:solidFill>
            <a:schemeClr val="bg1">
              <a:lumMod val="85000"/>
              <a:alpha val="60000"/>
            </a:schemeClr>
          </a:solidFill>
          <a:ln w="25400" cap="rnd">
            <a:solidFill>
              <a:schemeClr val="bg1"/>
            </a:solid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Verdana" panose="020B0604030504040204" pitchFamily="34" charset="0"/>
                <a:ea typeface="Verdana" panose="020B0604030504040204" pitchFamily="34" charset="0"/>
                <a:cs typeface="Verdana" panose="020B0604030504040204" pitchFamily="34" charset="0"/>
              </a:rPr>
              <a:t>Gesamtbevölkerung ab 16 Jahren: 69,08 Mio</a:t>
            </a:r>
            <a:r>
              <a:rPr lang="de-DE" sz="12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88017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Geschlecht und Alter</a:t>
            </a:r>
          </a:p>
        </p:txBody>
      </p:sp>
      <p:graphicFrame>
        <p:nvGraphicFramePr>
          <p:cNvPr id="10" name="Diagramm 9"/>
          <p:cNvGraphicFramePr/>
          <p:nvPr>
            <p:extLst>
              <p:ext uri="{D42A27DB-BD31-4B8C-83A1-F6EECF244321}">
                <p14:modId xmlns:p14="http://schemas.microsoft.com/office/powerpoint/2010/main" val="4103868368"/>
              </p:ext>
            </p:extLst>
          </p:nvPr>
        </p:nvGraphicFramePr>
        <p:xfrm>
          <a:off x="790258" y="1790701"/>
          <a:ext cx="7598092" cy="2689606"/>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662832"/>
          </a:xfrm>
        </p:spPr>
        <p:txBody>
          <a:bodyPr>
            <a:normAutofit fontScale="92500"/>
          </a:bodyPr>
          <a:lstStyle/>
          <a:p>
            <a:r>
              <a:rPr lang="de-DE" sz="1200" dirty="0"/>
              <a:t>50,6% der Internetnutzer sind Männer, damit liegt der Männeranteil nur minimal über dem in der Bevölkerung. Ein etwas deutlicherer Unterschied zeigt sich beim Alter: Die Internetnutzer sind jünger, die Altersgruppen bis 49 Jahre sind unter den Onlinern überdurchschnittlich vertreten.  </a:t>
            </a:r>
          </a:p>
        </p:txBody>
      </p:sp>
      <p:sp>
        <p:nvSpPr>
          <p:cNvPr id="3" name="Textplatzhalter 2"/>
          <p:cNvSpPr>
            <a:spLocks noGrp="1"/>
          </p:cNvSpPr>
          <p:nvPr>
            <p:ph type="body" sz="quarter" idx="10"/>
          </p:nvPr>
        </p:nvSpPr>
        <p:spPr>
          <a:xfrm>
            <a:off x="522288" y="4663679"/>
            <a:ext cx="7230716" cy="352425"/>
          </a:xfrm>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15.12.2020 / Auswertungszeitraum: November 2020 / Angaben in %</a:t>
            </a:r>
          </a:p>
        </p:txBody>
      </p:sp>
    </p:spTree>
    <p:extLst>
      <p:ext uri="{BB962C8B-B14F-4D97-AF65-F5344CB8AC3E}">
        <p14:creationId xmlns:p14="http://schemas.microsoft.com/office/powerpoint/2010/main" val="286025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Soziodemografie: Bildung und Tätigkeit</a:t>
            </a:r>
          </a:p>
        </p:txBody>
      </p:sp>
      <p:graphicFrame>
        <p:nvGraphicFramePr>
          <p:cNvPr id="10" name="Diagramm 9"/>
          <p:cNvGraphicFramePr/>
          <p:nvPr>
            <p:extLst>
              <p:ext uri="{D42A27DB-BD31-4B8C-83A1-F6EECF244321}">
                <p14:modId xmlns:p14="http://schemas.microsoft.com/office/powerpoint/2010/main" val="4127663092"/>
              </p:ext>
            </p:extLst>
          </p:nvPr>
        </p:nvGraphicFramePr>
        <p:xfrm>
          <a:off x="790257" y="1783080"/>
          <a:ext cx="7590509" cy="2761934"/>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2"/>
          <p:cNvSpPr>
            <a:spLocks noGrp="1"/>
          </p:cNvSpPr>
          <p:nvPr>
            <p:ph idx="1"/>
          </p:nvPr>
        </p:nvSpPr>
        <p:spPr>
          <a:xfrm>
            <a:off x="785307" y="1200151"/>
            <a:ext cx="7595460" cy="582929"/>
          </a:xfrm>
        </p:spPr>
        <p:txBody>
          <a:bodyPr>
            <a:noAutofit/>
          </a:bodyPr>
          <a:lstStyle/>
          <a:p>
            <a:r>
              <a:rPr lang="de-DE" sz="1100" dirty="0"/>
              <a:t>Mit 65,8% sind zwei Drittel der Internetnutzer berufstätig. 39,4% weisen (Fach-)Abitur oder einen (Fach-)Hochschulabschluss auf. Nicht oder nicht mehr berufstätige Personen sind unterdurchschnittlich im Internet anzutreffen. </a:t>
            </a:r>
          </a:p>
        </p:txBody>
      </p:sp>
      <p:sp>
        <p:nvSpPr>
          <p:cNvPr id="3" name="Textplatzhalter 2"/>
          <p:cNvSpPr>
            <a:spLocks noGrp="1"/>
          </p:cNvSpPr>
          <p:nvPr>
            <p:ph type="body" sz="quarter" idx="10"/>
          </p:nvPr>
        </p:nvSpPr>
        <p:spPr>
          <a:xfrm>
            <a:off x="522288" y="4663679"/>
            <a:ext cx="7208548" cy="352425"/>
          </a:xfrm>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15.12.2020 / Auswertungszeitraum: November 2020 / Angaben in %</a:t>
            </a:r>
          </a:p>
        </p:txBody>
      </p:sp>
    </p:spTree>
    <p:extLst>
      <p:ext uri="{BB962C8B-B14F-4D97-AF65-F5344CB8AC3E}">
        <p14:creationId xmlns:p14="http://schemas.microsoft.com/office/powerpoint/2010/main" val="339499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Soziodemografie: Personen im Haushalt, Haushalts-Nettoeinkommen</a:t>
            </a:r>
          </a:p>
        </p:txBody>
      </p:sp>
      <p:sp>
        <p:nvSpPr>
          <p:cNvPr id="8" name="Inhaltsplatzhalter 2"/>
          <p:cNvSpPr>
            <a:spLocks noGrp="1"/>
          </p:cNvSpPr>
          <p:nvPr>
            <p:ph idx="1"/>
          </p:nvPr>
        </p:nvSpPr>
        <p:spPr/>
        <p:txBody>
          <a:bodyPr>
            <a:normAutofit/>
          </a:bodyPr>
          <a:lstStyle/>
          <a:p>
            <a:r>
              <a:rPr lang="de-DE" sz="1100" dirty="0"/>
              <a:t>Der Anteil Single-Haushalte ist unter den Onlinern etwas geringer als in der Gesamtbevölkerung, der größte Anteil der Internetnutzer (40,4%) wohnt in Haushalten mit drei oder mehr Personen. Mehr als zwei von drei Nutzern (72,8%) leben in Haushalten mit einem Haushalts-Nettoeinkommen von 2.000 EUR oder mehr. </a:t>
            </a:r>
          </a:p>
        </p:txBody>
      </p:sp>
      <p:sp>
        <p:nvSpPr>
          <p:cNvPr id="3" name="Textplatzhalter 2"/>
          <p:cNvSpPr>
            <a:spLocks noGrp="1"/>
          </p:cNvSpPr>
          <p:nvPr>
            <p:ph type="body" sz="quarter" idx="10"/>
          </p:nvPr>
        </p:nvSpPr>
        <p:spPr>
          <a:xfrm>
            <a:off x="522287" y="4663679"/>
            <a:ext cx="7081087" cy="352425"/>
          </a:xfrm>
        </p:spPr>
        <p:txBody>
          <a:bodyPr>
            <a:normAutofit/>
          </a:bodyPr>
          <a:lstStyle/>
          <a:p>
            <a:pPr>
              <a:spcBef>
                <a:spcPts val="0"/>
              </a:spcBef>
            </a:pPr>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15.12.2020 / Auswertungszeitraum: November 2020 / Angaben in %</a:t>
            </a:r>
          </a:p>
        </p:txBody>
      </p:sp>
      <p:graphicFrame>
        <p:nvGraphicFramePr>
          <p:cNvPr id="10" name="Diagramm 9"/>
          <p:cNvGraphicFramePr/>
          <p:nvPr>
            <p:extLst>
              <p:ext uri="{D42A27DB-BD31-4B8C-83A1-F6EECF244321}">
                <p14:modId xmlns:p14="http://schemas.microsoft.com/office/powerpoint/2010/main" val="4285655245"/>
              </p:ext>
            </p:extLst>
          </p:nvPr>
        </p:nvGraphicFramePr>
        <p:xfrm>
          <a:off x="790257" y="1790533"/>
          <a:ext cx="7590509" cy="2689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597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89A30F-1036-4965-919A-44DC65F12730}"/>
              </a:ext>
            </a:extLst>
          </p:cNvPr>
          <p:cNvSpPr>
            <a:spLocks noGrp="1"/>
          </p:cNvSpPr>
          <p:nvPr>
            <p:ph type="title"/>
          </p:nvPr>
        </p:nvSpPr>
        <p:spPr>
          <a:xfrm>
            <a:off x="676275" y="3355762"/>
            <a:ext cx="5462589" cy="429300"/>
          </a:xfrm>
        </p:spPr>
        <p:txBody>
          <a:bodyPr/>
          <a:lstStyle/>
          <a:p>
            <a:r>
              <a:rPr lang="de-DE" dirty="0"/>
              <a:t>Einstellungen und Verhalten</a:t>
            </a:r>
          </a:p>
        </p:txBody>
      </p:sp>
    </p:spTree>
    <p:extLst>
      <p:ext uri="{BB962C8B-B14F-4D97-AF65-F5344CB8AC3E}">
        <p14:creationId xmlns:p14="http://schemas.microsoft.com/office/powerpoint/2010/main" val="410445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Genutzte Themen: Top 10</a:t>
            </a:r>
          </a:p>
        </p:txBody>
      </p:sp>
      <p:sp>
        <p:nvSpPr>
          <p:cNvPr id="4" name="Textplatzhalter 3"/>
          <p:cNvSpPr>
            <a:spLocks noGrp="1"/>
          </p:cNvSpPr>
          <p:nvPr>
            <p:ph type="body" sz="quarter" idx="10"/>
          </p:nvPr>
        </p:nvSpPr>
        <p:spPr>
          <a:xfrm>
            <a:off x="522288" y="4718543"/>
            <a:ext cx="7231824" cy="352425"/>
          </a:xfrm>
        </p:spPr>
        <p:txBody>
          <a:bodyPr>
            <a:noAutofit/>
          </a:bodyPr>
          <a:lstStyle/>
          <a:p>
            <a:pPr>
              <a:spcBef>
                <a:spcPts val="0"/>
              </a:spcBef>
            </a:pPr>
            <a:r>
              <a:rPr lang="de-DE" dirty="0"/>
              <a:t>Basis: n=279.781 Fälle (Nutzer stationäre und/oder mobile Angebote letzte 3 Monate ab 16 Jahren) / „Nutzen Sie diese Themen und Angebote häufig, gelegentlich, selten oder nie?“ / Darstellung der Top 10 von insgesamt 26 Themen / Quelle: agof e. V. / daily digital </a:t>
            </a:r>
            <a:r>
              <a:rPr lang="de-DE" dirty="0" err="1"/>
              <a:t>facts</a:t>
            </a:r>
            <a:r>
              <a:rPr lang="de-DE" dirty="0"/>
              <a:t> 15.12.2020 / Auswertungszeitraum: November 2020 / Angaben in Prozent</a:t>
            </a:r>
          </a:p>
        </p:txBody>
      </p:sp>
      <p:graphicFrame>
        <p:nvGraphicFramePr>
          <p:cNvPr id="8" name="Inhaltsplatzhalter 5"/>
          <p:cNvGraphicFramePr>
            <a:graphicFrameLocks/>
          </p:cNvGraphicFramePr>
          <p:nvPr>
            <p:extLst>
              <p:ext uri="{D42A27DB-BD31-4B8C-83A1-F6EECF244321}">
                <p14:modId xmlns:p14="http://schemas.microsoft.com/office/powerpoint/2010/main" val="1425957897"/>
              </p:ext>
            </p:extLst>
          </p:nvPr>
        </p:nvGraphicFramePr>
        <p:xfrm>
          <a:off x="795337" y="1790699"/>
          <a:ext cx="7594600" cy="2686051"/>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1"/>
          </p:nvPr>
        </p:nvSpPr>
        <p:spPr>
          <a:xfrm>
            <a:off x="785307" y="1200151"/>
            <a:ext cx="7595460" cy="590548"/>
          </a:xfrm>
        </p:spPr>
        <p:txBody>
          <a:bodyPr>
            <a:noAutofit/>
          </a:bodyPr>
          <a:lstStyle/>
          <a:p>
            <a:r>
              <a:rPr lang="de-DE" sz="1100" dirty="0"/>
              <a:t>Mit 92,6% und 86,2% stellen die Nutzung von Suchmaschinen und das Senden und Empfangen von     E-Mails die wichtigsten Anwendungen im Netz dar. Mehr als zwei Drittel der Nutzer schauen häufig oder gelegentlich nach dem Wetter, lesen Nachrichten zum Weltgeschehen oder kaufen online ein.</a:t>
            </a:r>
          </a:p>
        </p:txBody>
      </p:sp>
    </p:spTree>
    <p:extLst>
      <p:ext uri="{BB962C8B-B14F-4D97-AF65-F5344CB8AC3E}">
        <p14:creationId xmlns:p14="http://schemas.microsoft.com/office/powerpoint/2010/main" val="109997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0C067-176E-4238-A0F5-62D2483C9DBD}"/>
              </a:ext>
            </a:extLst>
          </p:cNvPr>
          <p:cNvSpPr>
            <a:spLocks noGrp="1"/>
          </p:cNvSpPr>
          <p:nvPr>
            <p:ph type="title"/>
          </p:nvPr>
        </p:nvSpPr>
        <p:spPr/>
        <p:txBody>
          <a:bodyPr/>
          <a:lstStyle/>
          <a:p>
            <a:r>
              <a:rPr lang="de-DE" dirty="0"/>
              <a:t>Produktinteresse: TOP 10</a:t>
            </a:r>
          </a:p>
        </p:txBody>
      </p:sp>
      <p:graphicFrame>
        <p:nvGraphicFramePr>
          <p:cNvPr id="8" name="Inhaltsplatzhalter 7">
            <a:extLst>
              <a:ext uri="{FF2B5EF4-FFF2-40B4-BE49-F238E27FC236}">
                <a16:creationId xmlns:a16="http://schemas.microsoft.com/office/drawing/2014/main" id="{9E3584B3-C939-486B-82CF-CDD5E9935272}"/>
              </a:ext>
            </a:extLst>
          </p:cNvPr>
          <p:cNvGraphicFramePr>
            <a:graphicFrameLocks noGrp="1"/>
          </p:cNvGraphicFramePr>
          <p:nvPr>
            <p:ph idx="1"/>
            <p:extLst>
              <p:ext uri="{D42A27DB-BD31-4B8C-83A1-F6EECF244321}">
                <p14:modId xmlns:p14="http://schemas.microsoft.com/office/powerpoint/2010/main" val="3669403426"/>
              </p:ext>
            </p:extLst>
          </p:nvPr>
        </p:nvGraphicFramePr>
        <p:xfrm>
          <a:off x="785813" y="1619250"/>
          <a:ext cx="7594600"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platzhalter 3">
            <a:extLst>
              <a:ext uri="{FF2B5EF4-FFF2-40B4-BE49-F238E27FC236}">
                <a16:creationId xmlns:a16="http://schemas.microsoft.com/office/drawing/2014/main" id="{C7942A31-06CE-4228-BE0E-2F7C4D0B439C}"/>
              </a:ext>
            </a:extLst>
          </p:cNvPr>
          <p:cNvSpPr>
            <a:spLocks noGrp="1"/>
          </p:cNvSpPr>
          <p:nvPr>
            <p:ph type="body" sz="quarter" idx="10"/>
          </p:nvPr>
        </p:nvSpPr>
        <p:spPr/>
        <p:txBody>
          <a:bodyPr>
            <a:normAutofit fontScale="92500" lnSpcReduction="10000"/>
          </a:bodyPr>
          <a:lstStyle/>
          <a:p>
            <a:r>
              <a:rPr lang="de-DE" dirty="0"/>
              <a:t>Basis: n=283.678 Fälle (deutschsprachige Wohnbevölkerung in Deutschland ab 16 Jahren) / Zielgruppen: n=279.781 Fälle (Nutzer stationäre und/oder mobile Angebote ab 16 Jahre) / Quelle: agof e. V. / daily digital </a:t>
            </a:r>
            <a:r>
              <a:rPr lang="de-DE" dirty="0" err="1"/>
              <a:t>facts</a:t>
            </a:r>
            <a:r>
              <a:rPr lang="de-DE" dirty="0"/>
              <a:t> 15.12.2020 / Auswertungszeitraum: November 2020 / b4p-Merkmale: "Wie stark sind Sie an Informationen über folgende Produkte interessiert?" Darstellung der TOP 10 von 44 Produkten / Angaben in %</a:t>
            </a:r>
          </a:p>
        </p:txBody>
      </p:sp>
      <p:sp>
        <p:nvSpPr>
          <p:cNvPr id="9" name="Inhaltsplatzhalter 2">
            <a:extLst>
              <a:ext uri="{FF2B5EF4-FFF2-40B4-BE49-F238E27FC236}">
                <a16:creationId xmlns:a16="http://schemas.microsoft.com/office/drawing/2014/main" id="{B76530A5-3FD1-4E00-B124-0A552D0F8ADA}"/>
              </a:ext>
            </a:extLst>
          </p:cNvPr>
          <p:cNvSpPr txBox="1">
            <a:spLocks/>
          </p:cNvSpPr>
          <p:nvPr/>
        </p:nvSpPr>
        <p:spPr>
          <a:xfrm>
            <a:off x="785307" y="1200152"/>
            <a:ext cx="7595460" cy="576000"/>
          </a:xfrm>
          <a:prstGeom prst="rect">
            <a:avLst/>
          </a:prstGeom>
        </p:spPr>
        <p:txBody>
          <a:bodyPr vert="horz" lIns="91440" tIns="45720" rIns="91440" bIns="45720" rtlCol="0">
            <a:normAutofit fontScale="85000" lnSpcReduction="10000"/>
          </a:bodyPr>
          <a:lstStyle>
            <a:lvl1pPr marL="0" indent="0" algn="l" defTabSz="457200" rtl="0" eaLnBrk="1" latinLnBrk="0" hangingPunct="1">
              <a:spcBef>
                <a:spcPct val="20000"/>
              </a:spcBef>
              <a:buFontTx/>
              <a:buNone/>
              <a:defRPr sz="1400" kern="1200">
                <a:solidFill>
                  <a:schemeClr val="tx1"/>
                </a:solidFill>
                <a:latin typeface="Verdana" pitchFamily="34" charset="0"/>
                <a:ea typeface="Verdana" pitchFamily="34" charset="0"/>
                <a:cs typeface="Verdana" pitchFamily="34" charset="0"/>
              </a:defRPr>
            </a:lvl1pPr>
            <a:lvl2pPr marL="182563" indent="-177800" algn="l" defTabSz="457200" rtl="0" eaLnBrk="1" latinLnBrk="0" hangingPunct="1">
              <a:spcBef>
                <a:spcPct val="20000"/>
              </a:spcBef>
              <a:buFont typeface="Arial" pitchFamily="34" charset="0"/>
              <a:buChar char="•"/>
              <a:defRPr sz="1400" kern="1200">
                <a:solidFill>
                  <a:schemeClr val="bg1">
                    <a:lumMod val="50000"/>
                  </a:schemeClr>
                </a:solidFill>
                <a:latin typeface="Verdana" pitchFamily="34" charset="0"/>
                <a:ea typeface="Verdana" pitchFamily="34" charset="0"/>
                <a:cs typeface="Verdana" pitchFamily="34" charset="0"/>
              </a:defRPr>
            </a:lvl2pPr>
            <a:lvl3pPr marL="623888" indent="-171450" algn="l" defTabSz="457200" rtl="0" eaLnBrk="1" latinLnBrk="0" hangingPunct="1">
              <a:spcBef>
                <a:spcPct val="20000"/>
              </a:spcBef>
              <a:buFont typeface="Arial"/>
              <a:buChar char="•"/>
              <a:defRPr sz="1200" kern="1200">
                <a:solidFill>
                  <a:schemeClr val="bg1">
                    <a:lumMod val="50000"/>
                  </a:schemeClr>
                </a:solidFill>
                <a:latin typeface="Verdana" pitchFamily="34" charset="0"/>
                <a:ea typeface="Verdana" pitchFamily="34" charset="0"/>
                <a:cs typeface="Verdana" pitchFamily="34" charset="0"/>
              </a:defRPr>
            </a:lvl3pPr>
            <a:lvl4pPr marL="989013" indent="-182563"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4pPr>
            <a:lvl5pPr marL="1079500" indent="-228600" algn="l" defTabSz="457200" rtl="0" eaLnBrk="1" latinLnBrk="0" hangingPunct="1">
              <a:spcBef>
                <a:spcPct val="20000"/>
              </a:spcBef>
              <a:buFont typeface="Arial" pitchFamily="34" charset="0"/>
              <a:buChar char="•"/>
              <a:defRPr sz="1200" kern="1200">
                <a:solidFill>
                  <a:schemeClr val="tx1">
                    <a:lumMod val="65000"/>
                    <a:lumOff val="35000"/>
                  </a:schemeClr>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1100" dirty="0"/>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Tree>
    <p:extLst>
      <p:ext uri="{BB962C8B-B14F-4D97-AF65-F5344CB8AC3E}">
        <p14:creationId xmlns:p14="http://schemas.microsoft.com/office/powerpoint/2010/main" val="572735580"/>
      </p:ext>
    </p:extLst>
  </p:cSld>
  <p:clrMapOvr>
    <a:masterClrMapping/>
  </p:clrMapOvr>
</p:sld>
</file>

<file path=ppt/theme/theme1.xml><?xml version="1.0" encoding="utf-8"?>
<a:theme xmlns:a="http://schemas.openxmlformats.org/drawingml/2006/main" name="AGOF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Bildschirmpräsentation (16:9)</PresentationFormat>
  <Paragraphs>149</Paragraphs>
  <Slides>17</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Arial</vt:lpstr>
      <vt:lpstr>Calibri</vt:lpstr>
      <vt:lpstr>Verdana</vt:lpstr>
      <vt:lpstr>AGOF Master</vt:lpstr>
      <vt:lpstr>daily digital facts</vt:lpstr>
      <vt:lpstr>Basisdaten zur Nutzerschaft</vt:lpstr>
      <vt:lpstr>agof Universum</vt:lpstr>
      <vt:lpstr>Soziodemografie: Geschlecht und Alter</vt:lpstr>
      <vt:lpstr>Soziodemografie: Bildung und Tätigkeit</vt:lpstr>
      <vt:lpstr>Soziodemografie: Personen im Haushalt, Haushalts-Nettoeinkommen</vt:lpstr>
      <vt:lpstr>Einstellungen und Verhalten</vt:lpstr>
      <vt:lpstr>Genutzte Themen: Top 10</vt:lpstr>
      <vt:lpstr>Produktinteresse: TOP 10</vt:lpstr>
      <vt:lpstr>Statements Einkaufen: TOP 9</vt:lpstr>
      <vt:lpstr>Statements Einkaufen nach Altersgruppen</vt:lpstr>
      <vt:lpstr>Im Internet informiert: TOP 10</vt:lpstr>
      <vt:lpstr>Top 10 Produkte nach Conversion-Rates</vt:lpstr>
      <vt:lpstr>Customer Journey beinhaltet online- und offline-Touchpoints</vt:lpstr>
      <vt:lpstr>Studienmodell, Kontakt</vt:lpstr>
      <vt:lpstr>Methodenmodell der daily digital facts</vt:lpstr>
      <vt:lpstr>Kontakt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Verdana 32 Pkt.</dc:title>
  <dc:creator>Katharina Boehm, AGOF e.V.</dc:creator>
  <cp:lastModifiedBy>Kabasser, Dörthe</cp:lastModifiedBy>
  <cp:revision>463</cp:revision>
  <cp:lastPrinted>2019-12-03T14:19:53Z</cp:lastPrinted>
  <dcterms:created xsi:type="dcterms:W3CDTF">2011-12-16T15:39:02Z</dcterms:created>
  <dcterms:modified xsi:type="dcterms:W3CDTF">2020-12-16T09:12:30Z</dcterms:modified>
</cp:coreProperties>
</file>