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3" r:id="rId13"/>
    <p:sldId id="2704" r:id="rId14"/>
    <p:sldId id="2705" r:id="rId15"/>
    <p:sldId id="270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4D4D4"/>
    <a:srgbClr val="FECA65"/>
    <a:srgbClr val="FFD278"/>
    <a:srgbClr val="FF9600"/>
    <a:srgbClr val="FFEAD0"/>
    <a:srgbClr val="DCDCDC"/>
    <a:srgbClr val="DCF0FA"/>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632" y="294"/>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Tabelle1!$B$2:$B$11</c:f>
              <c:numCache>
                <c:formatCode>#,##0.0</c:formatCode>
                <c:ptCount val="10"/>
                <c:pt idx="0">
                  <c:v>59.6</c:v>
                </c:pt>
                <c:pt idx="1">
                  <c:v>52.9</c:v>
                </c:pt>
                <c:pt idx="2">
                  <c:v>53.5</c:v>
                </c:pt>
                <c:pt idx="3">
                  <c:v>50.3</c:v>
                </c:pt>
                <c:pt idx="4">
                  <c:v>45.3</c:v>
                </c:pt>
                <c:pt idx="5">
                  <c:v>49.7</c:v>
                </c:pt>
                <c:pt idx="6">
                  <c:v>47.6</c:v>
                </c:pt>
                <c:pt idx="7">
                  <c:v>47.1</c:v>
                </c:pt>
                <c:pt idx="8">
                  <c:v>45.8</c:v>
                </c:pt>
                <c:pt idx="9">
                  <c:v>42.7</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Tabelle1!$C$2:$C$11</c:f>
              <c:numCache>
                <c:formatCode>#,##0.0</c:formatCode>
                <c:ptCount val="10"/>
                <c:pt idx="0">
                  <c:v>63</c:v>
                </c:pt>
                <c:pt idx="1">
                  <c:v>58.1</c:v>
                </c:pt>
                <c:pt idx="2">
                  <c:v>56</c:v>
                </c:pt>
                <c:pt idx="3">
                  <c:v>52.6</c:v>
                </c:pt>
                <c:pt idx="4">
                  <c:v>50.7</c:v>
                </c:pt>
                <c:pt idx="5">
                  <c:v>50.7</c:v>
                </c:pt>
                <c:pt idx="6">
                  <c:v>50.2</c:v>
                </c:pt>
                <c:pt idx="7">
                  <c:v>48.3</c:v>
                </c:pt>
                <c:pt idx="8">
                  <c:v>47</c:v>
                </c:pt>
                <c:pt idx="9">
                  <c:v>45.6</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Tabelle1!$B$2:$B$10</c:f>
              <c:numCache>
                <c:formatCode>#,##0.0</c:formatCode>
                <c:ptCount val="9"/>
                <c:pt idx="0">
                  <c:v>80.099999999999994</c:v>
                </c:pt>
                <c:pt idx="1">
                  <c:v>73.099999999999994</c:v>
                </c:pt>
                <c:pt idx="2">
                  <c:v>69.2</c:v>
                </c:pt>
                <c:pt idx="3">
                  <c:v>65.3</c:v>
                </c:pt>
                <c:pt idx="4">
                  <c:v>61.1</c:v>
                </c:pt>
                <c:pt idx="5">
                  <c:v>57</c:v>
                </c:pt>
                <c:pt idx="6">
                  <c:v>55.1</c:v>
                </c:pt>
                <c:pt idx="7">
                  <c:v>59.4</c:v>
                </c:pt>
                <c:pt idx="8">
                  <c:v>56.2</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Tabelle1!$C$2:$C$10</c:f>
              <c:numCache>
                <c:formatCode>#,##0.0</c:formatCode>
                <c:ptCount val="9"/>
                <c:pt idx="0">
                  <c:v>80.3</c:v>
                </c:pt>
                <c:pt idx="1">
                  <c:v>75</c:v>
                </c:pt>
                <c:pt idx="2">
                  <c:v>69.7</c:v>
                </c:pt>
                <c:pt idx="3">
                  <c:v>68</c:v>
                </c:pt>
                <c:pt idx="4">
                  <c:v>62.3</c:v>
                </c:pt>
                <c:pt idx="5">
                  <c:v>58.6</c:v>
                </c:pt>
                <c:pt idx="6">
                  <c:v>58.5</c:v>
                </c:pt>
                <c:pt idx="7">
                  <c:v>58</c:v>
                </c:pt>
                <c:pt idx="8">
                  <c:v>57.1</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131</c:v>
                </c:pt>
                <c:pt idx="2">
                  <c:v>130</c:v>
                </c:pt>
                <c:pt idx="3">
                  <c:v>110</c:v>
                </c:pt>
                <c:pt idx="4">
                  <c:v>94</c:v>
                </c:pt>
                <c:pt idx="5">
                  <c:v>114</c:v>
                </c:pt>
                <c:pt idx="6">
                  <c:v>78</c:v>
                </c:pt>
                <c:pt idx="7">
                  <c:v>95</c:v>
                </c:pt>
                <c:pt idx="8">
                  <c:v>97</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112</c:v>
                </c:pt>
                <c:pt idx="1">
                  <c:v>103</c:v>
                </c:pt>
                <c:pt idx="2">
                  <c:v>106</c:v>
                </c:pt>
                <c:pt idx="3">
                  <c:v>114</c:v>
                </c:pt>
                <c:pt idx="4">
                  <c:v>112</c:v>
                </c:pt>
                <c:pt idx="5">
                  <c:v>110</c:v>
                </c:pt>
                <c:pt idx="6">
                  <c:v>98</c:v>
                </c:pt>
                <c:pt idx="7">
                  <c:v>101</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74</c:v>
                </c:pt>
                <c:pt idx="1">
                  <c:v>84</c:v>
                </c:pt>
                <c:pt idx="2">
                  <c:v>82</c:v>
                </c:pt>
                <c:pt idx="3">
                  <c:v>86</c:v>
                </c:pt>
                <c:pt idx="4">
                  <c:v>94</c:v>
                </c:pt>
                <c:pt idx="5">
                  <c:v>87</c:v>
                </c:pt>
                <c:pt idx="6">
                  <c:v>111</c:v>
                </c:pt>
                <c:pt idx="7">
                  <c:v>102</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55.8</c:v>
                </c:pt>
                <c:pt idx="2">
                  <c:v>50.1</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44.2</c:v>
                </c:pt>
                <c:pt idx="2">
                  <c:v>49.9</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18.2</c:v>
                </c:pt>
                <c:pt idx="4">
                  <c:v>29.9</c:v>
                </c:pt>
                <c:pt idx="5">
                  <c:v>51.8</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20.5</c:v>
                </c:pt>
                <c:pt idx="4">
                  <c:v>33.200000000000003</c:v>
                </c:pt>
                <c:pt idx="5">
                  <c:v>46.3</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30.4</c:v>
                </c:pt>
                <c:pt idx="2">
                  <c:v>36</c:v>
                </c:pt>
                <c:pt idx="4">
                  <c:v>8.6</c:v>
                </c:pt>
                <c:pt idx="5">
                  <c:v>59.8</c:v>
                </c:pt>
                <c:pt idx="6">
                  <c:v>31.6</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28.9</c:v>
                </c:pt>
                <c:pt idx="1">
                  <c:v>31.6</c:v>
                </c:pt>
                <c:pt idx="2">
                  <c:v>39.5</c:v>
                </c:pt>
                <c:pt idx="4">
                  <c:v>9.6</c:v>
                </c:pt>
                <c:pt idx="5">
                  <c:v>65.599999999999994</c:v>
                </c:pt>
                <c:pt idx="6">
                  <c:v>24.7</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36.700000000000003</c:v>
                </c:pt>
                <c:pt idx="4">
                  <c:v>30.9</c:v>
                </c:pt>
                <c:pt idx="5">
                  <c:v>69.099999999999994</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21.1</c:v>
                </c:pt>
                <c:pt idx="1">
                  <c:v>38.4</c:v>
                </c:pt>
                <c:pt idx="2">
                  <c:v>40.6</c:v>
                </c:pt>
                <c:pt idx="4">
                  <c:v>26.7</c:v>
                </c:pt>
                <c:pt idx="5">
                  <c:v>73.3</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Nachrichten zum Weltgeschehen</c:v>
                </c:pt>
                <c:pt idx="3">
                  <c:v>Wetter</c:v>
                </c:pt>
                <c:pt idx="4">
                  <c:v>Online-Einkaufen bzw. -Shoppen</c:v>
                </c:pt>
                <c:pt idx="5">
                  <c:v>Regionale oder lokale Nachrichten</c:v>
                </c:pt>
                <c:pt idx="6">
                  <c:v>Online-Banking</c:v>
                </c:pt>
                <c:pt idx="7">
                  <c:v>Chats oder Messanger</c:v>
                </c:pt>
                <c:pt idx="8">
                  <c:v>Ansehen von Videos und Filmen</c:v>
                </c:pt>
                <c:pt idx="9">
                  <c:v>Newsletter</c:v>
                </c:pt>
                <c:pt idx="10">
                  <c:v>…</c:v>
                </c:pt>
              </c:strCache>
            </c:strRef>
          </c:cat>
          <c:val>
            <c:numRef>
              <c:f>Tabelle1!$B$2:$B$12</c:f>
              <c:numCache>
                <c:formatCode>General</c:formatCode>
                <c:ptCount val="11"/>
                <c:pt idx="0">
                  <c:v>92.8</c:v>
                </c:pt>
                <c:pt idx="1">
                  <c:v>86.7</c:v>
                </c:pt>
                <c:pt idx="2">
                  <c:v>72.599999999999994</c:v>
                </c:pt>
                <c:pt idx="3">
                  <c:v>72.599999999999994</c:v>
                </c:pt>
                <c:pt idx="4">
                  <c:v>69.900000000000006</c:v>
                </c:pt>
                <c:pt idx="5">
                  <c:v>65.599999999999994</c:v>
                </c:pt>
                <c:pt idx="6">
                  <c:v>61.7</c:v>
                </c:pt>
                <c:pt idx="7">
                  <c:v>60.1</c:v>
                </c:pt>
                <c:pt idx="8">
                  <c:v>51.7</c:v>
                </c:pt>
                <c:pt idx="9">
                  <c:v>46</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22.09.2021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Franklinstraße 52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60486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a:t>Juni </a:t>
            </a:r>
            <a:r>
              <a:rPr lang="de-DE" sz="4000" dirty="0"/>
              <a:t>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75,0% der Onliner werden größere Kaufentscheidungen gemeinsam getroffen, mit 80,3% sind über drei Viertel einer Marke treu, wenn sie mit ihr zufrieden sind, 69,7% vermeiden beim Einkaufen Plastikverpackungen.</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n=283.402 Fälle (deutschsprachige Wohnbevölkerung in Deutschland ab 16 Jahren) / Zielgruppen: n=279.787 Fälle (Nutzer stationäre und/oder mobile Angebote ab 16 Jahren) / Quelle: agof e. V. / </a:t>
            </a:r>
            <a:r>
              <a:rPr lang="de-DE" dirty="0" err="1"/>
              <a:t>daily</a:t>
            </a:r>
            <a:r>
              <a:rPr lang="de-DE" dirty="0"/>
              <a:t> digital </a:t>
            </a:r>
            <a:r>
              <a:rPr lang="de-DE" dirty="0" err="1"/>
              <a:t>facts</a:t>
            </a:r>
            <a:r>
              <a:rPr lang="de-DE" dirty="0"/>
              <a:t> 22.09.2021 / Auswertungszeitraum: Juni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3093753976"/>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22.09.2021 / Auswertungszeitraum: Juni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3335018235"/>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27,41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leihe / miete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13,17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kern="1200" dirty="0">
                          <a:solidFill>
                            <a:srgbClr val="000000"/>
                          </a:solidFill>
                          <a:effectLst/>
                          <a:latin typeface="+mn-lt"/>
                          <a:ea typeface="Verdana" panose="020B0604030504040204" pitchFamily="34" charset="0"/>
                          <a:cs typeface="+mn-cs"/>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18,71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31,12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22,63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25,16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35,47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vermeide beim Einkaufen Plastikverpackungen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42,60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1939384372"/>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21,67 Millionen Nutzer informieren sich online, kaufen aber im Geschäft. In ihrer demografischen Struktur ähneln sie der Gesamtheit der Onliner. Unter den 14,18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22.09.2021 / Auswertungszeitraum: Juni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3285665881"/>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505237000"/>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6478"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66690"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69,12 Millionen Personen. Davon nutzen insgesamt 88,5% (61,14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22.09.2021 / Auswertungszeitraum: Juni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66965"/>
            <a:chOff x="4671472" y="1811380"/>
            <a:chExt cx="5888578" cy="276696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66965"/>
              <a:chOff x="3308443" y="1755557"/>
              <a:chExt cx="2771997" cy="2775484"/>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411483" y="1931061"/>
                <a:ext cx="2591997" cy="259998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61,14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69,12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22.09.2021 / Auswertungszeitraum: Juni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69374459"/>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65,6% sind zwei Drittel der Internetnutzer berufstätig. 39,5%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22.09.2021 / Auswertungszeitraum: Juni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3839037466"/>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(40,6%) wohnt in Haushalten mit drei oder mehr Personen. Mehr als zwei von drei Nutzern </a:t>
            </a:r>
            <a:r>
              <a:rPr lang="de-DE" sz="1600"/>
              <a:t>(73,3%) </a:t>
            </a:r>
            <a:r>
              <a:rPr lang="de-DE" sz="1600" dirty="0"/>
              <a:t>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22.09.2021 / Auswertungszeitraum: Juni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913050078"/>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92,8% und 86,7%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n=279.787 Fälle (Nutzer stationäre und/oder mobile Angebote letzte 3 Monate ab 16 Jahren) / „Nutzen Sie diese Themen und Angebote häufig, gelegentlich, selten oder nie?“ / Darstellung der Top 10 von insgesamt 25 Themen / Quelle: agof e. V. / </a:t>
            </a:r>
            <a:r>
              <a:rPr lang="de-DE" dirty="0" err="1"/>
              <a:t>daily</a:t>
            </a:r>
            <a:r>
              <a:rPr lang="de-DE" dirty="0"/>
              <a:t> digital </a:t>
            </a:r>
            <a:r>
              <a:rPr lang="de-DE" dirty="0" err="1"/>
              <a:t>facts</a:t>
            </a:r>
            <a:r>
              <a:rPr lang="de-DE" dirty="0"/>
              <a:t> 22.09.2021 / Auswertungszeitraum: Juni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172068492"/>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22.09.2021 / Auswertungszeitraum: Juni 2021 / b4p-Merkmale: "Wie stark sind Sie an Informationen über folgende Produkte interessiert?" Darstellung der TOP 10 von 45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2276794474"/>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Breitbild</PresentationFormat>
  <Paragraphs>92</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Kabasser, Dörthe</cp:lastModifiedBy>
  <cp:revision>183</cp:revision>
  <dcterms:created xsi:type="dcterms:W3CDTF">2020-11-19T12:52:57Z</dcterms:created>
  <dcterms:modified xsi:type="dcterms:W3CDTF">2021-09-22T10:22:50Z</dcterms:modified>
</cp:coreProperties>
</file>