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1" r:id="rId13"/>
    <p:sldId id="2702" r:id="rId14"/>
    <p:sldId id="2703" r:id="rId15"/>
    <p:sldId id="2704" r:id="rId16"/>
    <p:sldId id="2705" r:id="rId17"/>
    <p:sldId id="2706"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1"/>
            <p14:sldId id="2702"/>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A65"/>
    <a:srgbClr val="FFD278"/>
    <a:srgbClr val="FF9600"/>
    <a:srgbClr val="FFEAD0"/>
    <a:srgbClr val="DCDCDC"/>
    <a:srgbClr val="DCF0FA"/>
    <a:srgbClr val="D4D4D4"/>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1794" y="852"/>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Tabelle1!$B$2:$B$11</c:f>
              <c:numCache>
                <c:formatCode>#,##0.0</c:formatCode>
                <c:ptCount val="10"/>
                <c:pt idx="0">
                  <c:v>59.5</c:v>
                </c:pt>
                <c:pt idx="1">
                  <c:v>52</c:v>
                </c:pt>
                <c:pt idx="2">
                  <c:v>51.3</c:v>
                </c:pt>
                <c:pt idx="3">
                  <c:v>48.4</c:v>
                </c:pt>
                <c:pt idx="4">
                  <c:v>44.3</c:v>
                </c:pt>
                <c:pt idx="5">
                  <c:v>46.9</c:v>
                </c:pt>
                <c:pt idx="6">
                  <c:v>47.7</c:v>
                </c:pt>
                <c:pt idx="7">
                  <c:v>47.3</c:v>
                </c:pt>
                <c:pt idx="8">
                  <c:v>42.1</c:v>
                </c:pt>
                <c:pt idx="9">
                  <c:v>43.8</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Tabelle1!$C$2:$C$11</c:f>
              <c:numCache>
                <c:formatCode>#,##0.0</c:formatCode>
                <c:ptCount val="10"/>
                <c:pt idx="0">
                  <c:v>62.7</c:v>
                </c:pt>
                <c:pt idx="1">
                  <c:v>57</c:v>
                </c:pt>
                <c:pt idx="2">
                  <c:v>53.8</c:v>
                </c:pt>
                <c:pt idx="3">
                  <c:v>50.7</c:v>
                </c:pt>
                <c:pt idx="4">
                  <c:v>49.6</c:v>
                </c:pt>
                <c:pt idx="5">
                  <c:v>49.3</c:v>
                </c:pt>
                <c:pt idx="6">
                  <c:v>49</c:v>
                </c:pt>
                <c:pt idx="7">
                  <c:v>48.1</c:v>
                </c:pt>
                <c:pt idx="8">
                  <c:v>45</c:v>
                </c:pt>
                <c:pt idx="9">
                  <c:v>44.7</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Tabelle1!$B$2:$B$10</c:f>
              <c:numCache>
                <c:formatCode>#,##0.0</c:formatCode>
                <c:ptCount val="9"/>
                <c:pt idx="0">
                  <c:v>80</c:v>
                </c:pt>
                <c:pt idx="1">
                  <c:v>72.599999999999994</c:v>
                </c:pt>
                <c:pt idx="2">
                  <c:v>65.7</c:v>
                </c:pt>
                <c:pt idx="3">
                  <c:v>62.1</c:v>
                </c:pt>
                <c:pt idx="4">
                  <c:v>57.1</c:v>
                </c:pt>
                <c:pt idx="5">
                  <c:v>57.4</c:v>
                </c:pt>
                <c:pt idx="6">
                  <c:v>54.9</c:v>
                </c:pt>
                <c:pt idx="7">
                  <c:v>58.1</c:v>
                </c:pt>
                <c:pt idx="8">
                  <c:v>47.3</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Tabelle1!$C$2:$C$10</c:f>
              <c:numCache>
                <c:formatCode>#,##0.0</c:formatCode>
                <c:ptCount val="9"/>
                <c:pt idx="0">
                  <c:v>80.099999999999994</c:v>
                </c:pt>
                <c:pt idx="1">
                  <c:v>74.2</c:v>
                </c:pt>
                <c:pt idx="2">
                  <c:v>68.599999999999994</c:v>
                </c:pt>
                <c:pt idx="3">
                  <c:v>63.4</c:v>
                </c:pt>
                <c:pt idx="4">
                  <c:v>58.8</c:v>
                </c:pt>
                <c:pt idx="5">
                  <c:v>58.4</c:v>
                </c:pt>
                <c:pt idx="6">
                  <c:v>58.1</c:v>
                </c:pt>
                <c:pt idx="7">
                  <c:v>56.7</c:v>
                </c:pt>
                <c:pt idx="8">
                  <c:v>52.2</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132</c:v>
                </c:pt>
                <c:pt idx="2">
                  <c:v>131</c:v>
                </c:pt>
                <c:pt idx="3">
                  <c:v>111</c:v>
                </c:pt>
                <c:pt idx="4">
                  <c:v>92</c:v>
                </c:pt>
                <c:pt idx="5">
                  <c:v>112</c:v>
                </c:pt>
                <c:pt idx="6">
                  <c:v>76</c:v>
                </c:pt>
                <c:pt idx="7">
                  <c:v>94</c:v>
                </c:pt>
                <c:pt idx="8">
                  <c:v>99</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110</c:v>
                </c:pt>
                <c:pt idx="1">
                  <c:v>104</c:v>
                </c:pt>
                <c:pt idx="2">
                  <c:v>107</c:v>
                </c:pt>
                <c:pt idx="3">
                  <c:v>113</c:v>
                </c:pt>
                <c:pt idx="4">
                  <c:v>110</c:v>
                </c:pt>
                <c:pt idx="5">
                  <c:v>109</c:v>
                </c:pt>
                <c:pt idx="6">
                  <c:v>99</c:v>
                </c:pt>
                <c:pt idx="7">
                  <c:v>100</c:v>
                </c:pt>
                <c:pt idx="8">
                  <c:v>101</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76</c:v>
                </c:pt>
                <c:pt idx="1">
                  <c:v>82</c:v>
                </c:pt>
                <c:pt idx="2">
                  <c:v>81</c:v>
                </c:pt>
                <c:pt idx="3">
                  <c:v>86</c:v>
                </c:pt>
                <c:pt idx="4">
                  <c:v>96</c:v>
                </c:pt>
                <c:pt idx="5">
                  <c:v>88</c:v>
                </c:pt>
                <c:pt idx="6">
                  <c:v>112</c:v>
                </c:pt>
                <c:pt idx="7">
                  <c:v>103</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Im Internet informiert (in %)</a:t>
            </a:r>
          </a:p>
        </c:rich>
      </c:tx>
      <c:overlay val="0"/>
    </c:title>
    <c:autoTitleDeleted val="0"/>
    <c:plotArea>
      <c:layout>
        <c:manualLayout>
          <c:layoutTarget val="inner"/>
          <c:xMode val="edge"/>
          <c:yMode val="edge"/>
          <c:x val="0.36642087799225764"/>
          <c:y val="0.12606242554561906"/>
          <c:w val="0.60356661311984827"/>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Reisen, Pauschalreisen</c:v>
                </c:pt>
                <c:pt idx="3">
                  <c:v>Mobiltelefone / Smartphones</c:v>
                </c:pt>
                <c:pt idx="4">
                  <c:v>Veranstaltungen (z.B. Konzertkarten, Kinokarten)</c:v>
                </c:pt>
                <c:pt idx="5">
                  <c:v>Computer (z. B. Tablets, Computer, Notebooks, Monitore, Drucker, Multifunktionsgeräte)</c:v>
                </c:pt>
                <c:pt idx="6">
                  <c:v>Reisebestandteile (Flüge, Hotels, Zugtickets)</c:v>
                </c:pt>
                <c:pt idx="7">
                  <c:v>Elektrogeräte (z. B. Elektro-Großgeräte/-Kleingeräte, Staubsauger, Küchen-/Kaffeemaschinen)</c:v>
                </c:pt>
                <c:pt idx="8">
                  <c:v>Unterhaltungselektronik (z.B. Digitalkameras, Camcorder,…</c:v>
                </c:pt>
                <c:pt idx="9">
                  <c:v>Autos</c:v>
                </c:pt>
                <c:pt idx="10">
                  <c:v>…</c:v>
                </c:pt>
              </c:strCache>
            </c:strRef>
          </c:cat>
          <c:val>
            <c:numRef>
              <c:f>Tabelle1!$B$2:$B$12</c:f>
              <c:numCache>
                <c:formatCode>General</c:formatCode>
                <c:ptCount val="11"/>
                <c:pt idx="0">
                  <c:v>57</c:v>
                </c:pt>
                <c:pt idx="1">
                  <c:v>50.1</c:v>
                </c:pt>
                <c:pt idx="2">
                  <c:v>49</c:v>
                </c:pt>
                <c:pt idx="3">
                  <c:v>47.7</c:v>
                </c:pt>
                <c:pt idx="4">
                  <c:v>45.5</c:v>
                </c:pt>
                <c:pt idx="5">
                  <c:v>42.6</c:v>
                </c:pt>
                <c:pt idx="6">
                  <c:v>40.4</c:v>
                </c:pt>
                <c:pt idx="7">
                  <c:v>39.6</c:v>
                </c:pt>
                <c:pt idx="8">
                  <c:v>38.9</c:v>
                </c:pt>
                <c:pt idx="9">
                  <c:v>35.1</c:v>
                </c:pt>
              </c:numCache>
            </c:numRef>
          </c:val>
          <c:extLst>
            <c:ext xmlns:c16="http://schemas.microsoft.com/office/drawing/2014/chart" uri="{C3380CC4-5D6E-409C-BE32-E72D297353CC}">
              <c16:uniqueId val="{00000000-3BF4-4D82-A4CB-69C1E8D1C9A8}"/>
            </c:ext>
          </c:extLst>
        </c:ser>
        <c:dLbls>
          <c:showLegendKey val="0"/>
          <c:showVal val="0"/>
          <c:showCatName val="0"/>
          <c:showSerName val="0"/>
          <c:showPercent val="0"/>
          <c:showBubbleSize val="0"/>
        </c:dLbls>
        <c:gapWidth val="50"/>
        <c:axId val="480463232"/>
        <c:axId val="480463624"/>
      </c:barChart>
      <c:catAx>
        <c:axId val="480463232"/>
        <c:scaling>
          <c:orientation val="maxMin"/>
        </c:scaling>
        <c:delete val="0"/>
        <c:axPos val="l"/>
        <c:numFmt formatCode="General" sourceLinked="1"/>
        <c:majorTickMark val="none"/>
        <c:minorTickMark val="none"/>
        <c:tickLblPos val="nextTo"/>
        <c:spPr>
          <a:ln>
            <a:solidFill>
              <a:schemeClr val="accent1"/>
            </a:solidFill>
          </a:ln>
        </c:spPr>
        <c:crossAx val="480463624"/>
        <c:crosses val="autoZero"/>
        <c:auto val="1"/>
        <c:lblAlgn val="ctr"/>
        <c:lblOffset val="100"/>
        <c:noMultiLvlLbl val="0"/>
      </c:catAx>
      <c:valAx>
        <c:axId val="480463624"/>
        <c:scaling>
          <c:orientation val="minMax"/>
          <c:max val="65"/>
        </c:scaling>
        <c:delete val="1"/>
        <c:axPos val="t"/>
        <c:numFmt formatCode="General" sourceLinked="1"/>
        <c:majorTickMark val="out"/>
        <c:minorTickMark val="none"/>
        <c:tickLblPos val="nextTo"/>
        <c:crossAx val="480463232"/>
        <c:crosses val="autoZero"/>
        <c:crossBetween val="between"/>
      </c:valAx>
    </c:plotArea>
    <c:plotVisOnly val="1"/>
    <c:dispBlanksAs val="gap"/>
    <c:showDLblsOverMax val="0"/>
  </c:chart>
  <c:txPr>
    <a:bodyPr/>
    <a:lstStyle/>
    <a:p>
      <a:pPr>
        <a:defRPr sz="1000">
          <a:latin typeface="+mn-lt"/>
          <a:ea typeface="Verdana" panose="020B0604030504040204" pitchFamily="34" charset="0"/>
          <a:cs typeface="Verdana" panose="020B0604030504040204" pitchFamily="34" charset="0"/>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0762771168649E-2"/>
          <c:y val="0.10599041985335052"/>
          <c:w val="0.93841847445766269"/>
          <c:h val="0.87132445973986539"/>
        </c:manualLayout>
      </c:layout>
      <c:barChart>
        <c:barDir val="bar"/>
        <c:grouping val="clustered"/>
        <c:varyColors val="0"/>
        <c:ser>
          <c:idx val="0"/>
          <c:order val="0"/>
          <c:tx>
            <c:strRef>
              <c:f>Tabelle1!$B$1</c:f>
              <c:strCache>
                <c:ptCount val="1"/>
                <c:pt idx="0">
                  <c:v>Online-Info und -Kauf</c:v>
                </c:pt>
              </c:strCache>
            </c:strRef>
          </c:tx>
          <c:spPr>
            <a:solidFill>
              <a:srgbClr val="00ADE4"/>
            </a:solidFill>
            <a:ln>
              <a:noFill/>
            </a:ln>
          </c:spPr>
          <c:invertIfNegative val="0"/>
          <c:dLbls>
            <c:spPr>
              <a:noFill/>
              <a:ln>
                <a:noFill/>
              </a:ln>
              <a:effectLst/>
            </c:spPr>
            <c:txPr>
              <a:bodyPr/>
              <a:lstStyle/>
              <a:p>
                <a:pPr>
                  <a:defRPr sz="7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Tabelle1!$B$2:$B$12</c:f>
              <c:numCache>
                <c:formatCode>0.0</c:formatCode>
                <c:ptCount val="11"/>
                <c:pt idx="0">
                  <c:v>44</c:v>
                </c:pt>
                <c:pt idx="1">
                  <c:v>36</c:v>
                </c:pt>
                <c:pt idx="2">
                  <c:v>23.1</c:v>
                </c:pt>
                <c:pt idx="3">
                  <c:v>29.9</c:v>
                </c:pt>
                <c:pt idx="4">
                  <c:v>15.8</c:v>
                </c:pt>
                <c:pt idx="5">
                  <c:v>16.899999999999999</c:v>
                </c:pt>
                <c:pt idx="6">
                  <c:v>6.1</c:v>
                </c:pt>
                <c:pt idx="7">
                  <c:v>14.9</c:v>
                </c:pt>
                <c:pt idx="8">
                  <c:v>10.8</c:v>
                </c:pt>
                <c:pt idx="9">
                  <c:v>21.6</c:v>
                </c:pt>
              </c:numCache>
            </c:numRef>
          </c:val>
          <c:extLst>
            <c:ext xmlns:c16="http://schemas.microsoft.com/office/drawing/2014/chart" uri="{C3380CC4-5D6E-409C-BE32-E72D297353CC}">
              <c16:uniqueId val="{00000000-9E03-424D-84CA-DED9464F5C98}"/>
            </c:ext>
          </c:extLst>
        </c:ser>
        <c:ser>
          <c:idx val="1"/>
          <c:order val="1"/>
          <c:tx>
            <c:strRef>
              <c:f>Tabelle1!$C$1</c:f>
              <c:strCache>
                <c:ptCount val="1"/>
                <c:pt idx="0">
                  <c:v>Online-Info</c:v>
                </c:pt>
              </c:strCache>
            </c:strRef>
          </c:tx>
          <c:spPr>
            <a:solidFill>
              <a:srgbClr val="FFD278"/>
            </a:solidFill>
          </c:spPr>
          <c:invertIfNegative val="0"/>
          <c:dLbls>
            <c:spPr>
              <a:noFill/>
              <a:ln>
                <a:noFill/>
              </a:ln>
              <a:effectLst/>
            </c:spPr>
            <c:txPr>
              <a:bodyPr/>
              <a:lstStyle/>
              <a:p>
                <a:pPr>
                  <a:defRPr sz="7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Tabelle1!$C$2:$C$12</c:f>
              <c:numCache>
                <c:formatCode>0.0</c:formatCode>
                <c:ptCount val="11"/>
                <c:pt idx="0">
                  <c:v>57</c:v>
                </c:pt>
                <c:pt idx="1">
                  <c:v>50.1</c:v>
                </c:pt>
                <c:pt idx="2">
                  <c:v>34.299999999999997</c:v>
                </c:pt>
                <c:pt idx="3">
                  <c:v>45.5</c:v>
                </c:pt>
                <c:pt idx="4">
                  <c:v>25.7</c:v>
                </c:pt>
                <c:pt idx="5">
                  <c:v>29.1</c:v>
                </c:pt>
                <c:pt idx="6">
                  <c:v>11</c:v>
                </c:pt>
                <c:pt idx="7">
                  <c:v>27.1</c:v>
                </c:pt>
                <c:pt idx="8">
                  <c:v>19.899999999999999</c:v>
                </c:pt>
                <c:pt idx="9">
                  <c:v>40.4</c:v>
                </c:pt>
              </c:numCache>
            </c:numRef>
          </c:val>
          <c:extLst>
            <c:ext xmlns:c16="http://schemas.microsoft.com/office/drawing/2014/chart" uri="{C3380CC4-5D6E-409C-BE32-E72D297353CC}">
              <c16:uniqueId val="{00000001-9E03-424D-84CA-DED9464F5C98}"/>
            </c:ext>
          </c:extLst>
        </c:ser>
        <c:dLbls>
          <c:showLegendKey val="0"/>
          <c:showVal val="0"/>
          <c:showCatName val="0"/>
          <c:showSerName val="0"/>
          <c:showPercent val="0"/>
          <c:showBubbleSize val="0"/>
        </c:dLbls>
        <c:gapWidth val="50"/>
        <c:axId val="480464800"/>
        <c:axId val="484367296"/>
      </c:barChart>
      <c:catAx>
        <c:axId val="480464800"/>
        <c:scaling>
          <c:orientation val="maxMin"/>
        </c:scaling>
        <c:delete val="0"/>
        <c:axPos val="l"/>
        <c:numFmt formatCode="General" sourceLinked="0"/>
        <c:majorTickMark val="none"/>
        <c:minorTickMark val="none"/>
        <c:tickLblPos val="none"/>
        <c:spPr>
          <a:solidFill>
            <a:srgbClr val="00ADE4"/>
          </a:solidFill>
          <a:ln>
            <a:solidFill>
              <a:srgbClr val="00ADE4"/>
            </a:solidFill>
          </a:ln>
        </c:spPr>
        <c:crossAx val="484367296"/>
        <c:crosses val="autoZero"/>
        <c:auto val="1"/>
        <c:lblAlgn val="ctr"/>
        <c:lblOffset val="100"/>
        <c:noMultiLvlLbl val="0"/>
      </c:catAx>
      <c:valAx>
        <c:axId val="484367296"/>
        <c:scaling>
          <c:orientation val="minMax"/>
        </c:scaling>
        <c:delete val="1"/>
        <c:axPos val="t"/>
        <c:numFmt formatCode="0.0" sourceLinked="1"/>
        <c:majorTickMark val="out"/>
        <c:minorTickMark val="none"/>
        <c:tickLblPos val="nextTo"/>
        <c:crossAx val="480464800"/>
        <c:crosses val="autoZero"/>
        <c:crossBetween val="between"/>
      </c:valAx>
    </c:plotArea>
    <c:legend>
      <c:legendPos val="t"/>
      <c:overlay val="0"/>
      <c:txPr>
        <a:bodyPr/>
        <a:lstStyle/>
        <a:p>
          <a:pPr>
            <a:defRPr sz="1000">
              <a:latin typeface="+mj-lt"/>
            </a:defRPr>
          </a:pPr>
          <a:endParaRPr lang="de-DE"/>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49,6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55.5</c:v>
                </c:pt>
                <c:pt idx="2">
                  <c:v>49.7</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50,4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44.5</c:v>
                </c:pt>
                <c:pt idx="2">
                  <c:v>50.3</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18.5</c:v>
                </c:pt>
                <c:pt idx="4">
                  <c:v>29.9</c:v>
                </c:pt>
                <c:pt idx="5">
                  <c:v>51.6</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20.8</c:v>
                </c:pt>
                <c:pt idx="4">
                  <c:v>33.200000000000003</c:v>
                </c:pt>
                <c:pt idx="5">
                  <c:v>46</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30.2</c:v>
                </c:pt>
                <c:pt idx="2">
                  <c:v>36.1</c:v>
                </c:pt>
                <c:pt idx="4">
                  <c:v>8.6</c:v>
                </c:pt>
                <c:pt idx="5">
                  <c:v>60</c:v>
                </c:pt>
                <c:pt idx="6">
                  <c:v>31.5</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29.3</c:v>
                </c:pt>
                <c:pt idx="1">
                  <c:v>31.4</c:v>
                </c:pt>
                <c:pt idx="2">
                  <c:v>39.4</c:v>
                </c:pt>
                <c:pt idx="4">
                  <c:v>9.6</c:v>
                </c:pt>
                <c:pt idx="5">
                  <c:v>65.8</c:v>
                </c:pt>
                <c:pt idx="6">
                  <c:v>24.6</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36.799999999999997</c:v>
                </c:pt>
                <c:pt idx="4">
                  <c:v>31.3</c:v>
                </c:pt>
                <c:pt idx="5">
                  <c:v>68.7</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21.7</c:v>
                </c:pt>
                <c:pt idx="1">
                  <c:v>37.9</c:v>
                </c:pt>
                <c:pt idx="2">
                  <c:v>40.4</c:v>
                </c:pt>
                <c:pt idx="4">
                  <c:v>27.2</c:v>
                </c:pt>
                <c:pt idx="5">
                  <c:v>72.8</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Wetter</c:v>
                </c:pt>
                <c:pt idx="3">
                  <c:v>Nachrichten zum Weltgeschehen</c:v>
                </c:pt>
                <c:pt idx="4">
                  <c:v>Online-Einkaufen bzw. -Shoppen</c:v>
                </c:pt>
                <c:pt idx="5">
                  <c:v>Regionale oder lokale Nachrichten</c:v>
                </c:pt>
                <c:pt idx="6">
                  <c:v>Online-Banking</c:v>
                </c:pt>
                <c:pt idx="7">
                  <c:v>Chats oder Messanger</c:v>
                </c:pt>
                <c:pt idx="8">
                  <c:v>Ansehen von Videos und Filmen</c:v>
                </c:pt>
                <c:pt idx="9">
                  <c:v>Soziale Netzwerke</c:v>
                </c:pt>
                <c:pt idx="10">
                  <c:v>…</c:v>
                </c:pt>
              </c:strCache>
            </c:strRef>
          </c:cat>
          <c:val>
            <c:numRef>
              <c:f>Tabelle1!$B$2:$B$12</c:f>
              <c:numCache>
                <c:formatCode>General</c:formatCode>
                <c:ptCount val="11"/>
                <c:pt idx="0">
                  <c:v>92.6</c:v>
                </c:pt>
                <c:pt idx="1">
                  <c:v>86.4</c:v>
                </c:pt>
                <c:pt idx="2">
                  <c:v>72.599999999999994</c:v>
                </c:pt>
                <c:pt idx="3">
                  <c:v>72.5</c:v>
                </c:pt>
                <c:pt idx="4">
                  <c:v>69.900000000000006</c:v>
                </c:pt>
                <c:pt idx="5">
                  <c:v>65.400000000000006</c:v>
                </c:pt>
                <c:pt idx="6">
                  <c:v>61.5</c:v>
                </c:pt>
                <c:pt idx="7">
                  <c:v>59.7</c:v>
                </c:pt>
                <c:pt idx="8">
                  <c:v>51.6</c:v>
                </c:pt>
                <c:pt idx="9">
                  <c:v>51.5</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09.02.2021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dirty="0"/>
              <a:t>Januar 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74,2% der Onliner werden größere Kaufentscheidungen gemeinsam getroffen, mit 80,1% sind über drei Viertel einer Marke treu, wenn sie mit ihr zufrieden sind, 68,6% probieren aber auch gern mal neue Produkte aus.</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n=283.678 Fälle (deutschsprachige Wohnbevölkerung in Deutschland ab 16 Jahren) / Zielgruppen: n=279.781 Fälle (Nutzer stationäre und/oder mobile Angebote ab 16 Jahren) / Quelle: agof e. V. / </a:t>
            </a:r>
            <a:r>
              <a:rPr lang="de-DE" dirty="0" err="1"/>
              <a:t>daily</a:t>
            </a:r>
            <a:r>
              <a:rPr lang="de-DE" dirty="0"/>
              <a:t> digital </a:t>
            </a:r>
            <a:r>
              <a:rPr lang="de-DE" dirty="0" err="1"/>
              <a:t>facts</a:t>
            </a:r>
            <a:r>
              <a:rPr lang="de-DE" dirty="0"/>
              <a:t> 08.02.2021 / Auswertungszeitraum: Januar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2403946018"/>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n=279.781 Fälle (Nutzer stationäre und/oder mobile Angebote letzte 3 Monate ab 16 Jahren) / Quelle: agof e. V. / </a:t>
            </a:r>
            <a:r>
              <a:rPr lang="de-DE" dirty="0" err="1"/>
              <a:t>daily</a:t>
            </a:r>
            <a:r>
              <a:rPr lang="de-DE" dirty="0"/>
              <a:t> digital </a:t>
            </a:r>
            <a:r>
              <a:rPr lang="de-DE" dirty="0" err="1"/>
              <a:t>facts</a:t>
            </a:r>
            <a:r>
              <a:rPr lang="de-DE" dirty="0"/>
              <a:t> 08.02.2021 / Auswertungszeitraum:  Januar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1149610686"/>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28,89</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19,20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gebe häufiger mehr Geld aus, als ich mir vorgenommen habe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23,46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31,96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23,52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34,68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27,05</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Wenn ich mit einer Marke zufrieden bin, bleibe ich auch bei ihr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49,00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76408090"/>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C2B183C-D7CF-42AE-86CB-37BBCA6DEF02}"/>
              </a:ext>
            </a:extLst>
          </p:cNvPr>
          <p:cNvSpPr>
            <a:spLocks noGrp="1"/>
          </p:cNvSpPr>
          <p:nvPr>
            <p:ph type="body" sz="quarter" idx="11"/>
          </p:nvPr>
        </p:nvSpPr>
        <p:spPr/>
        <p:txBody>
          <a:bodyPr/>
          <a:lstStyle/>
          <a:p>
            <a:r>
              <a:rPr lang="de-DE" sz="1600" dirty="0"/>
              <a:t>Sich online zu Produkten und ihren Eigenschaften zu informieren, ist für viele Konsumenten eine Selbst-</a:t>
            </a:r>
            <a:br>
              <a:rPr lang="de-DE" sz="1600" dirty="0"/>
            </a:br>
            <a:r>
              <a:rPr lang="de-DE" sz="1600" dirty="0" err="1"/>
              <a:t>verständlichkeit</a:t>
            </a:r>
            <a:r>
              <a:rPr lang="de-DE" sz="1600" dirty="0"/>
              <a:t>, insbesondere wenn es um High-Involvement-Produkte geht. Am größten fällt der Anteil derjenigen, die online recherchieren, bei Bekleidung, Schuhen und (Pauschal-)Reisen aus.</a:t>
            </a:r>
          </a:p>
        </p:txBody>
      </p:sp>
      <p:sp>
        <p:nvSpPr>
          <p:cNvPr id="5" name="Textplatzhalter 4">
            <a:extLst>
              <a:ext uri="{FF2B5EF4-FFF2-40B4-BE49-F238E27FC236}">
                <a16:creationId xmlns:a16="http://schemas.microsoft.com/office/drawing/2014/main" id="{30E73B74-7C9F-421E-8A7E-D96E5A2D7232}"/>
              </a:ext>
            </a:extLst>
          </p:cNvPr>
          <p:cNvSpPr>
            <a:spLocks noGrp="1"/>
          </p:cNvSpPr>
          <p:nvPr>
            <p:ph type="body" sz="quarter" idx="15"/>
          </p:nvPr>
        </p:nvSpPr>
        <p:spPr>
          <a:xfrm>
            <a:off x="698102" y="6043448"/>
            <a:ext cx="8610600" cy="517690"/>
          </a:xfrm>
        </p:spPr>
        <p:txBody>
          <a:bodyPr/>
          <a:lstStyle/>
          <a:p>
            <a:r>
              <a:rPr lang="de-DE" dirty="0"/>
              <a:t>Basis: n=279.781 Fälle (Nutzer stationäre und/oder mobile Angebote letzte 3 Monate ab 16 Jahren) / Quelle: agof e. V. / </a:t>
            </a:r>
            <a:r>
              <a:rPr lang="de-DE" dirty="0" err="1"/>
              <a:t>daily</a:t>
            </a:r>
            <a:r>
              <a:rPr lang="de-DE" dirty="0"/>
              <a:t> digital </a:t>
            </a:r>
            <a:r>
              <a:rPr lang="de-DE" dirty="0" err="1"/>
              <a:t>facts</a:t>
            </a:r>
            <a:r>
              <a:rPr lang="de-DE" dirty="0"/>
              <a:t> 08.02.2021 / Auswertungszeitraum: Januar 2021 / b4p-Merkmal: „Über welche Produkte und Dienstleistungen haben Sie sich schon einmal </a:t>
            </a:r>
            <a:br>
              <a:rPr lang="de-DE" dirty="0"/>
            </a:br>
            <a:r>
              <a:rPr lang="de-DE" dirty="0"/>
              <a:t>im Internet informiert?“ Darstellung der Top 10 von insgesamt 30 Produkten / Angaben in Prozent </a:t>
            </a:r>
          </a:p>
          <a:p>
            <a:endParaRPr lang="de-DE" dirty="0"/>
          </a:p>
        </p:txBody>
      </p:sp>
      <p:sp>
        <p:nvSpPr>
          <p:cNvPr id="6" name="Textplatzhalter 5">
            <a:extLst>
              <a:ext uri="{FF2B5EF4-FFF2-40B4-BE49-F238E27FC236}">
                <a16:creationId xmlns:a16="http://schemas.microsoft.com/office/drawing/2014/main" id="{8865601E-D4A0-4E8D-90D9-91ED7B4A1DD1}"/>
              </a:ext>
            </a:extLst>
          </p:cNvPr>
          <p:cNvSpPr>
            <a:spLocks noGrp="1"/>
          </p:cNvSpPr>
          <p:nvPr>
            <p:ph type="body" sz="quarter" idx="14"/>
          </p:nvPr>
        </p:nvSpPr>
        <p:spPr>
          <a:xfrm>
            <a:off x="-5501361" y="362583"/>
            <a:ext cx="10906506" cy="702000"/>
          </a:xfrm>
        </p:spPr>
        <p:txBody>
          <a:bodyPr/>
          <a:lstStyle/>
          <a:p>
            <a:r>
              <a:rPr lang="de-DE" dirty="0"/>
              <a:t>Im Internet informiert: TOP 10</a:t>
            </a:r>
          </a:p>
        </p:txBody>
      </p:sp>
      <p:graphicFrame>
        <p:nvGraphicFramePr>
          <p:cNvPr id="7" name="Inhaltsplatzhalter 5">
            <a:extLst>
              <a:ext uri="{FF2B5EF4-FFF2-40B4-BE49-F238E27FC236}">
                <a16:creationId xmlns:a16="http://schemas.microsoft.com/office/drawing/2014/main" id="{EA904174-700A-44AA-9E0F-D212692244D8}"/>
              </a:ext>
            </a:extLst>
          </p:cNvPr>
          <p:cNvGraphicFramePr>
            <a:graphicFrameLocks/>
          </p:cNvGraphicFramePr>
          <p:nvPr>
            <p:extLst>
              <p:ext uri="{D42A27DB-BD31-4B8C-83A1-F6EECF244321}">
                <p14:modId xmlns:p14="http://schemas.microsoft.com/office/powerpoint/2010/main" val="1971111690"/>
              </p:ext>
            </p:extLst>
          </p:nvPr>
        </p:nvGraphicFramePr>
        <p:xfrm>
          <a:off x="4706754" y="1783748"/>
          <a:ext cx="5853296" cy="4082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193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6425C5C-CC3F-4647-9C9C-9F8806E8F197}"/>
              </a:ext>
            </a:extLst>
          </p:cNvPr>
          <p:cNvSpPr>
            <a:spLocks noGrp="1"/>
          </p:cNvSpPr>
          <p:nvPr>
            <p:ph type="body" sz="quarter" idx="11"/>
          </p:nvPr>
        </p:nvSpPr>
        <p:spPr/>
        <p:txBody>
          <a:bodyPr/>
          <a:lstStyle/>
          <a:p>
            <a:r>
              <a:rPr lang="de-DE" sz="1600" dirty="0"/>
              <a:t>Sich online informieren und online kaufen – oft findet heute der gesamte Entscheidungs- und Kaufprozess online statt. So liegt die </a:t>
            </a:r>
            <a:r>
              <a:rPr lang="de-DE" sz="1600" dirty="0" err="1"/>
              <a:t>Conversion</a:t>
            </a:r>
            <a:r>
              <a:rPr lang="de-DE" sz="1600" dirty="0"/>
              <a:t> Rate bei Mode/Bekleidung, bei Schuhen und bei Büchern über 66%, es haben also mehr als zwei Drittel derjenigen, die sich online informiert haben, auch online gekauft. </a:t>
            </a:r>
          </a:p>
        </p:txBody>
      </p:sp>
      <p:sp>
        <p:nvSpPr>
          <p:cNvPr id="5" name="Textplatzhalter 4">
            <a:extLst>
              <a:ext uri="{FF2B5EF4-FFF2-40B4-BE49-F238E27FC236}">
                <a16:creationId xmlns:a16="http://schemas.microsoft.com/office/drawing/2014/main" id="{5C121004-1092-4089-A9C6-E0147C920024}"/>
              </a:ext>
            </a:extLst>
          </p:cNvPr>
          <p:cNvSpPr>
            <a:spLocks noGrp="1"/>
          </p:cNvSpPr>
          <p:nvPr>
            <p:ph type="body" sz="quarter" idx="15"/>
          </p:nvPr>
        </p:nvSpPr>
        <p:spPr>
          <a:xfrm>
            <a:off x="698102" y="5918708"/>
            <a:ext cx="8610600" cy="639769"/>
          </a:xfrm>
        </p:spPr>
        <p:txBody>
          <a:bodyPr/>
          <a:lstStyle/>
          <a:p>
            <a:r>
              <a:rPr lang="de-DE" dirty="0"/>
              <a:t>Basis: n=279.781 Fälle (Nutzer stationäre und/oder mobile Angebote letzte 3 Monate ab 16 Jahren) / Quelle: agof e. V. / </a:t>
            </a:r>
            <a:r>
              <a:rPr lang="de-DE" dirty="0" err="1"/>
              <a:t>daily</a:t>
            </a:r>
            <a:r>
              <a:rPr lang="de-DE" dirty="0"/>
              <a:t> digital </a:t>
            </a:r>
            <a:r>
              <a:rPr lang="de-DE" dirty="0" err="1"/>
              <a:t>facts</a:t>
            </a:r>
            <a:r>
              <a:rPr lang="de-DE" dirty="0"/>
              <a:t> 08.02.2021 / Auswertungszeitraum: Januar 2021 / b4p-Merkmale: „Über welche Produkte und Dienstleistungen haben Sie sich schon einmal im Internet informiert?“ und  (Und welche Produkte und Dienstleistungen haben Sie schon einmal im Internet gekauft?“ Darstellung der Top 10 von insgesamt 31 Produkten / Angaben in % </a:t>
            </a:r>
          </a:p>
          <a:p>
            <a:endParaRPr lang="de-DE" dirty="0"/>
          </a:p>
        </p:txBody>
      </p:sp>
      <p:sp>
        <p:nvSpPr>
          <p:cNvPr id="6" name="Textplatzhalter 5">
            <a:extLst>
              <a:ext uri="{FF2B5EF4-FFF2-40B4-BE49-F238E27FC236}">
                <a16:creationId xmlns:a16="http://schemas.microsoft.com/office/drawing/2014/main" id="{1C7916CF-DA0B-44D0-AC8A-B4B76319A048}"/>
              </a:ext>
            </a:extLst>
          </p:cNvPr>
          <p:cNvSpPr>
            <a:spLocks noGrp="1"/>
          </p:cNvSpPr>
          <p:nvPr>
            <p:ph type="body" sz="quarter" idx="14"/>
          </p:nvPr>
        </p:nvSpPr>
        <p:spPr>
          <a:xfrm>
            <a:off x="-4103493" y="362583"/>
            <a:ext cx="10906506" cy="702000"/>
          </a:xfrm>
        </p:spPr>
        <p:txBody>
          <a:bodyPr/>
          <a:lstStyle/>
          <a:p>
            <a:r>
              <a:rPr lang="de-DE" dirty="0"/>
              <a:t>Top 10 Produkte nach </a:t>
            </a:r>
            <a:r>
              <a:rPr lang="de-DE" dirty="0" err="1"/>
              <a:t>Conversion</a:t>
            </a:r>
            <a:r>
              <a:rPr lang="de-DE" dirty="0"/>
              <a:t>-Rates</a:t>
            </a:r>
          </a:p>
        </p:txBody>
      </p:sp>
      <p:graphicFrame>
        <p:nvGraphicFramePr>
          <p:cNvPr id="7" name="Group 46">
            <a:extLst>
              <a:ext uri="{FF2B5EF4-FFF2-40B4-BE49-F238E27FC236}">
                <a16:creationId xmlns:a16="http://schemas.microsoft.com/office/drawing/2014/main" id="{DB75E35B-64A5-4BA7-8DA0-E8F848C67FD5}"/>
              </a:ext>
            </a:extLst>
          </p:cNvPr>
          <p:cNvGraphicFramePr>
            <a:graphicFrameLocks noGrp="1"/>
          </p:cNvGraphicFramePr>
          <p:nvPr>
            <p:extLst>
              <p:ext uri="{D42A27DB-BD31-4B8C-83A1-F6EECF244321}">
                <p14:modId xmlns:p14="http://schemas.microsoft.com/office/powerpoint/2010/main" val="1157139786"/>
              </p:ext>
            </p:extLst>
          </p:nvPr>
        </p:nvGraphicFramePr>
        <p:xfrm>
          <a:off x="4706754" y="2498590"/>
          <a:ext cx="2753396" cy="2967486"/>
        </p:xfrm>
        <a:graphic>
          <a:graphicData uri="http://schemas.openxmlformats.org/drawingml/2006/table">
            <a:tbl>
              <a:tblPr/>
              <a:tblGrid>
                <a:gridCol w="2156569">
                  <a:extLst>
                    <a:ext uri="{9D8B030D-6E8A-4147-A177-3AD203B41FA5}">
                      <a16:colId xmlns:a16="http://schemas.microsoft.com/office/drawing/2014/main" val="20000"/>
                    </a:ext>
                  </a:extLst>
                </a:gridCol>
                <a:gridCol w="596827">
                  <a:extLst>
                    <a:ext uri="{9D8B030D-6E8A-4147-A177-3AD203B41FA5}">
                      <a16:colId xmlns:a16="http://schemas.microsoft.com/office/drawing/2014/main" val="20001"/>
                    </a:ext>
                  </a:extLst>
                </a:gridCol>
              </a:tblGrid>
              <a:tr h="266644">
                <a:tc>
                  <a:txBody>
                    <a:bodyPr/>
                    <a:lstStyle/>
                    <a:p>
                      <a:pPr algn="r" fontAlgn="b"/>
                      <a:r>
                        <a:rPr lang="de-DE" sz="900" b="0" i="0" u="none" strike="noStrike" dirty="0">
                          <a:solidFill>
                            <a:srgbClr val="000000"/>
                          </a:solidFill>
                          <a:effectLst/>
                          <a:latin typeface="+mj-lt"/>
                          <a:ea typeface="Verdana" panose="020B0604030504040204" pitchFamily="34" charset="0"/>
                        </a:rPr>
                        <a:t>Mode / Bekleidung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77,2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Schuhe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Bücher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67,3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Veranstaltungen (z.B. Konzertkarten, Kinokarten)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65,7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CDs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DVDs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58,1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Erotikartikel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55,5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Sportartikel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55,0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Computerspiele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644">
                <a:tc>
                  <a:txBody>
                    <a:bodyPr/>
                    <a:lstStyle/>
                    <a:p>
                      <a:pPr algn="r" fontAlgn="b"/>
                      <a:r>
                        <a:rPr lang="de-DE" sz="900" b="0" i="0" u="none" strike="noStrike" dirty="0">
                          <a:solidFill>
                            <a:srgbClr val="000000"/>
                          </a:solidFill>
                          <a:effectLst/>
                          <a:latin typeface="+mj-lt"/>
                          <a:ea typeface="Verdana" panose="020B0604030504040204" pitchFamily="34" charset="0"/>
                        </a:rPr>
                        <a:t>Reisebestandteile (Flüge, Hotels, Zugtickets)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900" b="0" i="0" u="none" strike="noStrike" dirty="0">
                          <a:solidFill>
                            <a:srgbClr val="000000"/>
                          </a:solidFill>
                          <a:effectLst/>
                          <a:latin typeface="+mj-lt"/>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6644">
                <a:tc>
                  <a:txBody>
                    <a:bodyPr/>
                    <a:lstStyle/>
                    <a:p>
                      <a:pPr algn="r" fontAlgn="b"/>
                      <a:r>
                        <a:rPr lang="de-DE" sz="1000" b="0" i="0" u="none" strike="noStrike" dirty="0">
                          <a:solidFill>
                            <a:srgbClr val="000000"/>
                          </a:solidFill>
                          <a:effectLst/>
                          <a:latin typeface="+mj-lt"/>
                          <a:ea typeface="Verdana" panose="020B0604030504040204" pitchFamily="34" charset="0"/>
                          <a:cs typeface="Verdana" panose="020B060403050404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0800" marR="10800" marT="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8" name="Diagramm 7">
            <a:extLst>
              <a:ext uri="{FF2B5EF4-FFF2-40B4-BE49-F238E27FC236}">
                <a16:creationId xmlns:a16="http://schemas.microsoft.com/office/drawing/2014/main" id="{5CF8629A-27D5-467F-B61D-431CEC4AEE4A}"/>
              </a:ext>
            </a:extLst>
          </p:cNvPr>
          <p:cNvGraphicFramePr/>
          <p:nvPr>
            <p:extLst>
              <p:ext uri="{D42A27DB-BD31-4B8C-83A1-F6EECF244321}">
                <p14:modId xmlns:p14="http://schemas.microsoft.com/office/powerpoint/2010/main" val="4178538088"/>
              </p:ext>
            </p:extLst>
          </p:nvPr>
        </p:nvGraphicFramePr>
        <p:xfrm>
          <a:off x="7367752" y="2238366"/>
          <a:ext cx="3060142" cy="33200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7BAED670-77D8-46B2-B284-1B249397319B}"/>
              </a:ext>
            </a:extLst>
          </p:cNvPr>
          <p:cNvSpPr txBox="1"/>
          <p:nvPr/>
        </p:nvSpPr>
        <p:spPr>
          <a:xfrm>
            <a:off x="6692193" y="2020267"/>
            <a:ext cx="917299" cy="369332"/>
          </a:xfrm>
          <a:prstGeom prst="rect">
            <a:avLst/>
          </a:prstGeom>
          <a:noFill/>
        </p:spPr>
        <p:txBody>
          <a:bodyPr wrap="square" rtlCol="0">
            <a:spAutoFit/>
          </a:bodyPr>
          <a:lstStyle/>
          <a:p>
            <a:pPr algn="ctr"/>
            <a:r>
              <a:rPr lang="de-DE" sz="900" dirty="0" err="1">
                <a:latin typeface="+mj-lt"/>
                <a:ea typeface="Verdana" panose="020B0604030504040204" pitchFamily="34" charset="0"/>
                <a:cs typeface="Verdana" panose="020B0604030504040204" pitchFamily="34" charset="0"/>
              </a:rPr>
              <a:t>Conversion</a:t>
            </a:r>
            <a:endParaRPr lang="de-DE" sz="900" dirty="0">
              <a:latin typeface="+mj-lt"/>
              <a:ea typeface="Verdana" panose="020B0604030504040204" pitchFamily="34" charset="0"/>
              <a:cs typeface="Verdana" panose="020B0604030504040204" pitchFamily="34" charset="0"/>
            </a:endParaRPr>
          </a:p>
          <a:p>
            <a:pPr algn="ctr"/>
            <a:r>
              <a:rPr lang="de-DE" sz="900" dirty="0">
                <a:latin typeface="+mj-lt"/>
                <a:ea typeface="Verdana" panose="020B0604030504040204" pitchFamily="34" charset="0"/>
                <a:cs typeface="Verdana" panose="020B0604030504040204" pitchFamily="34" charset="0"/>
              </a:rPr>
              <a:t>Rates:</a:t>
            </a:r>
          </a:p>
        </p:txBody>
      </p:sp>
    </p:spTree>
    <p:extLst>
      <p:ext uri="{BB962C8B-B14F-4D97-AF65-F5344CB8AC3E}">
        <p14:creationId xmlns:p14="http://schemas.microsoft.com/office/powerpoint/2010/main" val="187338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22,13 Millionen Nutzer informieren sich online, kaufen aber im Geschäft. In ihrer demografischen Struktur ähneln sie der Gesamtheit der Onliner. Unter den 14,11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n=279.781 Fälle (Nutzer stationäre und/oder mobile Angebote letzte 3 Monate ab 16 Jahren) / Quelle: agof e. V. / </a:t>
            </a:r>
            <a:r>
              <a:rPr lang="de-DE" dirty="0" err="1"/>
              <a:t>daily</a:t>
            </a:r>
            <a:r>
              <a:rPr lang="de-DE" dirty="0"/>
              <a:t> digital </a:t>
            </a:r>
            <a:r>
              <a:rPr lang="de-DE" dirty="0" err="1"/>
              <a:t>facts</a:t>
            </a:r>
            <a:r>
              <a:rPr lang="de-DE" dirty="0"/>
              <a:t> 08.02.2021 / Auswertungszeitraum: Januar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1202305770"/>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729442403"/>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6478"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FECA65"/>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FECA65"/>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FECA65"/>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FFD278"/>
              </a:solidFill>
              <a:ln>
                <a:solidFill>
                  <a:srgbClr val="FFD2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57165"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69,08 Millionen Personen. Davon nutzen insgesamt 88,6 (61,17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n=283.678 Fälle (deutschsprachige Wohnbevölkerung in Deutschland ab 16 Jahren) / Zielgruppen: n=279.781 Fälle (Nutzer stationäre und/oder mobile Angebote ab 16 Jahre) / Quelle: agof e. V. / </a:t>
            </a:r>
            <a:r>
              <a:rPr lang="de-DE" dirty="0" err="1"/>
              <a:t>daily</a:t>
            </a:r>
            <a:r>
              <a:rPr lang="de-DE" dirty="0"/>
              <a:t> digital </a:t>
            </a:r>
            <a:r>
              <a:rPr lang="de-DE" dirty="0" err="1"/>
              <a:t>facts</a:t>
            </a:r>
            <a:r>
              <a:rPr lang="de-DE" dirty="0"/>
              <a:t> 08.02.2021 / Auswertungszeitraum: Januar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74685"/>
            <a:chOff x="4671472" y="1811380"/>
            <a:chExt cx="5888578" cy="277468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74685"/>
              <a:chOff x="3308443" y="1755557"/>
              <a:chExt cx="2771997" cy="2783227"/>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383202" y="1902693"/>
                <a:ext cx="2628000" cy="2636091"/>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61,17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69,08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n=283.678 Fälle (deutschsprachige Wohnbevölkerung in Deutschland ab 16 Jahren) / Zielgruppen: n=279.781 Fälle (Nutzer stationäre und/oder mobile Angebote ab 16 Jahre) / Quelle: agof e. V. / </a:t>
            </a:r>
            <a:r>
              <a:rPr lang="de-DE" dirty="0" err="1"/>
              <a:t>daily</a:t>
            </a:r>
            <a:r>
              <a:rPr lang="de-DE" dirty="0"/>
              <a:t> digital </a:t>
            </a:r>
            <a:r>
              <a:rPr lang="de-DE" dirty="0" err="1"/>
              <a:t>facts</a:t>
            </a:r>
            <a:r>
              <a:rPr lang="de-DE" dirty="0"/>
              <a:t> 08.02.2021 / Auswertungszeitraum: Januar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4126891318"/>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65,8% sind zwei Drittel der Internetnutzer berufstätig. 39,4%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n=283.678 Fälle (deutschsprachige Wohnbevölkerung in Deutschland ab 16 Jahren) / Zielgruppen: n=279.781 Fälle (Nutzer stationäre und/oder mobile Angebote ab 16 Jahre) / Quelle: agof e. V. / </a:t>
            </a:r>
            <a:r>
              <a:rPr lang="de-DE" dirty="0" err="1"/>
              <a:t>daily</a:t>
            </a:r>
            <a:r>
              <a:rPr lang="de-DE" dirty="0"/>
              <a:t> digital </a:t>
            </a:r>
            <a:r>
              <a:rPr lang="de-DE" dirty="0" err="1"/>
              <a:t>facts</a:t>
            </a:r>
            <a:r>
              <a:rPr lang="de-DE" dirty="0"/>
              <a:t> 08.02.2021 / Auswertungszeitraum: Januar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401278578"/>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(40,4%) wohnt in Haushalten mit drei oder mehr Personen. Mehr als zwei von drei Nutzern (72,8%) 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n=283.678 Fälle (deutschsprachige Wohnbevölkerung in Deutschland ab 16 Jahren) / Zielgruppen: n=279.781 Fälle (Nutzer stationäre und/oder mobile Angebote ab 16 Jahre) / Quelle: agof e. V. / </a:t>
            </a:r>
            <a:r>
              <a:rPr lang="de-DE" dirty="0" err="1"/>
              <a:t>daily</a:t>
            </a:r>
            <a:r>
              <a:rPr lang="de-DE" dirty="0"/>
              <a:t> digital </a:t>
            </a:r>
            <a:r>
              <a:rPr lang="de-DE" dirty="0" err="1"/>
              <a:t>facts</a:t>
            </a:r>
            <a:r>
              <a:rPr lang="de-DE" dirty="0"/>
              <a:t> 08.02.2021 / Auswertungszeitraum: Januar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229217280"/>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92,6% und 86,4%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n=279.781 Fälle (Nutzer stationäre und/oder mobile Angebote letzte 3 Monate ab 16 Jahren) / „Nutzen Sie diese Themen und Angebote häufig, gelegentlich, selten oder nie?“ / Darstellung der Top 10 von insgesamt 26 Themen / Quelle: agof e. V. / </a:t>
            </a:r>
            <a:r>
              <a:rPr lang="de-DE" dirty="0" err="1"/>
              <a:t>daily</a:t>
            </a:r>
            <a:r>
              <a:rPr lang="de-DE" dirty="0"/>
              <a:t> digital </a:t>
            </a:r>
            <a:r>
              <a:rPr lang="de-DE" dirty="0" err="1"/>
              <a:t>facts</a:t>
            </a:r>
            <a:r>
              <a:rPr lang="de-DE" dirty="0"/>
              <a:t> 08.02.2021 / Auswertungszeitraum: Januar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403263276"/>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n=283.678 Fälle (deutschsprachige Wohnbevölkerung in Deutschland ab 16 Jahren) / Zielgruppen: n=279.781 Fälle (Nutzer stationäre und/oder mobile Angebote ab 16 Jahre) / Quelle: agof e. V. / </a:t>
            </a:r>
            <a:r>
              <a:rPr lang="de-DE" dirty="0" err="1"/>
              <a:t>daily</a:t>
            </a:r>
            <a:r>
              <a:rPr lang="de-DE" dirty="0"/>
              <a:t> digital </a:t>
            </a:r>
            <a:r>
              <a:rPr lang="de-DE" dirty="0" err="1"/>
              <a:t>facts</a:t>
            </a:r>
            <a:r>
              <a:rPr lang="de-DE" dirty="0"/>
              <a:t> 08.02.2021 / Auswertungszeitraum: Januar 2021 / b4p-Merkmale: "Wie stark sind Sie an Informationen über folgende Produkte interessiert?" Darstellung der TOP 10 von 44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3642514056"/>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Breitbild</PresentationFormat>
  <Paragraphs>122</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Kabasser, Dörthe</cp:lastModifiedBy>
  <cp:revision>144</cp:revision>
  <dcterms:created xsi:type="dcterms:W3CDTF">2020-11-19T12:52:57Z</dcterms:created>
  <dcterms:modified xsi:type="dcterms:W3CDTF">2021-02-09T10:56:45Z</dcterms:modified>
</cp:coreProperties>
</file>