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86" r:id="rId2"/>
    <p:sldId id="2707" r:id="rId3"/>
    <p:sldId id="2691" r:id="rId4"/>
    <p:sldId id="2692" r:id="rId5"/>
    <p:sldId id="2693" r:id="rId6"/>
    <p:sldId id="2694" r:id="rId7"/>
    <p:sldId id="2695" r:id="rId8"/>
    <p:sldId id="2697" r:id="rId9"/>
    <p:sldId id="2698" r:id="rId10"/>
    <p:sldId id="2699" r:id="rId11"/>
    <p:sldId id="2700" r:id="rId12"/>
    <p:sldId id="2703" r:id="rId13"/>
    <p:sldId id="2704" r:id="rId14"/>
    <p:sldId id="2705" r:id="rId15"/>
    <p:sldId id="270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686"/>
            <p14:sldId id="2707"/>
            <p14:sldId id="2691"/>
            <p14:sldId id="2692"/>
            <p14:sldId id="2693"/>
            <p14:sldId id="2694"/>
            <p14:sldId id="2695"/>
            <p14:sldId id="2697"/>
            <p14:sldId id="2698"/>
            <p14:sldId id="2699"/>
            <p14:sldId id="2700"/>
            <p14:sldId id="2703"/>
            <p14:sldId id="2704"/>
            <p14:sldId id="2705"/>
            <p14:sldId id="27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D4D4D4"/>
    <a:srgbClr val="FECA65"/>
    <a:srgbClr val="FFD278"/>
    <a:srgbClr val="FF9600"/>
    <a:srgbClr val="FFEAD0"/>
    <a:srgbClr val="DCDCDC"/>
    <a:srgbClr val="DCF0FA"/>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98" y="114"/>
      </p:cViewPr>
      <p:guideLst/>
    </p:cSldViewPr>
  </p:slideViewPr>
  <p:notesTextViewPr>
    <p:cViewPr>
      <p:scale>
        <a:sx n="1" d="1"/>
        <a:sy n="1" d="1"/>
      </p:scale>
      <p:origin x="0" y="0"/>
    </p:cViewPr>
  </p:notesText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Sehr stark / stark interessiert (in %)</a:t>
            </a:r>
          </a:p>
        </c:rich>
      </c:tx>
      <c:layout>
        <c:manualLayout>
          <c:xMode val="edge"/>
          <c:yMode val="edge"/>
          <c:x val="0.31813117214863185"/>
          <c:y val="2.6884176827321381E-2"/>
        </c:manualLayout>
      </c:layout>
      <c:overlay val="0"/>
      <c:spPr>
        <a:noFill/>
        <a:ln>
          <a:noFill/>
        </a:ln>
        <a:effectLst/>
      </c:spPr>
    </c:title>
    <c:autoTitleDeleted val="0"/>
    <c:plotArea>
      <c:layout>
        <c:manualLayout>
          <c:layoutTarget val="inner"/>
          <c:xMode val="edge"/>
          <c:yMode val="edge"/>
          <c:x val="0.36216330081376374"/>
          <c:y val="0.24249538311653521"/>
          <c:w val="0.6367998474705534"/>
          <c:h val="0.69258978529587134"/>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lIns="108000" tIns="0" rIns="108000" bIns="396000" anchor="ctr" anchorCtr="0"/>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Tabelle1!$B$2:$B$11</c:f>
              <c:numCache>
                <c:formatCode>#,##0.0</c:formatCode>
                <c:ptCount val="10"/>
                <c:pt idx="0">
                  <c:v>59.6</c:v>
                </c:pt>
                <c:pt idx="1">
                  <c:v>52.9</c:v>
                </c:pt>
                <c:pt idx="2">
                  <c:v>53.5</c:v>
                </c:pt>
                <c:pt idx="3">
                  <c:v>50.3</c:v>
                </c:pt>
                <c:pt idx="4">
                  <c:v>45.3</c:v>
                </c:pt>
                <c:pt idx="5">
                  <c:v>49.7</c:v>
                </c:pt>
                <c:pt idx="6">
                  <c:v>47.6</c:v>
                </c:pt>
                <c:pt idx="7">
                  <c:v>47.1</c:v>
                </c:pt>
                <c:pt idx="8">
                  <c:v>45.8</c:v>
                </c:pt>
                <c:pt idx="9">
                  <c:v>42.7</c:v>
                </c:pt>
              </c:numCache>
            </c:numRef>
          </c:val>
          <c:extLst>
            <c:ext xmlns:c16="http://schemas.microsoft.com/office/drawing/2014/chart" uri="{C3380CC4-5D6E-409C-BE32-E72D297353CC}">
              <c16:uniqueId val="{00000000-E462-43E9-A046-B2C208B49015}"/>
            </c:ext>
          </c:extLst>
        </c:ser>
        <c:ser>
          <c:idx val="1"/>
          <c:order val="1"/>
          <c:tx>
            <c:strRef>
              <c:f>Tabelle1!$C$1</c:f>
              <c:strCache>
                <c:ptCount val="1"/>
                <c:pt idx="0">
                  <c:v>Internetznutzer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Tabelle1!$C$2:$C$11</c:f>
              <c:numCache>
                <c:formatCode>#,##0.0</c:formatCode>
                <c:ptCount val="10"/>
                <c:pt idx="0">
                  <c:v>63</c:v>
                </c:pt>
                <c:pt idx="1">
                  <c:v>58.1</c:v>
                </c:pt>
                <c:pt idx="2">
                  <c:v>56</c:v>
                </c:pt>
                <c:pt idx="3">
                  <c:v>52.6</c:v>
                </c:pt>
                <c:pt idx="4">
                  <c:v>50.7</c:v>
                </c:pt>
                <c:pt idx="5">
                  <c:v>50.7</c:v>
                </c:pt>
                <c:pt idx="6">
                  <c:v>50.2</c:v>
                </c:pt>
                <c:pt idx="7">
                  <c:v>48.3</c:v>
                </c:pt>
                <c:pt idx="8">
                  <c:v>47</c:v>
                </c:pt>
                <c:pt idx="9">
                  <c:v>45.6</c:v>
                </c:pt>
              </c:numCache>
            </c:numRef>
          </c:val>
          <c:extLst>
            <c:ext xmlns:c16="http://schemas.microsoft.com/office/drawing/2014/chart" uri="{C3380CC4-5D6E-409C-BE32-E72D297353CC}">
              <c16:uniqueId val="{00000001-E462-43E9-A046-B2C208B49015}"/>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52640238935464745"/>
          <c:y val="0.19879658726659363"/>
          <c:w val="0.42482679843971671"/>
          <c:h val="0.73004589602439263"/>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Tabelle1!$B$2:$B$10</c:f>
              <c:numCache>
                <c:formatCode>#,##0.0</c:formatCode>
                <c:ptCount val="9"/>
                <c:pt idx="0">
                  <c:v>80.099999999999994</c:v>
                </c:pt>
                <c:pt idx="1">
                  <c:v>73.099999999999994</c:v>
                </c:pt>
                <c:pt idx="2">
                  <c:v>69.2</c:v>
                </c:pt>
                <c:pt idx="3">
                  <c:v>65.3</c:v>
                </c:pt>
                <c:pt idx="4">
                  <c:v>61.1</c:v>
                </c:pt>
                <c:pt idx="5">
                  <c:v>57</c:v>
                </c:pt>
                <c:pt idx="6">
                  <c:v>55.1</c:v>
                </c:pt>
                <c:pt idx="7">
                  <c:v>59.4</c:v>
                </c:pt>
                <c:pt idx="8">
                  <c:v>56.2</c:v>
                </c:pt>
              </c:numCache>
            </c:numRef>
          </c:val>
          <c:extLst>
            <c:ext xmlns:c16="http://schemas.microsoft.com/office/drawing/2014/chart" uri="{C3380CC4-5D6E-409C-BE32-E72D297353CC}">
              <c16:uniqueId val="{00000000-7D11-4B03-B0FB-7CB632EED631}"/>
            </c:ext>
          </c:extLst>
        </c:ser>
        <c:ser>
          <c:idx val="1"/>
          <c:order val="1"/>
          <c:tx>
            <c:strRef>
              <c:f>Tabelle1!$C$1</c:f>
              <c:strCache>
                <c:ptCount val="1"/>
                <c:pt idx="0">
                  <c:v>Internetnutzer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Tabelle1!$C$2:$C$10</c:f>
              <c:numCache>
                <c:formatCode>#,##0.0</c:formatCode>
                <c:ptCount val="9"/>
                <c:pt idx="0">
                  <c:v>80.3</c:v>
                </c:pt>
                <c:pt idx="1">
                  <c:v>75</c:v>
                </c:pt>
                <c:pt idx="2">
                  <c:v>69.7</c:v>
                </c:pt>
                <c:pt idx="3">
                  <c:v>68</c:v>
                </c:pt>
                <c:pt idx="4">
                  <c:v>62.3</c:v>
                </c:pt>
                <c:pt idx="5">
                  <c:v>58.6</c:v>
                </c:pt>
                <c:pt idx="6">
                  <c:v>58.5</c:v>
                </c:pt>
                <c:pt idx="7">
                  <c:v>58</c:v>
                </c:pt>
                <c:pt idx="8">
                  <c:v>57.1</c:v>
                </c:pt>
              </c:numCache>
            </c:numRef>
          </c:val>
          <c:extLst>
            <c:ext xmlns:c16="http://schemas.microsoft.com/office/drawing/2014/chart" uri="{C3380CC4-5D6E-409C-BE32-E72D297353CC}">
              <c16:uniqueId val="{00000001-7D11-4B03-B0FB-7CB632EED631}"/>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Index (Onliner gesamt = 100)</a:t>
            </a:r>
          </a:p>
        </c:rich>
      </c:tx>
      <c:layout>
        <c:manualLayout>
          <c:xMode val="edge"/>
          <c:yMode val="edge"/>
          <c:x val="0.31010174151084169"/>
          <c:y val="3.295935336546571E-2"/>
        </c:manualLayout>
      </c:layout>
      <c:overlay val="0"/>
    </c:title>
    <c:autoTitleDeleted val="0"/>
    <c:plotArea>
      <c:layout>
        <c:manualLayout>
          <c:layoutTarget val="inner"/>
          <c:xMode val="edge"/>
          <c:yMode val="edge"/>
          <c:x val="1.563106461964578E-3"/>
          <c:y val="0.24500522938508676"/>
          <c:w val="0.99843688695397659"/>
          <c:h val="0.73537332124447496"/>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a:lstStyle/>
              <a:p>
                <a:pPr>
                  <a:defRPr sz="900"/>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139</c:v>
                </c:pt>
                <c:pt idx="1">
                  <c:v>131</c:v>
                </c:pt>
                <c:pt idx="2">
                  <c:v>130</c:v>
                </c:pt>
                <c:pt idx="3">
                  <c:v>110</c:v>
                </c:pt>
                <c:pt idx="4">
                  <c:v>94</c:v>
                </c:pt>
                <c:pt idx="5">
                  <c:v>114</c:v>
                </c:pt>
                <c:pt idx="6">
                  <c:v>78</c:v>
                </c:pt>
                <c:pt idx="7">
                  <c:v>95</c:v>
                </c:pt>
                <c:pt idx="8">
                  <c:v>97</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4317-4E49-AEFD-28ADDC6DE5C5}"/>
            </c:ext>
          </c:extLst>
        </c:ser>
        <c:ser>
          <c:idx val="2"/>
          <c:order val="1"/>
          <c:tx>
            <c:strRef>
              <c:f>Tabelle1!$B$1</c:f>
              <c:strCache>
                <c:ptCount val="1"/>
                <c:pt idx="0">
                  <c:v>30 - 49 Jahre</c:v>
                </c:pt>
              </c:strCache>
            </c:strRef>
          </c:tx>
          <c:spPr>
            <a:ln>
              <a:solidFill>
                <a:srgbClr val="FFD278"/>
              </a:solidFill>
            </a:ln>
          </c:spPr>
          <c:marker>
            <c:symbol val="square"/>
            <c:size val="7"/>
            <c:spPr>
              <a:solidFill>
                <a:srgbClr val="FFD278"/>
              </a:solidFill>
              <a:ln>
                <a:solidFill>
                  <a:srgbClr val="FFD278"/>
                </a:solidFill>
              </a:ln>
            </c:spPr>
          </c:marker>
          <c:dLbls>
            <c:spPr>
              <a:noFill/>
              <a:ln>
                <a:noFill/>
              </a:ln>
              <a:effectLst/>
            </c:sp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112</c:v>
                </c:pt>
                <c:pt idx="1">
                  <c:v>103</c:v>
                </c:pt>
                <c:pt idx="2">
                  <c:v>106</c:v>
                </c:pt>
                <c:pt idx="3">
                  <c:v>114</c:v>
                </c:pt>
                <c:pt idx="4">
                  <c:v>112</c:v>
                </c:pt>
                <c:pt idx="5">
                  <c:v>110</c:v>
                </c:pt>
                <c:pt idx="6">
                  <c:v>98</c:v>
                </c:pt>
                <c:pt idx="7">
                  <c:v>101</c:v>
                </c:pt>
                <c:pt idx="8">
                  <c:v>100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1-4317-4E49-AEFD-28ADDC6DE5C5}"/>
            </c:ext>
          </c:extLst>
        </c:ser>
        <c:ser>
          <c:idx val="0"/>
          <c:order val="2"/>
          <c:tx>
            <c:strRef>
              <c:f>Tabelle1!$C$1</c:f>
              <c:strCache>
                <c:ptCount val="1"/>
                <c:pt idx="0">
                  <c:v>50 Jahre und älter</c:v>
                </c:pt>
              </c:strCache>
            </c:strRef>
          </c:tx>
          <c:spPr>
            <a:ln>
              <a:solidFill>
                <a:schemeClr val="accent1"/>
              </a:solidFill>
            </a:ln>
          </c:spPr>
          <c:marker>
            <c:symbol val="triangle"/>
            <c:size val="7"/>
            <c:spPr>
              <a:solidFill>
                <a:schemeClr val="accent1"/>
              </a:solidFill>
              <a:ln>
                <a:solidFill>
                  <a:schemeClr val="accent1"/>
                </a:solidFill>
              </a:ln>
            </c:spPr>
          </c:marker>
          <c:dLbls>
            <c:spPr>
              <a:noFill/>
              <a:ln>
                <a:noFill/>
              </a:ln>
              <a:effectLst/>
            </c:sp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74</c:v>
                </c:pt>
                <c:pt idx="1">
                  <c:v>84</c:v>
                </c:pt>
                <c:pt idx="2">
                  <c:v>82</c:v>
                </c:pt>
                <c:pt idx="3">
                  <c:v>86</c:v>
                </c:pt>
                <c:pt idx="4">
                  <c:v>94</c:v>
                </c:pt>
                <c:pt idx="5">
                  <c:v>87</c:v>
                </c:pt>
                <c:pt idx="6">
                  <c:v>111</c:v>
                </c:pt>
                <c:pt idx="7">
                  <c:v>102</c:v>
                </c:pt>
                <c:pt idx="8">
                  <c:v>102</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4317-4E49-AEFD-28ADDC6DE5C5}"/>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a:pPr>
          <a:endParaRPr lang="de-DE"/>
        </a:p>
      </c:txPr>
    </c:legend>
    <c:plotVisOnly val="1"/>
    <c:dispBlanksAs val="gap"/>
    <c:showDLblsOverMax val="0"/>
  </c:chart>
  <c:spPr>
    <a:noFill/>
  </c:spPr>
  <c:txPr>
    <a:bodyPr/>
    <a:lstStyle/>
    <a:p>
      <a:pPr>
        <a:defRPr sz="9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chemeClr val="accent1"/>
            </a:solidFill>
            <a:ln>
              <a:noFill/>
            </a:ln>
          </c:spPr>
          <c:invertIfNegative val="0"/>
          <c:dLbls>
            <c:dLbl>
              <c:idx val="1"/>
              <c:tx>
                <c:rich>
                  <a:bodyPr/>
                  <a:lstStyle/>
                  <a:p>
                    <a:r>
                      <a:rPr lang="en-US" dirty="0"/>
                      <a:t>55,8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56-499C-B73F-D1C3778DF8A8}"/>
                </c:ext>
              </c:extLst>
            </c:dLbl>
            <c:dLbl>
              <c:idx val="2"/>
              <c:tx>
                <c:rich>
                  <a:bodyPr/>
                  <a:lstStyle/>
                  <a:p>
                    <a:r>
                      <a:rPr lang="en-US" dirty="0"/>
                      <a:t>50,1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56-499C-B73F-D1C3778DF8A8}"/>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55.8</c:v>
                </c:pt>
                <c:pt idx="2">
                  <c:v>50.1</c:v>
                </c:pt>
              </c:numCache>
            </c:numRef>
          </c:val>
          <c:extLst>
            <c:ext xmlns:c16="http://schemas.microsoft.com/office/drawing/2014/chart" uri="{C3380CC4-5D6E-409C-BE32-E72D297353CC}">
              <c16:uniqueId val="{00000002-9656-499C-B73F-D1C3778DF8A8}"/>
            </c:ext>
          </c:extLst>
        </c:ser>
        <c:ser>
          <c:idx val="1"/>
          <c:order val="1"/>
          <c:tx>
            <c:strRef>
              <c:f>Tabelle1!$A$3</c:f>
              <c:strCache>
                <c:ptCount val="1"/>
                <c:pt idx="0">
                  <c:v>Frauen</c:v>
                </c:pt>
              </c:strCache>
            </c:strRef>
          </c:tx>
          <c:spPr>
            <a:solidFill>
              <a:srgbClr val="00ADE4">
                <a:alpha val="45000"/>
              </a:srgbClr>
            </a:solidFill>
            <a:ln>
              <a:noFill/>
            </a:ln>
          </c:spPr>
          <c:invertIfNegative val="0"/>
          <c:dLbls>
            <c:dLbl>
              <c:idx val="1"/>
              <c:tx>
                <c:rich>
                  <a:bodyPr/>
                  <a:lstStyle/>
                  <a:p>
                    <a:r>
                      <a:rPr lang="en-US" dirty="0"/>
                      <a:t>44,2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56-499C-B73F-D1C3778DF8A8}"/>
                </c:ext>
              </c:extLst>
            </c:dLbl>
            <c:dLbl>
              <c:idx val="2"/>
              <c:tx>
                <c:rich>
                  <a:bodyPr/>
                  <a:lstStyle/>
                  <a:p>
                    <a:r>
                      <a:rPr lang="en-US" dirty="0"/>
                      <a:t>49,9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656-499C-B73F-D1C3778DF8A8}"/>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44.2</c:v>
                </c:pt>
                <c:pt idx="2">
                  <c:v>49.9</c:v>
                </c:pt>
              </c:numCache>
            </c:numRef>
          </c:val>
          <c:extLst>
            <c:ext xmlns:c16="http://schemas.microsoft.com/office/drawing/2014/chart" uri="{C3380CC4-5D6E-409C-BE32-E72D297353CC}">
              <c16:uniqueId val="{00000005-9656-499C-B73F-D1C3778DF8A8}"/>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chemeClr val="accent1"/>
            </a:solidFill>
            <a:ln>
              <a:noFill/>
            </a:ln>
          </c:spPr>
          <c:invertIfNegative val="0"/>
          <c:dLbls>
            <c:dLbl>
              <c:idx val="0"/>
              <c:tx>
                <c:rich>
                  <a:bodyPr/>
                  <a:lstStyle/>
                  <a:p>
                    <a:r>
                      <a:rPr lang="en-US" dirty="0"/>
                      <a:t>20,5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27-4A69-A0CA-C3F9A4C28B13}"/>
                </c:ext>
              </c:extLst>
            </c:dLbl>
            <c:dLbl>
              <c:idx val="1"/>
              <c:tx>
                <c:rich>
                  <a:bodyPr/>
                  <a:lstStyle/>
                  <a:p>
                    <a:r>
                      <a:rPr lang="en-US" dirty="0"/>
                      <a:t>28,7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27-4A69-A0CA-C3F9A4C28B13}"/>
                </c:ext>
              </c:extLst>
            </c:dLbl>
            <c:dLbl>
              <c:idx val="2"/>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27-4A69-A0CA-C3F9A4C28B13}"/>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3-1D27-4A69-A0CA-C3F9A4C28B13}"/>
            </c:ext>
          </c:extLst>
        </c:ser>
        <c:ser>
          <c:idx val="1"/>
          <c:order val="1"/>
          <c:tx>
            <c:strRef>
              <c:f>Tabelle1!$A$3</c:f>
              <c:strCache>
                <c:ptCount val="1"/>
                <c:pt idx="0">
                  <c:v>30 - 49 Jahre</c:v>
                </c:pt>
              </c:strCache>
            </c:strRef>
          </c:tx>
          <c:spPr>
            <a:solidFill>
              <a:srgbClr val="FF9600">
                <a:alpha val="66667"/>
              </a:srgbClr>
            </a:solidFill>
            <a:ln>
              <a:noFill/>
            </a:ln>
          </c:spPr>
          <c:invertIfNegative val="0"/>
          <c:dLbls>
            <c:dLbl>
              <c:idx val="0"/>
              <c:tx>
                <c:rich>
                  <a:bodyPr/>
                  <a:lstStyle/>
                  <a:p>
                    <a:r>
                      <a:rPr lang="en-US" dirty="0"/>
                      <a:t>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27-4A69-A0CA-C3F9A4C28B13}"/>
                </c:ext>
              </c:extLst>
            </c:dLbl>
            <c:dLbl>
              <c:idx val="1"/>
              <c:tx>
                <c:rich>
                  <a:bodyPr/>
                  <a:lstStyle/>
                  <a:p>
                    <a:r>
                      <a:rPr lang="en-US" dirty="0"/>
                      <a:t>39,2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27-4A69-A0CA-C3F9A4C28B13}"/>
                </c:ext>
              </c:extLst>
            </c:dLbl>
            <c:dLbl>
              <c:idx val="2"/>
              <c:tx>
                <c:rich>
                  <a:bodyPr/>
                  <a:lstStyle/>
                  <a:p>
                    <a:r>
                      <a:rPr lang="en-US" dirty="0"/>
                      <a:t>35,4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27-4A69-A0CA-C3F9A4C28B1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7-1D27-4A69-A0CA-C3F9A4C28B13}"/>
            </c:ext>
          </c:extLst>
        </c:ser>
        <c:ser>
          <c:idx val="2"/>
          <c:order val="2"/>
          <c:tx>
            <c:strRef>
              <c:f>Tabelle1!$A$4</c:f>
              <c:strCache>
                <c:ptCount val="1"/>
                <c:pt idx="0">
                  <c:v>50 Jahre und älter</c:v>
                </c:pt>
              </c:strCache>
            </c:strRef>
          </c:tx>
          <c:spPr>
            <a:solidFill>
              <a:srgbClr val="00ADE4">
                <a:alpha val="34000"/>
              </a:srgbClr>
            </a:solidFill>
          </c:spPr>
          <c:invertIfNegative val="0"/>
          <c:dLbls>
            <c:dLbl>
              <c:idx val="0"/>
              <c:tx>
                <c:rich>
                  <a:bodyPr/>
                  <a:lstStyle/>
                  <a:p>
                    <a:r>
                      <a:rPr lang="en-US" dirty="0"/>
                      <a:t>46,3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D27-4A69-A0CA-C3F9A4C28B13}"/>
                </c:ext>
              </c:extLst>
            </c:dLbl>
            <c:dLbl>
              <c:idx val="1"/>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D27-4A69-A0CA-C3F9A4C28B13}"/>
                </c:ext>
              </c:extLst>
            </c:dLbl>
            <c:dLbl>
              <c:idx val="2"/>
              <c:tx>
                <c:rich>
                  <a:bodyPr/>
                  <a:lstStyle/>
                  <a:p>
                    <a:r>
                      <a:rPr lang="en-US" dirty="0"/>
                      <a:t>43,8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27-4A69-A0CA-C3F9A4C28B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B-1D27-4A69-A0CA-C3F9A4C28B13}"/>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62386087097638188"/>
          <c:h val="0.8168639502630038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noFill/>
            </a:ln>
          </c:spPr>
          <c:invertIfNegative val="0"/>
          <c:dPt>
            <c:idx val="0"/>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1-E686-445E-864E-C6D872336897}"/>
              </c:ext>
            </c:extLst>
          </c:dPt>
          <c:dPt>
            <c:idx val="1"/>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3-E686-445E-864E-C6D872336897}"/>
              </c:ext>
            </c:extLst>
          </c:dPt>
          <c:dPt>
            <c:idx val="3"/>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5-E686-445E-864E-C6D872336897}"/>
              </c:ext>
            </c:extLst>
          </c:dPt>
          <c:dPt>
            <c:idx val="4"/>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7-E686-445E-864E-C6D872336897}"/>
              </c:ext>
            </c:extLst>
          </c:dPt>
          <c:dPt>
            <c:idx val="5"/>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9-E686-445E-864E-C6D872336897}"/>
              </c:ext>
            </c:extLst>
          </c:dPt>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18.2</c:v>
                </c:pt>
                <c:pt idx="4">
                  <c:v>29.9</c:v>
                </c:pt>
                <c:pt idx="5">
                  <c:v>51.8</c:v>
                </c:pt>
              </c:numCache>
            </c:numRef>
          </c:val>
          <c:extLst>
            <c:ext xmlns:c16="http://schemas.microsoft.com/office/drawing/2014/chart" uri="{C3380CC4-5D6E-409C-BE32-E72D297353CC}">
              <c16:uniqueId val="{0000000A-E686-445E-864E-C6D872336897}"/>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20.5</c:v>
                </c:pt>
                <c:pt idx="4">
                  <c:v>33.200000000000003</c:v>
                </c:pt>
                <c:pt idx="5">
                  <c:v>46.3</c:v>
                </c:pt>
              </c:numCache>
            </c:numRef>
          </c:val>
          <c:extLst>
            <c:ext xmlns:c16="http://schemas.microsoft.com/office/drawing/2014/chart" uri="{C3380CC4-5D6E-409C-BE32-E72D297353CC}">
              <c16:uniqueId val="{0000000B-E686-445E-864E-C6D872336897}"/>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2279655307486788"/>
          <c:y val="9.8295633612273295E-2"/>
          <c:w val="0.63571089821652538"/>
          <c:h val="0.81214691485501422"/>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33.700000000000003</c:v>
                </c:pt>
                <c:pt idx="1">
                  <c:v>30.4</c:v>
                </c:pt>
                <c:pt idx="2">
                  <c:v>36</c:v>
                </c:pt>
                <c:pt idx="4">
                  <c:v>8.6</c:v>
                </c:pt>
                <c:pt idx="5">
                  <c:v>59.8</c:v>
                </c:pt>
                <c:pt idx="6">
                  <c:v>31.6</c:v>
                </c:pt>
              </c:numCache>
            </c:numRef>
          </c:val>
          <c:extLst>
            <c:ext xmlns:c16="http://schemas.microsoft.com/office/drawing/2014/chart" uri="{C3380CC4-5D6E-409C-BE32-E72D297353CC}">
              <c16:uniqueId val="{00000000-6C19-42DC-AC8F-5EFAF3F33116}"/>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28.9</c:v>
                </c:pt>
                <c:pt idx="1">
                  <c:v>31.6</c:v>
                </c:pt>
                <c:pt idx="2">
                  <c:v>39.5</c:v>
                </c:pt>
                <c:pt idx="4">
                  <c:v>9.6</c:v>
                </c:pt>
                <c:pt idx="5">
                  <c:v>65.599999999999994</c:v>
                </c:pt>
                <c:pt idx="6">
                  <c:v>24.7</c:v>
                </c:pt>
              </c:numCache>
            </c:numRef>
          </c:val>
          <c:extLst>
            <c:ext xmlns:c16="http://schemas.microsoft.com/office/drawing/2014/chart" uri="{C3380CC4-5D6E-409C-BE32-E72D297353CC}">
              <c16:uniqueId val="{00000001-6C19-42DC-AC8F-5EFAF3F33116}"/>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0825560266505148"/>
          <c:y val="0.14751714342523436"/>
          <c:w val="0.62543139998746844"/>
          <c:h val="0.7463571834275839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24.4</c:v>
                </c:pt>
                <c:pt idx="1">
                  <c:v>38.799999999999997</c:v>
                </c:pt>
                <c:pt idx="2">
                  <c:v>36.700000000000003</c:v>
                </c:pt>
                <c:pt idx="4">
                  <c:v>30.9</c:v>
                </c:pt>
                <c:pt idx="5">
                  <c:v>69.099999999999994</c:v>
                </c:pt>
              </c:numCache>
            </c:numRef>
          </c:val>
          <c:extLst>
            <c:ext xmlns:c16="http://schemas.microsoft.com/office/drawing/2014/chart" uri="{C3380CC4-5D6E-409C-BE32-E72D297353CC}">
              <c16:uniqueId val="{00000000-3457-4741-8DA0-5B8C5164F873}"/>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21.1</c:v>
                </c:pt>
                <c:pt idx="1">
                  <c:v>38.4</c:v>
                </c:pt>
                <c:pt idx="2">
                  <c:v>40.6</c:v>
                </c:pt>
                <c:pt idx="4">
                  <c:v>26.7</c:v>
                </c:pt>
                <c:pt idx="5">
                  <c:v>73.3</c:v>
                </c:pt>
              </c:numCache>
            </c:numRef>
          </c:val>
          <c:extLst>
            <c:ext xmlns:c16="http://schemas.microsoft.com/office/drawing/2014/chart" uri="{C3380CC4-5D6E-409C-BE32-E72D297353CC}">
              <c16:uniqueId val="{00000001-3457-4741-8DA0-5B8C5164F873}"/>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de-DE" b="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Nachrichten zum Weltgeschehen</c:v>
                </c:pt>
                <c:pt idx="3">
                  <c:v>Wetter</c:v>
                </c:pt>
                <c:pt idx="4">
                  <c:v>Online-Einkaufen bzw. -Shoppen</c:v>
                </c:pt>
                <c:pt idx="5">
                  <c:v>Regionale oder lokale Nachrichten</c:v>
                </c:pt>
                <c:pt idx="6">
                  <c:v>Online-Banking</c:v>
                </c:pt>
                <c:pt idx="7">
                  <c:v>Chats oder Messanger</c:v>
                </c:pt>
                <c:pt idx="8">
                  <c:v>Ansehen von Videos und Filmen</c:v>
                </c:pt>
                <c:pt idx="9">
                  <c:v>Newsletter</c:v>
                </c:pt>
                <c:pt idx="10">
                  <c:v>…</c:v>
                </c:pt>
              </c:strCache>
            </c:strRef>
          </c:cat>
          <c:val>
            <c:numRef>
              <c:f>Tabelle1!$B$2:$B$12</c:f>
              <c:numCache>
                <c:formatCode>General</c:formatCode>
                <c:ptCount val="11"/>
                <c:pt idx="0">
                  <c:v>92.8</c:v>
                </c:pt>
                <c:pt idx="1">
                  <c:v>86.7</c:v>
                </c:pt>
                <c:pt idx="2">
                  <c:v>72.599999999999994</c:v>
                </c:pt>
                <c:pt idx="3">
                  <c:v>72.599999999999994</c:v>
                </c:pt>
                <c:pt idx="4">
                  <c:v>69.900000000000006</c:v>
                </c:pt>
                <c:pt idx="5">
                  <c:v>65.599999999999994</c:v>
                </c:pt>
                <c:pt idx="6">
                  <c:v>61.7</c:v>
                </c:pt>
                <c:pt idx="7">
                  <c:v>60.1</c:v>
                </c:pt>
                <c:pt idx="8">
                  <c:v>51.7</c:v>
                </c:pt>
                <c:pt idx="9">
                  <c:v>46</c:v>
                </c:pt>
              </c:numCache>
            </c:numRef>
          </c:val>
          <c:extLst>
            <c:ext xmlns:c16="http://schemas.microsoft.com/office/drawing/2014/chart" uri="{C3380CC4-5D6E-409C-BE32-E72D297353CC}">
              <c16:uniqueId val="{00000000-7D6E-4AF3-AEA4-7C79D713FAAC}"/>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mj-lt"/>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25.08.2021</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266173" y="2413338"/>
            <a:ext cx="5659655" cy="2031325"/>
          </a:xfrm>
          <a:prstGeom prst="rect">
            <a:avLst/>
          </a:prstGeom>
          <a:noFill/>
          <a:ln w="19050">
            <a:solidFill>
              <a:schemeClr val="accent1"/>
            </a:solidFill>
          </a:ln>
        </p:spPr>
        <p:txBody>
          <a:bodyPr wrap="square" rtlCol="0">
            <a:spAutoFit/>
          </a:bodyPr>
          <a:lstStyle/>
          <a:p>
            <a:r>
              <a:rPr lang="de-DE" sz="1400" dirty="0"/>
              <a:t>Auf einigen Folien dieses Masters werden sich Kästen mit Text befinden, wie dieser Kasten. Oder auch Folien die mit einem solchen Kasten umrahmt sind, wie auf dieser Folie. Diese Kästen beinhalten Regieanweisungen, also Hinweise, die bei Benutzung dieses Folien-Masters beachten sollten. Habt Ihr diese Hinweise gelesen und zur Kenntnis genommen, sollet Ihr diese im Anschluss löschen, denn sie sind kein Teil des Designs des Masters.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A5306FAB-B3BB-401D-95FC-EBD68B2827C3}"/>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platzhalter 17">
            <a:extLst>
              <a:ext uri="{FF2B5EF4-FFF2-40B4-BE49-F238E27FC236}">
                <a16:creationId xmlns:a16="http://schemas.microsoft.com/office/drawing/2014/main" id="{2ECAB5FF-B769-425A-B730-9D2902F90EDF}"/>
              </a:ext>
            </a:extLst>
          </p:cNvPr>
          <p:cNvSpPr>
            <a:spLocks noGrp="1"/>
          </p:cNvSpPr>
          <p:nvPr>
            <p:ph type="body" sz="quarter" idx="15" hasCustomPrompt="1"/>
          </p:nvPr>
        </p:nvSpPr>
        <p:spPr>
          <a:xfrm>
            <a:off x="6884987" y="220858"/>
            <a:ext cx="2994025" cy="974725"/>
          </a:xfrm>
          <a:prstGeom prst="rect">
            <a:avLst/>
          </a:prstGeom>
          <a:ln w="19050">
            <a:solidFill>
              <a:schemeClr val="accent1"/>
            </a:solidFill>
          </a:ln>
        </p:spPr>
        <p:txBody>
          <a:bodyPr/>
          <a:lstStyle>
            <a:lvl1pPr marL="0" indent="0">
              <a:lnSpc>
                <a:spcPct val="100000"/>
              </a:lnSpc>
              <a:buNone/>
              <a:defRPr sz="1400"/>
            </a:lvl1pPr>
          </a:lstStyle>
          <a:p>
            <a:pPr lvl="0"/>
            <a:r>
              <a:rPr lang="de-DE" dirty="0"/>
              <a:t>Wenn Titel zu lang ist, kann man notfalls auch auf 20 Pkt. runtergehen. Die Überschrift darf nicht zweizeilig sein </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Tree>
    <p:extLst>
      <p:ext uri="{BB962C8B-B14F-4D97-AF65-F5344CB8AC3E}">
        <p14:creationId xmlns:p14="http://schemas.microsoft.com/office/powerpoint/2010/main" val="372030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6C637238-0BD4-4550-B2C5-B27056B7DA17}"/>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28228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sp>
        <p:nvSpPr>
          <p:cNvPr id="21" name="Bildplatzhalter 14">
            <a:extLst>
              <a:ext uri="{FF2B5EF4-FFF2-40B4-BE49-F238E27FC236}">
                <a16:creationId xmlns:a16="http://schemas.microsoft.com/office/drawing/2014/main" id="{85359AE4-7F4C-4215-A207-05A050735A46}"/>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423141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D0CF5F83-6ACF-4E9E-8316-17B76CF5F30B}"/>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stStyle>
          <a:p>
            <a:pPr lvl="0"/>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345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72667"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stStyle>
          <a:p>
            <a:pPr lvl="0"/>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40363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452431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rechts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und eine Folie wo das Bild nur über ein Drittel der Seite läuft, da hat man dann mehr Platz für de Text.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Zunächst erscheint das Bild auf dem vollen Hintergrund der Folie, ich bitte Sie nun das Bild mit  Offset links und rechts das Bild an die Gewünschte Hilfslinie zu verschieben wenn der gewünschte ausschnitt so noch nicht gefunden werden kann, dann müssten Sie ihr Bild in einem anderen Programm zuschneiden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2B6D2341-6E95-4605-9DD3-66607AB8E2A0}"/>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77155" y="1786886"/>
            <a:ext cx="5094995" cy="405511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7283991" y="1827142"/>
            <a:ext cx="2994025" cy="1192283"/>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72474E0-1ADF-40D8-B9C2-DEDC4A20177C}"/>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7524" y="1786887"/>
            <a:ext cx="7120751"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C283E9EE-C85F-4569-849A-EDFF6FC3216D}"/>
              </a:ext>
            </a:extLst>
          </p:cNvPr>
          <p:cNvSpPr>
            <a:spLocks noGrp="1"/>
          </p:cNvSpPr>
          <p:nvPr>
            <p:ph type="body" sz="quarter" idx="16" hasCustomPrompt="1"/>
          </p:nvPr>
        </p:nvSpPr>
        <p:spPr>
          <a:xfrm>
            <a:off x="8827041" y="1773239"/>
            <a:ext cx="2994025" cy="1179511"/>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2FF16CFF-D51B-4E12-9A28-D910F3182294}"/>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9087" y="1786887"/>
            <a:ext cx="7119187" cy="27352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58815" y="4584235"/>
            <a:ext cx="9901236" cy="125776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8969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C86C967-44D2-44D4-912A-6E50D8236C9E}"/>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65881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2638425"/>
            <a:ext cx="5113337"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20395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2638425"/>
            <a:ext cx="4968875"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261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33854" y="3336133"/>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33031" y="3463397"/>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benutzten Sie ausschließlich diese Farben. Keine Abstufungen oder ähnliche Farben. </a:t>
            </a: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3F40045E-95FE-4E39-96B5-4EA929B04DC1}"/>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1786886"/>
            <a:ext cx="5113337"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1786885"/>
            <a:ext cx="4968875" cy="406876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77048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4702459"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26967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3604143"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643778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4" y="1786886"/>
            <a:ext cx="2257642"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09288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276B101-B9FF-410E-B308-F8B5833E0E0E}"/>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566590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122963DC-69AE-4747-84B0-FDA2379E814C}"/>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7182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2</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3</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4</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5</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6</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7</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52023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6</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627541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626267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96038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2624400"/>
            <a:ext cx="6512400"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40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214689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311056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32" name="Bildplatzhalter 14">
            <a:extLst>
              <a:ext uri="{FF2B5EF4-FFF2-40B4-BE49-F238E27FC236}">
                <a16:creationId xmlns:a16="http://schemas.microsoft.com/office/drawing/2014/main" id="{3020F722-6098-4F29-B32F-9E77754DCC0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79269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4" name="Bildplatzhalter 14">
            <a:extLst>
              <a:ext uri="{FF2B5EF4-FFF2-40B4-BE49-F238E27FC236}">
                <a16:creationId xmlns:a16="http://schemas.microsoft.com/office/drawing/2014/main" id="{6593C8B0-6BE8-4CE5-94EB-DBB8303DB50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02206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8" name="Bildplatzhalter 14">
            <a:extLst>
              <a:ext uri="{FF2B5EF4-FFF2-40B4-BE49-F238E27FC236}">
                <a16:creationId xmlns:a16="http://schemas.microsoft.com/office/drawing/2014/main" id="{020CD554-B585-42B2-9347-D33099892972}"/>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3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1" name="Bildplatzhalter 14">
            <a:extLst>
              <a:ext uri="{FF2B5EF4-FFF2-40B4-BE49-F238E27FC236}">
                <a16:creationId xmlns:a16="http://schemas.microsoft.com/office/drawing/2014/main" id="{6ECD32C8-5ED7-4382-A216-3BB5F577224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420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72" name="Bildplatzhalter 14">
            <a:extLst>
              <a:ext uri="{FF2B5EF4-FFF2-40B4-BE49-F238E27FC236}">
                <a16:creationId xmlns:a16="http://schemas.microsoft.com/office/drawing/2014/main" id="{1874E198-B571-4DFB-A81D-1F309737C208}"/>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3920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Tree>
    <p:extLst>
      <p:ext uri="{BB962C8B-B14F-4D97-AF65-F5344CB8AC3E}">
        <p14:creationId xmlns:p14="http://schemas.microsoft.com/office/powerpoint/2010/main" val="136817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Tree>
    <p:extLst>
      <p:ext uri="{BB962C8B-B14F-4D97-AF65-F5344CB8AC3E}">
        <p14:creationId xmlns:p14="http://schemas.microsoft.com/office/powerpoint/2010/main" val="1285058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03226" y="2495800"/>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19974" y="3429000"/>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583914" y="3429480"/>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740465" y="2463799"/>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477752" y="2495800"/>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942713"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14446"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675687"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3" name="Bildplatzhalter 14">
            <a:extLst>
              <a:ext uri="{FF2B5EF4-FFF2-40B4-BE49-F238E27FC236}">
                <a16:creationId xmlns:a16="http://schemas.microsoft.com/office/drawing/2014/main" id="{11F0349F-6B38-49CD-AC89-7B4CD7CC32E7}"/>
              </a:ext>
            </a:extLst>
          </p:cNvPr>
          <p:cNvSpPr>
            <a:spLocks noGrp="1"/>
          </p:cNvSpPr>
          <p:nvPr>
            <p:ph type="pic" sz="quarter" idx="14"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0656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3429000"/>
            <a:ext cx="65124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5" name="Bildplatzhalter 14">
            <a:extLst>
              <a:ext uri="{FF2B5EF4-FFF2-40B4-BE49-F238E27FC236}">
                <a16:creationId xmlns:a16="http://schemas.microsoft.com/office/drawing/2014/main" id="{B6A483F8-1793-40F7-A63F-18AA11FCA0F3}"/>
              </a:ext>
            </a:extLst>
          </p:cNvPr>
          <p:cNvSpPr>
            <a:spLocks noGrp="1"/>
          </p:cNvSpPr>
          <p:nvPr>
            <p:ph type="pic" sz="quarter" idx="10"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746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1163636"/>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halbes Bild gesetzt werden. Das Bild sollte bis zu der ersten orangenen Linie gehen.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00" name="Rechteck 99">
            <a:extLst>
              <a:ext uri="{FF2B5EF4-FFF2-40B4-BE49-F238E27FC236}">
                <a16:creationId xmlns:a16="http://schemas.microsoft.com/office/drawing/2014/main" id="{0286BBC7-0B7F-460B-92D6-56342D79D321}"/>
              </a:ext>
            </a:extLst>
          </p:cNvPr>
          <p:cNvSpPr/>
          <p:nvPr userDrawn="1"/>
        </p:nvSpPr>
        <p:spPr>
          <a:xfrm>
            <a:off x="10681855" y="361005"/>
            <a:ext cx="1057275" cy="875630"/>
          </a:xfrm>
          <a:prstGeom prst="rect">
            <a:avLst/>
          </a:prstGeom>
          <a:solidFill>
            <a:srgbClr val="D5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6BA0"/>
                </a:solidFill>
                <a:latin typeface="+mj-lt"/>
              </a:rPr>
              <a:t>Platz für Logo</a:t>
            </a:r>
          </a:p>
        </p:txBody>
      </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741940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46834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Franklinstraße 52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60486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800767"/>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33770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150349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7" r:id="rId3"/>
    <p:sldLayoutId id="2147483693" r:id="rId4"/>
    <p:sldLayoutId id="2147483689" r:id="rId5"/>
    <p:sldLayoutId id="2147483665" r:id="rId6"/>
    <p:sldLayoutId id="2147483685" r:id="rId7"/>
    <p:sldLayoutId id="2147483666" r:id="rId8"/>
    <p:sldLayoutId id="2147483686" r:id="rId9"/>
    <p:sldLayoutId id="2147483649" r:id="rId10"/>
    <p:sldLayoutId id="2147483660" r:id="rId11"/>
    <p:sldLayoutId id="2147483650" r:id="rId12"/>
    <p:sldLayoutId id="2147483651" r:id="rId13"/>
    <p:sldLayoutId id="2147483655" r:id="rId14"/>
    <p:sldLayoutId id="2147483688" r:id="rId15"/>
    <p:sldLayoutId id="2147483661" r:id="rId16"/>
    <p:sldLayoutId id="2147483663" r:id="rId17"/>
    <p:sldLayoutId id="2147483664" r:id="rId18"/>
    <p:sldLayoutId id="2147483652" r:id="rId19"/>
    <p:sldLayoutId id="2147483662" r:id="rId20"/>
    <p:sldLayoutId id="2147483669" r:id="rId21"/>
    <p:sldLayoutId id="2147483695" r:id="rId22"/>
    <p:sldLayoutId id="2147483694" r:id="rId23"/>
    <p:sldLayoutId id="2147483653" r:id="rId24"/>
    <p:sldLayoutId id="2147483668" r:id="rId25"/>
    <p:sldLayoutId id="2147483698" r:id="rId26"/>
    <p:sldLayoutId id="2147483654" r:id="rId27"/>
    <p:sldLayoutId id="2147483697" r:id="rId28"/>
    <p:sldLayoutId id="2147483690" r:id="rId29"/>
    <p:sldLayoutId id="2147483691" r:id="rId30"/>
    <p:sldLayoutId id="2147483692" r:id="rId31"/>
    <p:sldLayoutId id="2147483656" r:id="rId32"/>
    <p:sldLayoutId id="2147483670" r:id="rId33"/>
    <p:sldLayoutId id="2147483671" r:id="rId34"/>
    <p:sldLayoutId id="2147483672" r:id="rId35"/>
    <p:sldLayoutId id="2147483657" r:id="rId36"/>
    <p:sldLayoutId id="2147483676" r:id="rId37"/>
    <p:sldLayoutId id="2147483684" r:id="rId38"/>
    <p:sldLayoutId id="2147483658" r:id="rId39"/>
    <p:sldLayoutId id="2147483659" r:id="rId40"/>
    <p:sldLayoutId id="2147483673" r:id="rId41"/>
    <p:sldLayoutId id="2147483683" r:id="rId42"/>
    <p:sldLayoutId id="2147483677" r:id="rId43"/>
    <p:sldLayoutId id="2147483674" r:id="rId44"/>
    <p:sldLayoutId id="2147483675" r:id="rId45"/>
  </p:sldLayoutIdLst>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720AEA-A678-4A6C-AC48-1F7F8B760560}"/>
              </a:ext>
            </a:extLst>
          </p:cNvPr>
          <p:cNvSpPr>
            <a:spLocks noGrp="1"/>
          </p:cNvSpPr>
          <p:nvPr>
            <p:ph type="body" sz="quarter" idx="10"/>
          </p:nvPr>
        </p:nvSpPr>
        <p:spPr/>
        <p:txBody>
          <a:bodyPr/>
          <a:lstStyle/>
          <a:p>
            <a:r>
              <a:rPr lang="de-DE" dirty="0" err="1"/>
              <a:t>daily</a:t>
            </a:r>
            <a:r>
              <a:rPr lang="de-DE" dirty="0"/>
              <a:t> digital </a:t>
            </a:r>
            <a:r>
              <a:rPr lang="de-DE" dirty="0" err="1"/>
              <a:t>facts</a:t>
            </a:r>
            <a:endParaRPr lang="de-DE" dirty="0"/>
          </a:p>
          <a:p>
            <a:r>
              <a:rPr lang="de-DE" sz="4000" dirty="0"/>
              <a:t>April 2021</a:t>
            </a:r>
          </a:p>
          <a:p>
            <a:endParaRPr lang="de-DE" dirty="0"/>
          </a:p>
        </p:txBody>
      </p:sp>
    </p:spTree>
    <p:extLst>
      <p:ext uri="{BB962C8B-B14F-4D97-AF65-F5344CB8AC3E}">
        <p14:creationId xmlns:p14="http://schemas.microsoft.com/office/powerpoint/2010/main" val="401403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FFFFBA7-1369-4982-99AF-5E31B0AD7B67}"/>
              </a:ext>
            </a:extLst>
          </p:cNvPr>
          <p:cNvSpPr>
            <a:spLocks noGrp="1"/>
          </p:cNvSpPr>
          <p:nvPr>
            <p:ph type="body" sz="quarter" idx="11"/>
          </p:nvPr>
        </p:nvSpPr>
        <p:spPr/>
        <p:txBody>
          <a:bodyPr/>
          <a:lstStyle/>
          <a:p>
            <a:r>
              <a:rPr lang="de-DE" sz="1600" dirty="0">
                <a:latin typeface="+mn-lt"/>
              </a:rPr>
              <a:t>Bei 75,0% der Onliner werden größere Kaufentscheidungen gemeinsam getroffen, mit 80,3% sind über drei Viertel einer Marke treu, wenn sie mit ihr zufrieden sind, 69,7% vermeiden beim Einkaufen Plastikverpackungen.</a:t>
            </a:r>
          </a:p>
          <a:p>
            <a:br>
              <a:rPr lang="de-DE" sz="1600" dirty="0">
                <a:latin typeface="+mn-lt"/>
              </a:rPr>
            </a:br>
            <a:r>
              <a:rPr lang="de-DE" sz="1600" dirty="0">
                <a:latin typeface="+mn-lt"/>
              </a:rPr>
              <a:t>Auf der folgenden Seite werden Einstellungen und Kaufverhalten nach Altersgruppen betrachtet. </a:t>
            </a:r>
          </a:p>
        </p:txBody>
      </p:sp>
      <p:sp>
        <p:nvSpPr>
          <p:cNvPr id="5" name="Textplatzhalter 4">
            <a:extLst>
              <a:ext uri="{FF2B5EF4-FFF2-40B4-BE49-F238E27FC236}">
                <a16:creationId xmlns:a16="http://schemas.microsoft.com/office/drawing/2014/main" id="{D72FCDB8-E250-4B55-A158-8EA024537561}"/>
              </a:ext>
            </a:extLst>
          </p:cNvPr>
          <p:cNvSpPr>
            <a:spLocks noGrp="1"/>
          </p:cNvSpPr>
          <p:nvPr>
            <p:ph type="body" sz="quarter" idx="15"/>
          </p:nvPr>
        </p:nvSpPr>
        <p:spPr>
          <a:xfrm>
            <a:off x="698102" y="5906815"/>
            <a:ext cx="8610600" cy="622793"/>
          </a:xfrm>
        </p:spPr>
        <p:txBody>
          <a:bodyPr/>
          <a:lstStyle/>
          <a:p>
            <a:r>
              <a:rPr lang="de-DE" dirty="0"/>
              <a:t>Basis: n=283.402 Fälle (deutschsprachige Wohnbevölkerung in Deutschland ab 16 Jahren) / Zielgruppen: n=279.787 Fälle (Nutzer stationäre und/oder mobile Angebote ab 16 Jahren) / Quelle: agof e. V. / </a:t>
            </a:r>
            <a:r>
              <a:rPr lang="de-DE" dirty="0" err="1"/>
              <a:t>daily</a:t>
            </a:r>
            <a:r>
              <a:rPr lang="de-DE" dirty="0"/>
              <a:t> digital </a:t>
            </a:r>
            <a:r>
              <a:rPr lang="de-DE" dirty="0" err="1"/>
              <a:t>facts</a:t>
            </a:r>
            <a:r>
              <a:rPr lang="de-DE" dirty="0"/>
              <a:t> 25.08.2021 / Auswertungszeitraum: April 2021 / </a:t>
            </a:r>
            <a:r>
              <a:rPr lang="de-DE" dirty="0" err="1"/>
              <a:t>VuMA</a:t>
            </a:r>
            <a:r>
              <a:rPr lang="de-DE" dirty="0"/>
              <a:t>-Merkmale: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a:p>
            <a:endParaRPr lang="de-DE" dirty="0"/>
          </a:p>
          <a:p>
            <a:endParaRPr lang="de-DE" dirty="0"/>
          </a:p>
        </p:txBody>
      </p:sp>
      <p:sp>
        <p:nvSpPr>
          <p:cNvPr id="6" name="Textplatzhalter 5">
            <a:extLst>
              <a:ext uri="{FF2B5EF4-FFF2-40B4-BE49-F238E27FC236}">
                <a16:creationId xmlns:a16="http://schemas.microsoft.com/office/drawing/2014/main" id="{DA5AD8D9-D494-4A76-9525-2D11BA5DB222}"/>
              </a:ext>
            </a:extLst>
          </p:cNvPr>
          <p:cNvSpPr>
            <a:spLocks noGrp="1"/>
          </p:cNvSpPr>
          <p:nvPr>
            <p:ph type="body" sz="quarter" idx="14"/>
          </p:nvPr>
        </p:nvSpPr>
        <p:spPr>
          <a:xfrm>
            <a:off x="-5606465" y="362583"/>
            <a:ext cx="10906506" cy="702000"/>
          </a:xfrm>
        </p:spPr>
        <p:txBody>
          <a:bodyPr/>
          <a:lstStyle/>
          <a:p>
            <a:r>
              <a:rPr lang="de-DE" dirty="0"/>
              <a:t>Statements Einkaufen: TOP 9</a:t>
            </a:r>
          </a:p>
        </p:txBody>
      </p:sp>
      <p:graphicFrame>
        <p:nvGraphicFramePr>
          <p:cNvPr id="7" name="Inhaltsplatzhalter 7">
            <a:extLst>
              <a:ext uri="{FF2B5EF4-FFF2-40B4-BE49-F238E27FC236}">
                <a16:creationId xmlns:a16="http://schemas.microsoft.com/office/drawing/2014/main" id="{A849FF4E-CD1E-4571-B591-B0445DEB3290}"/>
              </a:ext>
            </a:extLst>
          </p:cNvPr>
          <p:cNvGraphicFramePr>
            <a:graphicFrameLocks/>
          </p:cNvGraphicFramePr>
          <p:nvPr>
            <p:extLst>
              <p:ext uri="{D42A27DB-BD31-4B8C-83A1-F6EECF244321}">
                <p14:modId xmlns:p14="http://schemas.microsoft.com/office/powerpoint/2010/main" val="2989966619"/>
              </p:ext>
            </p:extLst>
          </p:nvPr>
        </p:nvGraphicFramePr>
        <p:xfrm>
          <a:off x="4706754" y="1776378"/>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76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55113D7-B2DE-44BB-AFF9-34AD89A61ECA}"/>
              </a:ext>
            </a:extLst>
          </p:cNvPr>
          <p:cNvSpPr>
            <a:spLocks noGrp="1"/>
          </p:cNvSpPr>
          <p:nvPr>
            <p:ph type="body" sz="quarter" idx="15"/>
          </p:nvPr>
        </p:nvSpPr>
        <p:spPr>
          <a:xfrm>
            <a:off x="698102" y="5900868"/>
            <a:ext cx="8610600" cy="660270"/>
          </a:xfrm>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25.08.2021 / Auswertungszeitraum: April 2021 / </a:t>
            </a:r>
            <a:r>
              <a:rPr lang="de-DE" dirty="0" err="1"/>
              <a:t>VuMA</a:t>
            </a:r>
            <a:r>
              <a:rPr lang="de-DE" dirty="0"/>
              <a:t>-Merkmale: Einstellungen – Einkaufen / Darstellung der TOP 3 Statements nach Index pro Altersgruppe Ausprägung TOP2: trifft voll und ganz zu/trifft zu  </a:t>
            </a:r>
            <a:r>
              <a:rPr lang="de-DE" dirty="0">
                <a:solidFill>
                  <a:srgbClr val="FF0000"/>
                </a:solidFill>
              </a:rPr>
              <a:t>(neue Skalierung ab April 2020, daher nicht vergleichbar mit den Vormonaten)</a:t>
            </a:r>
            <a:r>
              <a:rPr lang="de-DE" dirty="0"/>
              <a:t>/ Angaben: Millionen und Index (Internetnutzer gesamt = 100)</a:t>
            </a:r>
          </a:p>
          <a:p>
            <a:endParaRPr lang="de-DE" dirty="0"/>
          </a:p>
        </p:txBody>
      </p:sp>
      <p:sp>
        <p:nvSpPr>
          <p:cNvPr id="6" name="Textplatzhalter 5">
            <a:extLst>
              <a:ext uri="{FF2B5EF4-FFF2-40B4-BE49-F238E27FC236}">
                <a16:creationId xmlns:a16="http://schemas.microsoft.com/office/drawing/2014/main" id="{795E10CE-E201-41B3-8398-C956C5154446}"/>
              </a:ext>
            </a:extLst>
          </p:cNvPr>
          <p:cNvSpPr>
            <a:spLocks noGrp="1"/>
          </p:cNvSpPr>
          <p:nvPr>
            <p:ph type="body" sz="quarter" idx="14"/>
          </p:nvPr>
        </p:nvSpPr>
        <p:spPr>
          <a:xfrm>
            <a:off x="-3809206" y="362583"/>
            <a:ext cx="10906506" cy="702000"/>
          </a:xfrm>
        </p:spPr>
        <p:txBody>
          <a:bodyPr/>
          <a:lstStyle/>
          <a:p>
            <a:r>
              <a:rPr lang="de-DE" dirty="0"/>
              <a:t>Statements Einkaufen nach Altersgruppen</a:t>
            </a:r>
          </a:p>
        </p:txBody>
      </p:sp>
      <p:graphicFrame>
        <p:nvGraphicFramePr>
          <p:cNvPr id="7" name="Inhaltsplatzhalter 4">
            <a:extLst>
              <a:ext uri="{FF2B5EF4-FFF2-40B4-BE49-F238E27FC236}">
                <a16:creationId xmlns:a16="http://schemas.microsoft.com/office/drawing/2014/main" id="{F2C08E2E-5F39-4798-A6BB-942570D2C90B}"/>
              </a:ext>
            </a:extLst>
          </p:cNvPr>
          <p:cNvGraphicFramePr>
            <a:graphicFrameLocks/>
          </p:cNvGraphicFramePr>
          <p:nvPr>
            <p:extLst>
              <p:ext uri="{D42A27DB-BD31-4B8C-83A1-F6EECF244321}">
                <p14:modId xmlns:p14="http://schemas.microsoft.com/office/powerpoint/2010/main" val="3335018235"/>
              </p:ext>
            </p:extLst>
          </p:nvPr>
        </p:nvGraphicFramePr>
        <p:xfrm>
          <a:off x="1419460" y="1524384"/>
          <a:ext cx="8708136" cy="4328470"/>
        </p:xfrm>
        <a:graphic>
          <a:graphicData uri="http://schemas.openxmlformats.org/drawingml/2006/table">
            <a:tbl>
              <a:tblPr firstRow="1" bandRow="1">
                <a:tableStyleId>{2D5ABB26-0587-4C30-8999-92F81FD0307C}</a:tableStyleId>
              </a:tblPr>
              <a:tblGrid>
                <a:gridCol w="4340106">
                  <a:extLst>
                    <a:ext uri="{9D8B030D-6E8A-4147-A177-3AD203B41FA5}">
                      <a16:colId xmlns:a16="http://schemas.microsoft.com/office/drawing/2014/main" val="1881779450"/>
                    </a:ext>
                  </a:extLst>
                </a:gridCol>
                <a:gridCol w="1174366">
                  <a:extLst>
                    <a:ext uri="{9D8B030D-6E8A-4147-A177-3AD203B41FA5}">
                      <a16:colId xmlns:a16="http://schemas.microsoft.com/office/drawing/2014/main" val="1991575710"/>
                    </a:ext>
                  </a:extLst>
                </a:gridCol>
                <a:gridCol w="3193664">
                  <a:extLst>
                    <a:ext uri="{9D8B030D-6E8A-4147-A177-3AD203B41FA5}">
                      <a16:colId xmlns:a16="http://schemas.microsoft.com/office/drawing/2014/main" val="4229277917"/>
                    </a:ext>
                  </a:extLst>
                </a:gridCol>
              </a:tblGrid>
              <a:tr h="762274">
                <a:tc gridSpan="2">
                  <a:txBody>
                    <a:bodyPr/>
                    <a:lstStyle/>
                    <a:p>
                      <a:pPr algn="r" defTabSz="458788"/>
                      <a:r>
                        <a:rPr lang="de-DE" sz="1000" b="0" i="0" dirty="0">
                          <a:latin typeface="+mj-lt"/>
                          <a:ea typeface="Verdana" panose="020B0604030504040204" pitchFamily="34" charset="0"/>
                          <a:cs typeface="Verdana" panose="020B0604030504040204" pitchFamily="34" charset="0"/>
                        </a:rPr>
                        <a:t>Internetnutzer gesamt</a:t>
                      </a:r>
                    </a:p>
                    <a:p>
                      <a:pPr algn="r"/>
                      <a:r>
                        <a:rPr lang="de-DE" sz="1000" b="0" i="0" dirty="0">
                          <a:solidFill>
                            <a:schemeClr val="tx1"/>
                          </a:solidFill>
                          <a:latin typeface="+mj-lt"/>
                          <a:ea typeface="Verdana" panose="020B0604030504040204" pitchFamily="34" charset="0"/>
                          <a:cs typeface="Verdana" panose="020B0604030504040204" pitchFamily="34" charset="0"/>
                        </a:rPr>
                        <a:t>in Millionen</a:t>
                      </a:r>
                    </a:p>
                  </a:txBody>
                  <a:tcPr marL="85238" marR="85238" marT="42619" marB="4261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1000" b="1" dirty="0">
                        <a:solidFill>
                          <a:schemeClr val="tx1"/>
                        </a:solidFill>
                        <a:latin typeface="+mj-lt"/>
                        <a:ea typeface="Verdana" panose="020B0604030504040204" pitchFamily="34" charset="0"/>
                        <a:cs typeface="Verdana" panose="020B0604030504040204" pitchFamily="34" charset="0"/>
                      </a:endParaRPr>
                    </a:p>
                  </a:txBody>
                  <a:tcPr marL="118894" marR="118894" marT="59446" marB="594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27,41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leihe / miete eher etwas als es zu besitzen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13,17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96244">
                <a:tc>
                  <a:txBody>
                    <a:bodyPr/>
                    <a:lstStyle/>
                    <a:p>
                      <a:pPr algn="r" fontAlgn="b"/>
                      <a:r>
                        <a:rPr lang="de-DE" sz="1000" b="0" i="0" u="none" strike="noStrike" kern="1200" dirty="0">
                          <a:solidFill>
                            <a:srgbClr val="000000"/>
                          </a:solidFill>
                          <a:effectLst/>
                          <a:latin typeface="+mn-lt"/>
                          <a:ea typeface="Verdana" panose="020B0604030504040204" pitchFamily="34" charset="0"/>
                          <a:cs typeface="+mn-cs"/>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18,71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31,12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22,63</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25,16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35,47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27,62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vermeide beim Einkaufen Plastikverpackungen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42,60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graphicFrame>
        <p:nvGraphicFramePr>
          <p:cNvPr id="8" name="Diagramm 7">
            <a:extLst>
              <a:ext uri="{FF2B5EF4-FFF2-40B4-BE49-F238E27FC236}">
                <a16:creationId xmlns:a16="http://schemas.microsoft.com/office/drawing/2014/main" id="{6EAE5E0F-12DB-4FF2-8C0C-5A3EBC5216CA}"/>
              </a:ext>
            </a:extLst>
          </p:cNvPr>
          <p:cNvGraphicFramePr/>
          <p:nvPr>
            <p:extLst>
              <p:ext uri="{D42A27DB-BD31-4B8C-83A1-F6EECF244321}">
                <p14:modId xmlns:p14="http://schemas.microsoft.com/office/powerpoint/2010/main" val="1036330729"/>
              </p:ext>
            </p:extLst>
          </p:nvPr>
        </p:nvGraphicFramePr>
        <p:xfrm>
          <a:off x="6797039" y="1365598"/>
          <a:ext cx="4060241" cy="437648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5A86AE64-3C09-4841-BAAB-CA5A2C39C185}"/>
              </a:ext>
            </a:extLst>
          </p:cNvPr>
          <p:cNvSpPr/>
          <p:nvPr/>
        </p:nvSpPr>
        <p:spPr>
          <a:xfrm>
            <a:off x="824301" y="1777417"/>
            <a:ext cx="2871789" cy="400110"/>
          </a:xfrm>
          <a:prstGeom prst="rect">
            <a:avLst/>
          </a:prstGeom>
        </p:spPr>
        <p:txBody>
          <a:bodyPr wrap="square">
            <a:spAutoFit/>
          </a:bodyPr>
          <a:lstStyle/>
          <a:p>
            <a:r>
              <a:rPr lang="de-DE" sz="1000" dirty="0">
                <a:latin typeface="+mj-lt"/>
                <a:ea typeface="Verdana" panose="020B0604030504040204" pitchFamily="34" charset="0"/>
                <a:cs typeface="Verdana" panose="020B0604030504040204" pitchFamily="34" charset="0"/>
              </a:rPr>
              <a:t>TOP 3 Statements nach Affinität pro Altersgruppe (trifft (voll und ganz) zu)</a:t>
            </a:r>
            <a:endParaRPr lang="de-DE" sz="1000" dirty="0">
              <a:latin typeface="+mj-lt"/>
            </a:endParaRPr>
          </a:p>
        </p:txBody>
      </p:sp>
    </p:spTree>
    <p:extLst>
      <p:ext uri="{BB962C8B-B14F-4D97-AF65-F5344CB8AC3E}">
        <p14:creationId xmlns:p14="http://schemas.microsoft.com/office/powerpoint/2010/main" val="181699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F07F8C-AABC-44C2-A9BF-6B720D82043C}"/>
              </a:ext>
            </a:extLst>
          </p:cNvPr>
          <p:cNvSpPr>
            <a:spLocks noGrp="1"/>
          </p:cNvSpPr>
          <p:nvPr>
            <p:ph type="body" sz="quarter" idx="11"/>
          </p:nvPr>
        </p:nvSpPr>
        <p:spPr/>
        <p:txBody>
          <a:bodyPr/>
          <a:lstStyle/>
          <a:p>
            <a:r>
              <a:rPr lang="de-DE" sz="1600" dirty="0"/>
              <a:t>Sich im Internet zu informieren und dann im Geschäft zu kaufen oder umgekehrt sind jedoch auch verbreitete Verhaltensweisen. Verbraucher sind Always-On und wechseln ständig von der digitalen in die reale Welt und zurück. </a:t>
            </a:r>
            <a:br>
              <a:rPr lang="de-DE" sz="1600" dirty="0"/>
            </a:br>
            <a:r>
              <a:rPr lang="de-DE" sz="1600" dirty="0"/>
              <a:t>21,67 Millionen Nutzer informieren sich online, kaufen aber im Geschäft. In ihrer demografischen Struktur ähneln sie der Gesamtheit der Onliner. Unter den 14,18 Millionen Nutzern, die sich im Geschäft informieren, dann aber online kaufen sind Männer und die Altersgruppe 30 bis 49 Jahre überdurchschnittlich vertreten. </a:t>
            </a:r>
          </a:p>
        </p:txBody>
      </p:sp>
      <p:sp>
        <p:nvSpPr>
          <p:cNvPr id="5" name="Textplatzhalter 4">
            <a:extLst>
              <a:ext uri="{FF2B5EF4-FFF2-40B4-BE49-F238E27FC236}">
                <a16:creationId xmlns:a16="http://schemas.microsoft.com/office/drawing/2014/main" id="{27817804-3BA9-4672-A43E-4A5A5A19B779}"/>
              </a:ext>
            </a:extLst>
          </p:cNvPr>
          <p:cNvSpPr>
            <a:spLocks noGrp="1"/>
          </p:cNvSpPr>
          <p:nvPr>
            <p:ph type="body" sz="quarter" idx="15"/>
          </p:nvPr>
        </p:nvSpPr>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25.08.2021 / Auswertungszeitraum: April 2021 / </a:t>
            </a:r>
            <a:r>
              <a:rPr lang="de-DE" dirty="0" err="1"/>
              <a:t>VuMA</a:t>
            </a:r>
            <a:r>
              <a:rPr lang="de-DE" dirty="0"/>
              <a:t>-Merkmale: Einstellungen – Persönliche Lebenssituation / Angaben in %</a:t>
            </a:r>
          </a:p>
        </p:txBody>
      </p:sp>
      <p:sp>
        <p:nvSpPr>
          <p:cNvPr id="6" name="Textplatzhalter 5">
            <a:extLst>
              <a:ext uri="{FF2B5EF4-FFF2-40B4-BE49-F238E27FC236}">
                <a16:creationId xmlns:a16="http://schemas.microsoft.com/office/drawing/2014/main" id="{1E9F1F28-9B63-42BE-B185-903FC71EF5B9}"/>
              </a:ext>
            </a:extLst>
          </p:cNvPr>
          <p:cNvSpPr>
            <a:spLocks noGrp="1"/>
          </p:cNvSpPr>
          <p:nvPr>
            <p:ph type="body" sz="quarter" idx="14"/>
          </p:nvPr>
        </p:nvSpPr>
        <p:spPr>
          <a:xfrm>
            <a:off x="-1234178" y="362583"/>
            <a:ext cx="10906506" cy="702000"/>
          </a:xfrm>
        </p:spPr>
        <p:txBody>
          <a:bodyPr/>
          <a:lstStyle/>
          <a:p>
            <a:r>
              <a:rPr lang="de-DE" dirty="0"/>
              <a:t>Customer Journey beinhaltet online- und offline-Touchpoints</a:t>
            </a:r>
          </a:p>
        </p:txBody>
      </p:sp>
      <p:graphicFrame>
        <p:nvGraphicFramePr>
          <p:cNvPr id="7" name="Diagramm 6">
            <a:extLst>
              <a:ext uri="{FF2B5EF4-FFF2-40B4-BE49-F238E27FC236}">
                <a16:creationId xmlns:a16="http://schemas.microsoft.com/office/drawing/2014/main" id="{0A39901D-0EFD-4A5E-BB74-71838E95EE11}"/>
              </a:ext>
            </a:extLst>
          </p:cNvPr>
          <p:cNvGraphicFramePr/>
          <p:nvPr>
            <p:extLst>
              <p:ext uri="{D42A27DB-BD31-4B8C-83A1-F6EECF244321}">
                <p14:modId xmlns:p14="http://schemas.microsoft.com/office/powerpoint/2010/main" val="3285665881"/>
              </p:ext>
            </p:extLst>
          </p:nvPr>
        </p:nvGraphicFramePr>
        <p:xfrm>
          <a:off x="4706754" y="1773238"/>
          <a:ext cx="5929715" cy="1999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75531696-0AEE-4FD6-A4C5-E68E157A9083}"/>
              </a:ext>
            </a:extLst>
          </p:cNvPr>
          <p:cNvGraphicFramePr/>
          <p:nvPr>
            <p:extLst>
              <p:ext uri="{D42A27DB-BD31-4B8C-83A1-F6EECF244321}">
                <p14:modId xmlns:p14="http://schemas.microsoft.com/office/powerpoint/2010/main" val="1505237000"/>
              </p:ext>
            </p:extLst>
          </p:nvPr>
        </p:nvGraphicFramePr>
        <p:xfrm>
          <a:off x="4706754" y="3941379"/>
          <a:ext cx="5929715" cy="1914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04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3686478" y="4519468"/>
            <a:ext cx="10919336" cy="1058024"/>
          </a:xfrm>
        </p:spPr>
        <p:txBody>
          <a:bodyPr/>
          <a:lstStyle/>
          <a:p>
            <a:r>
              <a:rPr lang="de-DE" dirty="0"/>
              <a:t>Studienmodell, Kontakt</a:t>
            </a:r>
          </a:p>
        </p:txBody>
      </p:sp>
    </p:spTree>
    <p:extLst>
      <p:ext uri="{BB962C8B-B14F-4D97-AF65-F5344CB8AC3E}">
        <p14:creationId xmlns:p14="http://schemas.microsoft.com/office/powerpoint/2010/main" val="223123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C5CA55C-7A47-4698-951C-531C38B7ED3D}"/>
              </a:ext>
            </a:extLst>
          </p:cNvPr>
          <p:cNvSpPr>
            <a:spLocks noGrp="1"/>
          </p:cNvSpPr>
          <p:nvPr>
            <p:ph type="body" sz="quarter" idx="14"/>
          </p:nvPr>
        </p:nvSpPr>
        <p:spPr>
          <a:xfrm>
            <a:off x="-4261143" y="362583"/>
            <a:ext cx="10906506" cy="702000"/>
          </a:xfrm>
        </p:spPr>
        <p:txBody>
          <a:bodyPr/>
          <a:lstStyle/>
          <a:p>
            <a:r>
              <a:rPr lang="de-DE" dirty="0"/>
              <a:t>Methodenmodell der </a:t>
            </a:r>
            <a:r>
              <a:rPr lang="de-DE" dirty="0" err="1"/>
              <a:t>daily</a:t>
            </a:r>
            <a:r>
              <a:rPr lang="de-DE" dirty="0"/>
              <a:t> digital </a:t>
            </a:r>
            <a:r>
              <a:rPr lang="de-DE" dirty="0" err="1"/>
              <a:t>facts</a:t>
            </a:r>
            <a:endParaRPr lang="de-DE" dirty="0"/>
          </a:p>
        </p:txBody>
      </p:sp>
      <p:grpSp>
        <p:nvGrpSpPr>
          <p:cNvPr id="6" name="Gruppieren 5">
            <a:extLst>
              <a:ext uri="{FF2B5EF4-FFF2-40B4-BE49-F238E27FC236}">
                <a16:creationId xmlns:a16="http://schemas.microsoft.com/office/drawing/2014/main" id="{FBCF4301-AAB3-4256-A014-7D205F0C71EF}"/>
              </a:ext>
            </a:extLst>
          </p:cNvPr>
          <p:cNvGrpSpPr/>
          <p:nvPr/>
        </p:nvGrpSpPr>
        <p:grpSpPr>
          <a:xfrm>
            <a:off x="1148948" y="1534160"/>
            <a:ext cx="9894104" cy="4643120"/>
            <a:chOff x="1371600" y="1534160"/>
            <a:chExt cx="9894104" cy="4643120"/>
          </a:xfrm>
        </p:grpSpPr>
        <p:pic>
          <p:nvPicPr>
            <p:cNvPr id="7" name="Picture 3" descr="T:\Mkt-PR\Bildmaterial\Logos\AGOF_Logos\daily facts Logos\AGOF-logo_daily-digital-facts\AGOF-logo_daily-digital-facts.png">
              <a:extLst>
                <a:ext uri="{FF2B5EF4-FFF2-40B4-BE49-F238E27FC236}">
                  <a16:creationId xmlns:a16="http://schemas.microsoft.com/office/drawing/2014/main" id="{6B8E8FF6-CC3D-43A8-9136-E2B122155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457" y="3893878"/>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8FCAD8A2-8CBB-4409-AA13-50A558DC8265}"/>
                </a:ext>
              </a:extLst>
            </p:cNvPr>
            <p:cNvSpPr/>
            <p:nvPr/>
          </p:nvSpPr>
          <p:spPr>
            <a:xfrm>
              <a:off x="1371600" y="1534160"/>
              <a:ext cx="7150100" cy="4643120"/>
            </a:xfrm>
            <a:prstGeom prst="rect">
              <a:avLst/>
            </a:prstGeom>
            <a:solidFill>
              <a:srgbClr val="DCF0FA"/>
            </a:solidFill>
            <a:ln w="25400">
              <a:solidFill>
                <a:srgbClr val="DCF0FA"/>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9" name="Rechteck 8">
              <a:extLst>
                <a:ext uri="{FF2B5EF4-FFF2-40B4-BE49-F238E27FC236}">
                  <a16:creationId xmlns:a16="http://schemas.microsoft.com/office/drawing/2014/main" id="{87791FD8-FDB1-4D1D-94D8-8DEF9C56E6C0}"/>
                </a:ext>
              </a:extLst>
            </p:cNvPr>
            <p:cNvSpPr/>
            <p:nvPr/>
          </p:nvSpPr>
          <p:spPr>
            <a:xfrm>
              <a:off x="3133365" y="1685179"/>
              <a:ext cx="3626570" cy="307777"/>
            </a:xfrm>
            <a:prstGeom prst="rect">
              <a:avLst/>
            </a:prstGeom>
          </p:spPr>
          <p:txBody>
            <a:bodyPr wrap="none">
              <a:spAutoFit/>
            </a:bodyPr>
            <a:lstStyle/>
            <a:p>
              <a:r>
                <a:rPr lang="de-DE" sz="1400" b="1" dirty="0">
                  <a:solidFill>
                    <a:prstClr val="black"/>
                  </a:solidFill>
                  <a:ea typeface="Verdana" panose="020B0604030504040204" pitchFamily="34" charset="0"/>
                  <a:cs typeface="Verdana" panose="020B0604030504040204" pitchFamily="34" charset="0"/>
                </a:rPr>
                <a:t>Zentrales Mess- und Verarbeitungssystem </a:t>
              </a:r>
            </a:p>
          </p:txBody>
        </p:sp>
        <p:grpSp>
          <p:nvGrpSpPr>
            <p:cNvPr id="10" name="Gruppieren 9">
              <a:extLst>
                <a:ext uri="{FF2B5EF4-FFF2-40B4-BE49-F238E27FC236}">
                  <a16:creationId xmlns:a16="http://schemas.microsoft.com/office/drawing/2014/main" id="{6C15BCC0-1CBC-4C00-B5FA-246CC0D25B92}"/>
                </a:ext>
              </a:extLst>
            </p:cNvPr>
            <p:cNvGrpSpPr/>
            <p:nvPr/>
          </p:nvGrpSpPr>
          <p:grpSpPr>
            <a:xfrm>
              <a:off x="1744776" y="2155857"/>
              <a:ext cx="7526536" cy="3399726"/>
              <a:chOff x="1744776" y="2296690"/>
              <a:chExt cx="7526536" cy="3399726"/>
            </a:xfrm>
          </p:grpSpPr>
          <p:sp>
            <p:nvSpPr>
              <p:cNvPr id="11" name="Abgerundetes Rechteck 26">
                <a:extLst>
                  <a:ext uri="{FF2B5EF4-FFF2-40B4-BE49-F238E27FC236}">
                    <a16:creationId xmlns:a16="http://schemas.microsoft.com/office/drawing/2014/main" id="{CE2F7857-B2EE-48EB-A9C0-DF9E94E3B5EC}"/>
                  </a:ext>
                </a:extLst>
              </p:cNvPr>
              <p:cNvSpPr/>
              <p:nvPr/>
            </p:nvSpPr>
            <p:spPr>
              <a:xfrm>
                <a:off x="1773778" y="2613154"/>
                <a:ext cx="1861200" cy="881063"/>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Tagesaktuelle technische Messung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Browser/Apps</a:t>
                </a:r>
              </a:p>
            </p:txBody>
          </p:sp>
          <p:sp>
            <p:nvSpPr>
              <p:cNvPr id="12" name="Abgerundetes Rechteck 27">
                <a:extLst>
                  <a:ext uri="{FF2B5EF4-FFF2-40B4-BE49-F238E27FC236}">
                    <a16:creationId xmlns:a16="http://schemas.microsoft.com/office/drawing/2014/main" id="{95EB2C23-BFEC-40FF-8580-3DB8513E27FA}"/>
                  </a:ext>
                </a:extLst>
              </p:cNvPr>
              <p:cNvSpPr/>
              <p:nvPr/>
            </p:nvSpPr>
            <p:spPr>
              <a:xfrm>
                <a:off x="1744776" y="3749184"/>
                <a:ext cx="1859519"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err="1">
                    <a:solidFill>
                      <a:prstClr val="black">
                        <a:lumMod val="85000"/>
                        <a:lumOff val="15000"/>
                      </a:prstClr>
                    </a:solidFill>
                    <a:ea typeface="Verdana" panose="020B0604030504040204" pitchFamily="34" charset="0"/>
                    <a:cs typeface="Verdana" panose="020B0604030504040204" pitchFamily="34" charset="0"/>
                  </a:rPr>
                  <a:t>OnSite</a:t>
                </a:r>
                <a:r>
                  <a:rPr lang="de-DE" sz="1100" b="1" dirty="0">
                    <a:solidFill>
                      <a:prstClr val="black">
                        <a:lumMod val="85000"/>
                        <a:lumOff val="15000"/>
                      </a:prstClr>
                    </a:solidFill>
                    <a:ea typeface="Verdana" panose="020B0604030504040204" pitchFamily="34" charset="0"/>
                    <a:cs typeface="Verdana" panose="020B0604030504040204" pitchFamily="34" charset="0"/>
                  </a:rPr>
                  <a:t>-/</a:t>
                </a:r>
                <a:r>
                  <a:rPr lang="de-DE" sz="1100" b="1" dirty="0" err="1">
                    <a:solidFill>
                      <a:prstClr val="black">
                        <a:lumMod val="85000"/>
                        <a:lumOff val="15000"/>
                      </a:prstClr>
                    </a:solidFill>
                    <a:ea typeface="Verdana" panose="020B0604030504040204" pitchFamily="34" charset="0"/>
                    <a:cs typeface="Verdana" panose="020B0604030504040204" pitchFamily="34" charset="0"/>
                  </a:rPr>
                  <a:t>InApp</a:t>
                </a:r>
                <a:r>
                  <a:rPr lang="de-DE" sz="1100" b="1" dirty="0">
                    <a:solidFill>
                      <a:prstClr val="black">
                        <a:lumMod val="85000"/>
                        <a:lumOff val="15000"/>
                      </a:prstClr>
                    </a:solidFill>
                    <a:ea typeface="Verdana" panose="020B0604030504040204" pitchFamily="34" charset="0"/>
                    <a:cs typeface="Verdana" panose="020B0604030504040204" pitchFamily="34" charset="0"/>
                  </a:rPr>
                  <a:t>-Befragung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Internetnutzer 16+ J.</a:t>
                </a:r>
              </a:p>
            </p:txBody>
          </p:sp>
          <p:sp>
            <p:nvSpPr>
              <p:cNvPr id="13" name="Abgerundetes Rechteck 28">
                <a:extLst>
                  <a:ext uri="{FF2B5EF4-FFF2-40B4-BE49-F238E27FC236}">
                    <a16:creationId xmlns:a16="http://schemas.microsoft.com/office/drawing/2014/main" id="{862C4D60-7C35-4B4E-A566-5E7C461E3B49}"/>
                  </a:ext>
                </a:extLst>
              </p:cNvPr>
              <p:cNvSpPr/>
              <p:nvPr/>
            </p:nvSpPr>
            <p:spPr>
              <a:xfrm>
                <a:off x="5323667" y="2296690"/>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Bildung der User</a:t>
                </a:r>
              </a:p>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und Betrieb des </a:t>
                </a:r>
                <a:br>
                  <a:rPr lang="de-DE" sz="1400" dirty="0">
                    <a:solidFill>
                      <a:prstClr val="white"/>
                    </a:solidFill>
                    <a:ea typeface="Verdana" panose="020B0604030504040204" pitchFamily="34" charset="0"/>
                    <a:cs typeface="Verdana" panose="020B0604030504040204" pitchFamily="34" charset="0"/>
                  </a:rPr>
                </a:br>
                <a:r>
                  <a:rPr lang="de-DE" sz="1400" dirty="0">
                    <a:solidFill>
                      <a:prstClr val="white"/>
                    </a:solidFill>
                    <a:ea typeface="Verdana" panose="020B0604030504040204" pitchFamily="34" charset="0"/>
                    <a:cs typeface="Verdana" panose="020B0604030504040204" pitchFamily="34" charset="0"/>
                  </a:rPr>
                  <a:t>technischen User-Panels</a:t>
                </a:r>
              </a:p>
            </p:txBody>
          </p:sp>
          <p:sp>
            <p:nvSpPr>
              <p:cNvPr id="14" name="Abgerundetes Rechteck 29">
                <a:extLst>
                  <a:ext uri="{FF2B5EF4-FFF2-40B4-BE49-F238E27FC236}">
                    <a16:creationId xmlns:a16="http://schemas.microsoft.com/office/drawing/2014/main" id="{07F6A02C-CE3F-4E65-928A-A4D83ABAEDC4}"/>
                  </a:ext>
                </a:extLst>
              </p:cNvPr>
              <p:cNvSpPr/>
              <p:nvPr/>
            </p:nvSpPr>
            <p:spPr>
              <a:xfrm>
                <a:off x="1774108" y="4720187"/>
                <a:ext cx="1861200"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Telefonische Basisbefragung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Bevölkerung 16+ J.</a:t>
                </a:r>
              </a:p>
            </p:txBody>
          </p:sp>
          <p:sp>
            <p:nvSpPr>
              <p:cNvPr id="15" name="Pfeil nach rechts 30">
                <a:extLst>
                  <a:ext uri="{FF2B5EF4-FFF2-40B4-BE49-F238E27FC236}">
                    <a16:creationId xmlns:a16="http://schemas.microsoft.com/office/drawing/2014/main" id="{C23CE6BF-C649-4ADC-90D9-DC5A094A2800}"/>
                  </a:ext>
                </a:extLst>
              </p:cNvPr>
              <p:cNvSpPr/>
              <p:nvPr/>
            </p:nvSpPr>
            <p:spPr>
              <a:xfrm>
                <a:off x="3696391"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6" name="Pfeil nach rechts 31">
                <a:extLst>
                  <a:ext uri="{FF2B5EF4-FFF2-40B4-BE49-F238E27FC236}">
                    <a16:creationId xmlns:a16="http://schemas.microsoft.com/office/drawing/2014/main" id="{04E7D02A-7B77-4C66-A6FD-73CC29267762}"/>
                  </a:ext>
                </a:extLst>
              </p:cNvPr>
              <p:cNvSpPr/>
              <p:nvPr/>
            </p:nvSpPr>
            <p:spPr>
              <a:xfrm>
                <a:off x="3703879"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7" name="Pfeil nach rechts 32">
                <a:extLst>
                  <a:ext uri="{FF2B5EF4-FFF2-40B4-BE49-F238E27FC236}">
                    <a16:creationId xmlns:a16="http://schemas.microsoft.com/office/drawing/2014/main" id="{58C3B90D-C1A7-466F-B253-21A0BCC25443}"/>
                  </a:ext>
                </a:extLst>
              </p:cNvPr>
              <p:cNvSpPr/>
              <p:nvPr/>
            </p:nvSpPr>
            <p:spPr>
              <a:xfrm>
                <a:off x="4913903"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8" name="Pfeil nach rechts 33">
                <a:extLst>
                  <a:ext uri="{FF2B5EF4-FFF2-40B4-BE49-F238E27FC236}">
                    <a16:creationId xmlns:a16="http://schemas.microsoft.com/office/drawing/2014/main" id="{FA37C547-96BA-4180-9CD6-00C0E2AABFA8}"/>
                  </a:ext>
                </a:extLst>
              </p:cNvPr>
              <p:cNvSpPr/>
              <p:nvPr/>
            </p:nvSpPr>
            <p:spPr>
              <a:xfrm>
                <a:off x="4921045"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9" name="Pfeil nach rechts 34">
                <a:extLst>
                  <a:ext uri="{FF2B5EF4-FFF2-40B4-BE49-F238E27FC236}">
                    <a16:creationId xmlns:a16="http://schemas.microsoft.com/office/drawing/2014/main" id="{0425D319-22D7-4645-AD5B-3B926E019E31}"/>
                  </a:ext>
                </a:extLst>
              </p:cNvPr>
              <p:cNvSpPr/>
              <p:nvPr/>
            </p:nvSpPr>
            <p:spPr>
              <a:xfrm>
                <a:off x="3691855" y="4944298"/>
                <a:ext cx="1526711" cy="307777"/>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latin typeface="+mj-lt"/>
                  </a:rPr>
                  <a:t>&lt;</a:t>
                </a:r>
              </a:p>
            </p:txBody>
          </p:sp>
          <p:sp>
            <p:nvSpPr>
              <p:cNvPr id="20" name="Abgerundetes Rechteck 35">
                <a:extLst>
                  <a:ext uri="{FF2B5EF4-FFF2-40B4-BE49-F238E27FC236}">
                    <a16:creationId xmlns:a16="http://schemas.microsoft.com/office/drawing/2014/main" id="{19F172E1-BF61-4F13-BF70-BB97A06EA6C0}"/>
                  </a:ext>
                </a:extLst>
              </p:cNvPr>
              <p:cNvSpPr/>
              <p:nvPr/>
            </p:nvSpPr>
            <p:spPr>
              <a:xfrm>
                <a:off x="8087884"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finaler Auswertungs-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Und Planungsdatei</a:t>
                </a:r>
              </a:p>
            </p:txBody>
          </p:sp>
          <p:sp>
            <p:nvSpPr>
              <p:cNvPr id="21" name="Abgerundetes Rechteck 39">
                <a:extLst>
                  <a:ext uri="{FF2B5EF4-FFF2-40B4-BE49-F238E27FC236}">
                    <a16:creationId xmlns:a16="http://schemas.microsoft.com/office/drawing/2014/main" id="{C611D967-6D04-4C8E-9BC9-6318700C9B09}"/>
                  </a:ext>
                </a:extLst>
              </p:cNvPr>
              <p:cNvSpPr/>
              <p:nvPr/>
            </p:nvSpPr>
            <p:spPr>
              <a:xfrm>
                <a:off x="4041712"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Client-Anreicherung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um Sozio-Daten </a:t>
                </a:r>
              </a:p>
            </p:txBody>
          </p:sp>
          <p:sp>
            <p:nvSpPr>
              <p:cNvPr id="22" name="Abgerundetes Rechteck 40">
                <a:extLst>
                  <a:ext uri="{FF2B5EF4-FFF2-40B4-BE49-F238E27FC236}">
                    <a16:creationId xmlns:a16="http://schemas.microsoft.com/office/drawing/2014/main" id="{164BDD9B-37BD-49DE-9147-2E95DF7F4F05}"/>
                  </a:ext>
                </a:extLst>
              </p:cNvPr>
              <p:cNvSpPr/>
              <p:nvPr/>
            </p:nvSpPr>
            <p:spPr>
              <a:xfrm>
                <a:off x="6737700" y="2312416"/>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Gewichtung, Anpassung Netto-RW</a:t>
                </a:r>
              </a:p>
              <a:p>
                <a:pPr algn="ctr">
                  <a:lnSpc>
                    <a:spcPts val="1600"/>
                  </a:lnSpc>
                </a:pPr>
                <a:r>
                  <a:rPr lang="de-DE" sz="1400" dirty="0">
                    <a:solidFill>
                      <a:prstClr val="white"/>
                    </a:solidFill>
                    <a:ea typeface="Verdana" panose="020B0604030504040204" pitchFamily="34" charset="0"/>
                    <a:cs typeface="Verdana" panose="020B0604030504040204" pitchFamily="34" charset="0"/>
                  </a:rPr>
                  <a:t>Justierung, Fusion Marktdaten</a:t>
                </a:r>
              </a:p>
            </p:txBody>
          </p:sp>
          <p:sp>
            <p:nvSpPr>
              <p:cNvPr id="23" name="Pfeil nach rechts 41">
                <a:extLst>
                  <a:ext uri="{FF2B5EF4-FFF2-40B4-BE49-F238E27FC236}">
                    <a16:creationId xmlns:a16="http://schemas.microsoft.com/office/drawing/2014/main" id="{13E72D6D-BAED-4C12-B65E-FB5E048F32D5}"/>
                  </a:ext>
                </a:extLst>
              </p:cNvPr>
              <p:cNvSpPr/>
              <p:nvPr/>
            </p:nvSpPr>
            <p:spPr>
              <a:xfrm>
                <a:off x="6336622"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4" name="Pfeil nach rechts 42">
                <a:extLst>
                  <a:ext uri="{FF2B5EF4-FFF2-40B4-BE49-F238E27FC236}">
                    <a16:creationId xmlns:a16="http://schemas.microsoft.com/office/drawing/2014/main" id="{7DA8253E-7522-4E21-94A0-20D4154DAED2}"/>
                  </a:ext>
                </a:extLst>
              </p:cNvPr>
              <p:cNvSpPr/>
              <p:nvPr/>
            </p:nvSpPr>
            <p:spPr>
              <a:xfrm>
                <a:off x="897379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5" name="Pfeil nach rechts 43">
                <a:extLst>
                  <a:ext uri="{FF2B5EF4-FFF2-40B4-BE49-F238E27FC236}">
                    <a16:creationId xmlns:a16="http://schemas.microsoft.com/office/drawing/2014/main" id="{D9EE8920-8265-4EFB-80B3-236392E26BFA}"/>
                  </a:ext>
                </a:extLst>
              </p:cNvPr>
              <p:cNvSpPr/>
              <p:nvPr/>
            </p:nvSpPr>
            <p:spPr>
              <a:xfrm>
                <a:off x="774433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grpSp>
      </p:grpSp>
    </p:spTree>
    <p:extLst>
      <p:ext uri="{BB962C8B-B14F-4D97-AF65-F5344CB8AC3E}">
        <p14:creationId xmlns:p14="http://schemas.microsoft.com/office/powerpoint/2010/main" val="132674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Person, drinnen, Haarteil enthält.&#10;&#10;Automatisch generierte Beschreibung">
            <a:extLst>
              <a:ext uri="{FF2B5EF4-FFF2-40B4-BE49-F238E27FC236}">
                <a16:creationId xmlns:a16="http://schemas.microsoft.com/office/drawing/2014/main" id="{F96D746D-2DC5-4B09-AB3F-E266C531C7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 t="9781" r="-5" b="23571"/>
          <a:stretch/>
        </p:blipFill>
        <p:spPr>
          <a:xfrm>
            <a:off x="10465134" y="3980508"/>
            <a:ext cx="1044000" cy="1043912"/>
          </a:xfrm>
        </p:spPr>
      </p:pic>
      <p:pic>
        <p:nvPicPr>
          <p:cNvPr id="11" name="Bildplatzhalter 10" descr="Ein Bild, das Person, Wand, drinnen, Kleidung enthält.&#10;&#10;Automatisch generierte Beschreibung">
            <a:extLst>
              <a:ext uri="{FF2B5EF4-FFF2-40B4-BE49-F238E27FC236}">
                <a16:creationId xmlns:a16="http://schemas.microsoft.com/office/drawing/2014/main" id="{0D4922DD-C273-4CA1-BF09-5745DFBDC3A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825" b="28629"/>
          <a:stretch/>
        </p:blipFill>
        <p:spPr>
          <a:xfrm>
            <a:off x="10465135" y="5459395"/>
            <a:ext cx="1007913" cy="1006372"/>
          </a:xfrm>
        </p:spPr>
      </p:pic>
      <p:sp>
        <p:nvSpPr>
          <p:cNvPr id="4" name="Textplatzhalter 3">
            <a:extLst>
              <a:ext uri="{FF2B5EF4-FFF2-40B4-BE49-F238E27FC236}">
                <a16:creationId xmlns:a16="http://schemas.microsoft.com/office/drawing/2014/main" id="{526F3608-3AA5-4B49-9CD6-9D3FEB2595AD}"/>
              </a:ext>
            </a:extLst>
          </p:cNvPr>
          <p:cNvSpPr>
            <a:spLocks noGrp="1"/>
          </p:cNvSpPr>
          <p:nvPr>
            <p:ph type="body" sz="quarter" idx="12"/>
          </p:nvPr>
        </p:nvSpPr>
        <p:spPr>
          <a:xfrm>
            <a:off x="683197" y="4033377"/>
            <a:ext cx="7982391" cy="769543"/>
          </a:xfrm>
        </p:spPr>
        <p:txBody>
          <a:bodyPr/>
          <a:lstStyle/>
          <a:p>
            <a:pPr>
              <a:lnSpc>
                <a:spcPct val="150000"/>
              </a:lnSpc>
            </a:pPr>
            <a:r>
              <a:rPr lang="de-DE" dirty="0"/>
              <a:t>Claudia Dubrau				Tel: 069 / 264 888 - 310</a:t>
            </a:r>
            <a:br>
              <a:rPr lang="de-DE" dirty="0"/>
            </a:br>
            <a:r>
              <a:rPr lang="de-DE" dirty="0"/>
              <a:t>Geschäftsführerin agof e.V.		Mail: claudia.dubrau@agof.de </a:t>
            </a:r>
            <a:br>
              <a:rPr lang="de-DE" dirty="0"/>
            </a:br>
            <a:endParaRPr lang="de-DE" dirty="0"/>
          </a:p>
          <a:p>
            <a:pPr>
              <a:lnSpc>
                <a:spcPct val="150000"/>
              </a:lnSpc>
            </a:pPr>
            <a:endParaRPr lang="de-DE" dirty="0"/>
          </a:p>
        </p:txBody>
      </p:sp>
      <p:sp>
        <p:nvSpPr>
          <p:cNvPr id="6" name="Textplatzhalter 5">
            <a:extLst>
              <a:ext uri="{FF2B5EF4-FFF2-40B4-BE49-F238E27FC236}">
                <a16:creationId xmlns:a16="http://schemas.microsoft.com/office/drawing/2014/main" id="{8941AFD1-8922-4916-AC56-4F29662B7E13}"/>
              </a:ext>
            </a:extLst>
          </p:cNvPr>
          <p:cNvSpPr>
            <a:spLocks noGrp="1"/>
          </p:cNvSpPr>
          <p:nvPr>
            <p:ph type="body" sz="quarter" idx="14"/>
          </p:nvPr>
        </p:nvSpPr>
        <p:spPr/>
        <p:txBody>
          <a:bodyPr/>
          <a:lstStyle/>
          <a:p>
            <a:r>
              <a:rPr lang="de-DE" dirty="0"/>
              <a:t>Kontakt</a:t>
            </a:r>
          </a:p>
        </p:txBody>
      </p:sp>
      <p:sp>
        <p:nvSpPr>
          <p:cNvPr id="7" name="Textplatzhalter 3">
            <a:extLst>
              <a:ext uri="{FF2B5EF4-FFF2-40B4-BE49-F238E27FC236}">
                <a16:creationId xmlns:a16="http://schemas.microsoft.com/office/drawing/2014/main" id="{2094ACFD-BE09-4631-8AAE-2996CC52EB2E}"/>
              </a:ext>
            </a:extLst>
          </p:cNvPr>
          <p:cNvSpPr txBox="1">
            <a:spLocks/>
          </p:cNvSpPr>
          <p:nvPr/>
        </p:nvSpPr>
        <p:spPr>
          <a:xfrm>
            <a:off x="709477" y="5489056"/>
            <a:ext cx="8287378" cy="769543"/>
          </a:xfrm>
          <a:prstGeom prst="rect">
            <a:avLst/>
          </a:prstGeom>
        </p:spPr>
        <p:txBody>
          <a:bodyPr/>
          <a:lstStyle>
            <a:lvl1pPr marL="0" indent="-1440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Katharina Metzger			 Tel.: 0151 / 12671388</a:t>
            </a:r>
            <a:br>
              <a:rPr lang="de-DE" dirty="0"/>
            </a:br>
            <a:r>
              <a:rPr lang="de-DE" dirty="0"/>
              <a:t>Pressesprecherin agof			Mail: katharina.metzger@agof.de </a:t>
            </a:r>
            <a:br>
              <a:rPr lang="de-DE" dirty="0"/>
            </a:br>
            <a:endParaRPr lang="de-DE" dirty="0"/>
          </a:p>
          <a:p>
            <a:pPr>
              <a:lnSpc>
                <a:spcPct val="150000"/>
              </a:lnSpc>
            </a:pPr>
            <a:endParaRPr lang="de-DE" dirty="0"/>
          </a:p>
        </p:txBody>
      </p:sp>
    </p:spTree>
    <p:extLst>
      <p:ext uri="{BB962C8B-B14F-4D97-AF65-F5344CB8AC3E}">
        <p14:creationId xmlns:p14="http://schemas.microsoft.com/office/powerpoint/2010/main" val="229709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D6713AF-3D62-4CD5-8F7F-F070176F93AF}"/>
              </a:ext>
            </a:extLst>
          </p:cNvPr>
          <p:cNvSpPr>
            <a:spLocks noGrp="1"/>
          </p:cNvSpPr>
          <p:nvPr>
            <p:ph type="body" sz="quarter" idx="15"/>
          </p:nvPr>
        </p:nvSpPr>
        <p:spPr>
          <a:xfrm>
            <a:off x="-2665964" y="4519468"/>
            <a:ext cx="10919336" cy="1058024"/>
          </a:xfrm>
        </p:spPr>
        <p:txBody>
          <a:bodyPr/>
          <a:lstStyle/>
          <a:p>
            <a:r>
              <a:rPr lang="de-DE" dirty="0"/>
              <a:t>Basisdaten zur Nutzerschaft</a:t>
            </a:r>
          </a:p>
        </p:txBody>
      </p:sp>
    </p:spTree>
    <p:extLst>
      <p:ext uri="{BB962C8B-B14F-4D97-AF65-F5344CB8AC3E}">
        <p14:creationId xmlns:p14="http://schemas.microsoft.com/office/powerpoint/2010/main" val="415761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E562EE8-709B-4F02-AFF2-4996DC33D235}"/>
              </a:ext>
            </a:extLst>
          </p:cNvPr>
          <p:cNvSpPr>
            <a:spLocks noGrp="1"/>
          </p:cNvSpPr>
          <p:nvPr>
            <p:ph type="body" sz="quarter" idx="11"/>
          </p:nvPr>
        </p:nvSpPr>
        <p:spPr>
          <a:xfrm>
            <a:off x="690343" y="1786886"/>
            <a:ext cx="2561904" cy="4068762"/>
          </a:xfrm>
        </p:spPr>
        <p:txBody>
          <a:bodyPr/>
          <a:lstStyle/>
          <a:p>
            <a:r>
              <a:rPr lang="de-DE" sz="1600" dirty="0"/>
              <a:t>Die Gesamtbevölkerung </a:t>
            </a:r>
            <a:br>
              <a:rPr lang="de-DE" sz="1600" dirty="0"/>
            </a:br>
            <a:r>
              <a:rPr lang="de-DE" sz="1600" dirty="0"/>
              <a:t>ab 16 Jahren umfasst </a:t>
            </a:r>
            <a:br>
              <a:rPr lang="de-DE" sz="1600" dirty="0"/>
            </a:br>
            <a:r>
              <a:rPr lang="de-DE" sz="1600" dirty="0"/>
              <a:t>69,12 Millionen Personen. Davon nutzen insgesamt 88,5% (61,14 Millionen) </a:t>
            </a:r>
            <a:br>
              <a:rPr lang="de-DE" sz="1600" dirty="0"/>
            </a:br>
            <a:r>
              <a:rPr lang="de-DE" sz="1600" dirty="0"/>
              <a:t>das Internet. </a:t>
            </a:r>
          </a:p>
          <a:p>
            <a:endParaRPr lang="de-DE" dirty="0"/>
          </a:p>
        </p:txBody>
      </p:sp>
      <p:sp>
        <p:nvSpPr>
          <p:cNvPr id="5" name="Textplatzhalter 4">
            <a:extLst>
              <a:ext uri="{FF2B5EF4-FFF2-40B4-BE49-F238E27FC236}">
                <a16:creationId xmlns:a16="http://schemas.microsoft.com/office/drawing/2014/main" id="{25AB5E16-0D45-44EF-93B0-AB2CC42CE0D1}"/>
              </a:ext>
            </a:extLst>
          </p:cNvPr>
          <p:cNvSpPr>
            <a:spLocks noGrp="1"/>
          </p:cNvSpPr>
          <p:nvPr>
            <p:ph type="body" sz="quarter" idx="15"/>
          </p:nvPr>
        </p:nvSpPr>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25.08.2021 / Auswertungszeitraum: April 2021</a:t>
            </a:r>
          </a:p>
          <a:p>
            <a:endParaRPr lang="de-DE" dirty="0"/>
          </a:p>
        </p:txBody>
      </p:sp>
      <p:sp>
        <p:nvSpPr>
          <p:cNvPr id="6" name="Textplatzhalter 5">
            <a:extLst>
              <a:ext uri="{FF2B5EF4-FFF2-40B4-BE49-F238E27FC236}">
                <a16:creationId xmlns:a16="http://schemas.microsoft.com/office/drawing/2014/main" id="{F9FCF73E-8C22-4DEF-9D1A-AAA5900104A0}"/>
              </a:ext>
            </a:extLst>
          </p:cNvPr>
          <p:cNvSpPr>
            <a:spLocks noGrp="1"/>
          </p:cNvSpPr>
          <p:nvPr>
            <p:ph type="body" sz="quarter" idx="14"/>
          </p:nvPr>
        </p:nvSpPr>
        <p:spPr>
          <a:xfrm>
            <a:off x="-7403730" y="362583"/>
            <a:ext cx="10906506" cy="702000"/>
          </a:xfrm>
        </p:spPr>
        <p:txBody>
          <a:bodyPr/>
          <a:lstStyle/>
          <a:p>
            <a:r>
              <a:rPr lang="de-DE" dirty="0"/>
              <a:t>agof Universum</a:t>
            </a:r>
          </a:p>
        </p:txBody>
      </p:sp>
      <p:grpSp>
        <p:nvGrpSpPr>
          <p:cNvPr id="16" name="Gruppieren 15">
            <a:extLst>
              <a:ext uri="{FF2B5EF4-FFF2-40B4-BE49-F238E27FC236}">
                <a16:creationId xmlns:a16="http://schemas.microsoft.com/office/drawing/2014/main" id="{DE03F169-2F09-4167-BA85-0FE1BE649872}"/>
              </a:ext>
            </a:extLst>
          </p:cNvPr>
          <p:cNvGrpSpPr/>
          <p:nvPr/>
        </p:nvGrpSpPr>
        <p:grpSpPr>
          <a:xfrm>
            <a:off x="4671472" y="2382880"/>
            <a:ext cx="5888578" cy="2766965"/>
            <a:chOff x="4671472" y="1811380"/>
            <a:chExt cx="5888578" cy="2766965"/>
          </a:xfrm>
        </p:grpSpPr>
        <p:grpSp>
          <p:nvGrpSpPr>
            <p:cNvPr id="7" name="Gruppieren 6">
              <a:extLst>
                <a:ext uri="{FF2B5EF4-FFF2-40B4-BE49-F238E27FC236}">
                  <a16:creationId xmlns:a16="http://schemas.microsoft.com/office/drawing/2014/main" id="{B2BBA7BB-078D-45B7-8027-0C555129BA31}"/>
                </a:ext>
              </a:extLst>
            </p:cNvPr>
            <p:cNvGrpSpPr/>
            <p:nvPr/>
          </p:nvGrpSpPr>
          <p:grpSpPr>
            <a:xfrm>
              <a:off x="4671472" y="1811380"/>
              <a:ext cx="2772000" cy="2766965"/>
              <a:chOff x="3308443" y="1755557"/>
              <a:chExt cx="2771997" cy="2775484"/>
            </a:xfrm>
          </p:grpSpPr>
          <p:sp>
            <p:nvSpPr>
              <p:cNvPr id="8" name="Freihandform: Form 7">
                <a:extLst>
                  <a:ext uri="{FF2B5EF4-FFF2-40B4-BE49-F238E27FC236}">
                    <a16:creationId xmlns:a16="http://schemas.microsoft.com/office/drawing/2014/main" id="{7EDA16CB-9300-40FB-981B-D0135A7D8047}"/>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rgbClr val="FFD2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9" name="Freihandform: Form 8">
                <a:extLst>
                  <a:ext uri="{FF2B5EF4-FFF2-40B4-BE49-F238E27FC236}">
                    <a16:creationId xmlns:a16="http://schemas.microsoft.com/office/drawing/2014/main" id="{8B23B967-64A5-4DC1-BDDF-093578942DE3}"/>
                  </a:ext>
                </a:extLst>
              </p:cNvPr>
              <p:cNvSpPr/>
              <p:nvPr/>
            </p:nvSpPr>
            <p:spPr>
              <a:xfrm>
                <a:off x="3411483" y="1931061"/>
                <a:ext cx="2591997" cy="259998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ADE4"/>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a:extLst>
                <a:ext uri="{FF2B5EF4-FFF2-40B4-BE49-F238E27FC236}">
                  <a16:creationId xmlns:a16="http://schemas.microsoft.com/office/drawing/2014/main" id="{A53DE4D0-BB2F-45BB-8E66-9A8BFF390B2E}"/>
                </a:ext>
              </a:extLst>
            </p:cNvPr>
            <p:cNvSpPr/>
            <p:nvPr/>
          </p:nvSpPr>
          <p:spPr>
            <a:xfrm>
              <a:off x="8040614" y="3610620"/>
              <a:ext cx="2519436" cy="576000"/>
            </a:xfrm>
            <a:prstGeom prst="borderCallout1">
              <a:avLst>
                <a:gd name="adj1" fmla="val 52223"/>
                <a:gd name="adj2" fmla="val -906"/>
                <a:gd name="adj3" fmla="val 53197"/>
                <a:gd name="adj4" fmla="val -30919"/>
              </a:avLst>
            </a:prstGeom>
            <a:solidFill>
              <a:srgbClr val="00ADE4"/>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mj-lt"/>
                  <a:ea typeface="Verdana" panose="020B0604030504040204" pitchFamily="34" charset="0"/>
                  <a:cs typeface="Verdana" panose="020B0604030504040204" pitchFamily="34" charset="0"/>
                </a:rPr>
                <a:t>Nutzer mobiler und/oder stationärer Angebote: 61,14 Mio.</a:t>
              </a:r>
            </a:p>
          </p:txBody>
        </p:sp>
        <p:sp>
          <p:nvSpPr>
            <p:cNvPr id="11" name="Legende mit Linie 1 12">
              <a:extLst>
                <a:ext uri="{FF2B5EF4-FFF2-40B4-BE49-F238E27FC236}">
                  <a16:creationId xmlns:a16="http://schemas.microsoft.com/office/drawing/2014/main" id="{34C957AC-212E-401A-A204-7635837A479C}"/>
                </a:ext>
              </a:extLst>
            </p:cNvPr>
            <p:cNvSpPr/>
            <p:nvPr/>
          </p:nvSpPr>
          <p:spPr>
            <a:xfrm>
              <a:off x="8018450" y="2349781"/>
              <a:ext cx="2541600" cy="576000"/>
            </a:xfrm>
            <a:prstGeom prst="borderCallout1">
              <a:avLst>
                <a:gd name="adj1" fmla="val 48345"/>
                <a:gd name="adj2" fmla="val 100363"/>
                <a:gd name="adj3" fmla="val 292720"/>
                <a:gd name="adj4" fmla="val 85560"/>
              </a:avLst>
            </a:prstGeom>
            <a:solidFill>
              <a:srgbClr val="FFD278"/>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mj-lt"/>
                  <a:ea typeface="Verdana" panose="020B0604030504040204" pitchFamily="34" charset="0"/>
                  <a:cs typeface="Verdana" panose="020B0604030504040204" pitchFamily="34" charset="0"/>
                </a:rPr>
                <a:t>Gesamtbevölkerung ab </a:t>
              </a:r>
              <a:br>
                <a:rPr lang="de-DE" sz="1200" dirty="0">
                  <a:solidFill>
                    <a:schemeClr val="tx1"/>
                  </a:solidFill>
                  <a:latin typeface="+mj-lt"/>
                  <a:ea typeface="Verdana" panose="020B0604030504040204" pitchFamily="34" charset="0"/>
                  <a:cs typeface="Verdana" panose="020B0604030504040204" pitchFamily="34" charset="0"/>
                </a:rPr>
              </a:br>
              <a:r>
                <a:rPr lang="de-DE" sz="1200" dirty="0">
                  <a:solidFill>
                    <a:schemeClr val="tx1"/>
                  </a:solidFill>
                  <a:latin typeface="+mj-lt"/>
                  <a:ea typeface="Verdana" panose="020B0604030504040204" pitchFamily="34" charset="0"/>
                  <a:cs typeface="Verdana" panose="020B0604030504040204" pitchFamily="34" charset="0"/>
                </a:rPr>
                <a:t>16 Jahren: 69,12 Mio</a:t>
              </a:r>
              <a:r>
                <a:rPr lang="de-DE" sz="1200" dirty="0">
                  <a:solidFill>
                    <a:schemeClr val="tx1">
                      <a:lumMod val="95000"/>
                      <a:lumOff val="5000"/>
                    </a:schemeClr>
                  </a:solidFill>
                  <a:latin typeface="+mj-lt"/>
                  <a:ea typeface="Verdana" panose="020B0604030504040204" pitchFamily="34" charset="0"/>
                  <a:cs typeface="Verdana" panose="020B0604030504040204" pitchFamily="34" charset="0"/>
                </a:rPr>
                <a:t>.</a:t>
              </a:r>
            </a:p>
          </p:txBody>
        </p:sp>
        <p:cxnSp>
          <p:nvCxnSpPr>
            <p:cNvPr id="12" name="Gerader Verbinder 11">
              <a:extLst>
                <a:ext uri="{FF2B5EF4-FFF2-40B4-BE49-F238E27FC236}">
                  <a16:creationId xmlns:a16="http://schemas.microsoft.com/office/drawing/2014/main" id="{83F94CAA-FFCE-4522-A9CD-8A3FCFC1B8C1}"/>
                </a:ext>
              </a:extLst>
            </p:cNvPr>
            <p:cNvCxnSpPr>
              <a:cxnSpLocks/>
              <a:endCxn id="10" idx="2"/>
            </p:cNvCxnSpPr>
            <p:nvPr/>
          </p:nvCxnSpPr>
          <p:spPr>
            <a:xfrm>
              <a:off x="7126664" y="3898620"/>
              <a:ext cx="913950" cy="0"/>
            </a:xfrm>
            <a:prstGeom prst="line">
              <a:avLst/>
            </a:prstGeom>
            <a:ln w="28575">
              <a:solidFill>
                <a:srgbClr val="00ADE4"/>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0B82480-172B-4E0D-A2BD-7A0357D36BA3}"/>
                </a:ext>
              </a:extLst>
            </p:cNvPr>
            <p:cNvCxnSpPr>
              <a:cxnSpLocks/>
              <a:stCxn id="11" idx="2"/>
            </p:cNvCxnSpPr>
            <p:nvPr/>
          </p:nvCxnSpPr>
          <p:spPr>
            <a:xfrm flipH="1">
              <a:off x="7297445" y="2637781"/>
              <a:ext cx="721005" cy="0"/>
            </a:xfrm>
            <a:prstGeom prst="line">
              <a:avLst/>
            </a:prstGeom>
            <a:ln w="28575">
              <a:solidFill>
                <a:srgbClr val="FFD2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5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r>
              <a:rPr lang="de-DE" sz="1600" dirty="0"/>
              <a:t>50,6% der Internetnutzer sind Männer, damit liegt der </a:t>
            </a:r>
            <a:r>
              <a:rPr lang="de-DE" sz="1600" b="1" dirty="0"/>
              <a:t>Männeranteil nur minimal </a:t>
            </a:r>
            <a:r>
              <a:rPr lang="de-DE" sz="1600" dirty="0"/>
              <a:t>über dem in der Bevölkerung. Ein etwas deutlicherer Unterschied zeigt sich beim Alter: Die Internetnutzer sind jünger, die Altersgruppen bis 49 Jahre sind unter den Onlinern überdurch-schnittlich vertreten.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25.08.2021 / Auswertungszeitraum: April 2021 / Angaben in %</a:t>
            </a:r>
          </a:p>
          <a:p>
            <a:endParaRPr lang="de-DE" dirty="0"/>
          </a:p>
          <a:p>
            <a:endParaRPr lang="de-DE" dirty="0"/>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56043" y="362583"/>
            <a:ext cx="10906506" cy="702000"/>
          </a:xfrm>
        </p:spPr>
        <p:txBody>
          <a:bodyPr/>
          <a:lstStyle/>
          <a:p>
            <a:r>
              <a:rPr lang="de-DE" dirty="0"/>
              <a:t>Soziodemografie: Geschlecht und Alter</a:t>
            </a:r>
          </a:p>
        </p:txBody>
      </p:sp>
      <p:graphicFrame>
        <p:nvGraphicFramePr>
          <p:cNvPr id="7" name="Diagramm 6">
            <a:extLst>
              <a:ext uri="{FF2B5EF4-FFF2-40B4-BE49-F238E27FC236}">
                <a16:creationId xmlns:a16="http://schemas.microsoft.com/office/drawing/2014/main" id="{160D33D8-54E2-42D6-B6CD-79019BA2CF28}"/>
              </a:ext>
            </a:extLst>
          </p:cNvPr>
          <p:cNvGraphicFramePr/>
          <p:nvPr>
            <p:extLst>
              <p:ext uri="{D42A27DB-BD31-4B8C-83A1-F6EECF244321}">
                <p14:modId xmlns:p14="http://schemas.microsoft.com/office/powerpoint/2010/main" val="69374459"/>
              </p:ext>
            </p:extLst>
          </p:nvPr>
        </p:nvGraphicFramePr>
        <p:xfrm>
          <a:off x="4992415" y="1786353"/>
          <a:ext cx="5570484"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6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Mit 65,6% sind zwei Drittel der Internetnutzer berufstätig. 39,5% weisen (Fach-)Abitur oder einen (Fach) Hochschulabschluss auf. </a:t>
            </a:r>
            <a:br>
              <a:rPr lang="de-DE" sz="1600" dirty="0"/>
            </a:br>
            <a:r>
              <a:rPr lang="de-DE" sz="1600" dirty="0"/>
              <a:t>Nicht oder nicht mehr berufstätige Personen sind unterdurchschnittlich im Internet anzutreffen.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25.08.2021 / Auswertungszeitraum: April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35023" y="362583"/>
            <a:ext cx="10906506" cy="702000"/>
          </a:xfrm>
        </p:spPr>
        <p:txBody>
          <a:bodyPr/>
          <a:lstStyle/>
          <a:p>
            <a:r>
              <a:rPr lang="de-DE" dirty="0"/>
              <a:t>Soziodemografie: Bildung und Tätigkeit</a:t>
            </a:r>
          </a:p>
        </p:txBody>
      </p:sp>
      <p:graphicFrame>
        <p:nvGraphicFramePr>
          <p:cNvPr id="8" name="Diagramm 7">
            <a:extLst>
              <a:ext uri="{FF2B5EF4-FFF2-40B4-BE49-F238E27FC236}">
                <a16:creationId xmlns:a16="http://schemas.microsoft.com/office/drawing/2014/main" id="{6F7AA366-EDFC-429B-A88A-7D22B9F3E553}"/>
              </a:ext>
            </a:extLst>
          </p:cNvPr>
          <p:cNvGraphicFramePr/>
          <p:nvPr>
            <p:extLst>
              <p:ext uri="{D42A27DB-BD31-4B8C-83A1-F6EECF244321}">
                <p14:modId xmlns:p14="http://schemas.microsoft.com/office/powerpoint/2010/main" val="3839037466"/>
              </p:ext>
            </p:extLst>
          </p:nvPr>
        </p:nvGraphicFramePr>
        <p:xfrm>
          <a:off x="4744548" y="1786886"/>
          <a:ext cx="5815502" cy="4055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60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Der Anteil Single-Haushalte ist unter den Onlinern etwas geringer als in der Gesamtbevölkerung, der größte Anteil der Internetnutzer (40,6%) wohnt in Haushalten mit drei oder mehr Personen. Mehr als zwei von drei Nutzern </a:t>
            </a:r>
            <a:r>
              <a:rPr lang="de-DE" sz="1600"/>
              <a:t>(73,3%) </a:t>
            </a:r>
            <a:r>
              <a:rPr lang="de-DE" sz="1600" dirty="0"/>
              <a:t>leben in Haushalten mit einem Haushalts-Nettoeinkommen von 2.000 EUR oder mehr.</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25.08.2021 / Auswertungszeitraum: April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283779" y="362583"/>
            <a:ext cx="11101731" cy="702000"/>
          </a:xfrm>
        </p:spPr>
        <p:txBody>
          <a:bodyPr/>
          <a:lstStyle/>
          <a:p>
            <a:r>
              <a:rPr lang="de-DE" dirty="0"/>
              <a:t>Soziodemografie: Personen im Haushalt, Haushalts-Nettoeinkommen</a:t>
            </a:r>
          </a:p>
        </p:txBody>
      </p:sp>
      <p:graphicFrame>
        <p:nvGraphicFramePr>
          <p:cNvPr id="7" name="Diagramm 6">
            <a:extLst>
              <a:ext uri="{FF2B5EF4-FFF2-40B4-BE49-F238E27FC236}">
                <a16:creationId xmlns:a16="http://schemas.microsoft.com/office/drawing/2014/main" id="{2A4B9855-80C7-4C20-A6F9-C3A07905D8FA}"/>
              </a:ext>
            </a:extLst>
          </p:cNvPr>
          <p:cNvGraphicFramePr/>
          <p:nvPr>
            <p:extLst>
              <p:ext uri="{D42A27DB-BD31-4B8C-83A1-F6EECF244321}">
                <p14:modId xmlns:p14="http://schemas.microsoft.com/office/powerpoint/2010/main" val="1913050078"/>
              </p:ext>
            </p:extLst>
          </p:nvPr>
        </p:nvGraphicFramePr>
        <p:xfrm>
          <a:off x="5772150" y="1786885"/>
          <a:ext cx="4787900" cy="406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2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2477789" y="4519468"/>
            <a:ext cx="10919336" cy="1058024"/>
          </a:xfrm>
        </p:spPr>
        <p:txBody>
          <a:bodyPr/>
          <a:lstStyle/>
          <a:p>
            <a:r>
              <a:rPr lang="de-DE" dirty="0"/>
              <a:t>Einstellungen und Verhalten</a:t>
            </a:r>
          </a:p>
        </p:txBody>
      </p:sp>
    </p:spTree>
    <p:extLst>
      <p:ext uri="{BB962C8B-B14F-4D97-AF65-F5344CB8AC3E}">
        <p14:creationId xmlns:p14="http://schemas.microsoft.com/office/powerpoint/2010/main" val="15286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1FDAF66-EE39-4AE9-A5CA-A97443D852AD}"/>
              </a:ext>
            </a:extLst>
          </p:cNvPr>
          <p:cNvSpPr>
            <a:spLocks noGrp="1"/>
          </p:cNvSpPr>
          <p:nvPr>
            <p:ph type="body" sz="quarter" idx="11"/>
          </p:nvPr>
        </p:nvSpPr>
        <p:spPr>
          <a:xfrm>
            <a:off x="700853" y="1786886"/>
            <a:ext cx="3604143" cy="4068762"/>
          </a:xfrm>
        </p:spPr>
        <p:txBody>
          <a:bodyPr/>
          <a:lstStyle/>
          <a:p>
            <a:r>
              <a:rPr lang="de-DE" sz="1600" dirty="0"/>
              <a:t>Mit 92,8% und 86,7% stellen die Nutzung von Suchmaschinen und das Senden und Empfangen </a:t>
            </a:r>
            <a:br>
              <a:rPr lang="de-DE" sz="1600" dirty="0"/>
            </a:br>
            <a:r>
              <a:rPr lang="de-DE" sz="1600" dirty="0"/>
              <a:t>von E-Mails die wichtigsten Anwendungen im Netz dar. </a:t>
            </a:r>
            <a:br>
              <a:rPr lang="de-DE" sz="1600" dirty="0"/>
            </a:br>
            <a:r>
              <a:rPr lang="de-DE" sz="1600" dirty="0"/>
              <a:t>Mehr als zwei Drittel der Nutzer schauen häufig oder gelegentlich nach dem Wetter, lesen Nachrichten zum Weltgeschehen oder kaufen online ein.</a:t>
            </a:r>
          </a:p>
        </p:txBody>
      </p:sp>
      <p:sp>
        <p:nvSpPr>
          <p:cNvPr id="5" name="Textplatzhalter 4">
            <a:extLst>
              <a:ext uri="{FF2B5EF4-FFF2-40B4-BE49-F238E27FC236}">
                <a16:creationId xmlns:a16="http://schemas.microsoft.com/office/drawing/2014/main" id="{C62E9398-4935-4890-93A9-22335BC0A5E0}"/>
              </a:ext>
            </a:extLst>
          </p:cNvPr>
          <p:cNvSpPr>
            <a:spLocks noGrp="1"/>
          </p:cNvSpPr>
          <p:nvPr>
            <p:ph type="body" sz="quarter" idx="15"/>
          </p:nvPr>
        </p:nvSpPr>
        <p:spPr>
          <a:xfrm>
            <a:off x="698102" y="6043449"/>
            <a:ext cx="8610600" cy="496669"/>
          </a:xfrm>
        </p:spPr>
        <p:txBody>
          <a:bodyPr/>
          <a:lstStyle/>
          <a:p>
            <a:r>
              <a:rPr lang="de-DE" dirty="0"/>
              <a:t>Basis: n=279.787 Fälle (Nutzer stationäre und/oder mobile Angebote letzte 3 Monate ab 16 Jahren) / „Nutzen Sie diese Themen und Angebote häufig, gelegentlich, selten oder nie?“ / Darstellung der Top 10 von insgesamt 25 Themen / Quelle: agof e. V. / </a:t>
            </a:r>
            <a:r>
              <a:rPr lang="de-DE" dirty="0" err="1"/>
              <a:t>daily</a:t>
            </a:r>
            <a:r>
              <a:rPr lang="de-DE" dirty="0"/>
              <a:t> digital </a:t>
            </a:r>
            <a:r>
              <a:rPr lang="de-DE" dirty="0" err="1"/>
              <a:t>facts</a:t>
            </a:r>
            <a:r>
              <a:rPr lang="de-DE" dirty="0"/>
              <a:t> 25.08.2021 / Auswertungszeitraum: April 2021 / Angaben in Prozent</a:t>
            </a:r>
          </a:p>
          <a:p>
            <a:endParaRPr lang="de-DE" dirty="0"/>
          </a:p>
        </p:txBody>
      </p:sp>
      <p:sp>
        <p:nvSpPr>
          <p:cNvPr id="6" name="Textplatzhalter 5">
            <a:extLst>
              <a:ext uri="{FF2B5EF4-FFF2-40B4-BE49-F238E27FC236}">
                <a16:creationId xmlns:a16="http://schemas.microsoft.com/office/drawing/2014/main" id="{722C3669-F3EB-4DF6-9615-D4F9C08C26BF}"/>
              </a:ext>
            </a:extLst>
          </p:cNvPr>
          <p:cNvSpPr>
            <a:spLocks noGrp="1"/>
          </p:cNvSpPr>
          <p:nvPr>
            <p:ph type="body" sz="quarter" idx="14"/>
          </p:nvPr>
        </p:nvSpPr>
        <p:spPr>
          <a:xfrm>
            <a:off x="-6016371" y="362583"/>
            <a:ext cx="10906506" cy="702000"/>
          </a:xfrm>
        </p:spPr>
        <p:txBody>
          <a:bodyPr/>
          <a:lstStyle/>
          <a:p>
            <a:r>
              <a:rPr lang="de-DE" dirty="0"/>
              <a:t>Genutzte Themen: Top 10</a:t>
            </a:r>
          </a:p>
        </p:txBody>
      </p:sp>
      <p:graphicFrame>
        <p:nvGraphicFramePr>
          <p:cNvPr id="7" name="Inhaltsplatzhalter 5">
            <a:extLst>
              <a:ext uri="{FF2B5EF4-FFF2-40B4-BE49-F238E27FC236}">
                <a16:creationId xmlns:a16="http://schemas.microsoft.com/office/drawing/2014/main" id="{7FB0ACA9-1071-4FCB-AF58-4FAC2A6E84F2}"/>
              </a:ext>
            </a:extLst>
          </p:cNvPr>
          <p:cNvGraphicFramePr>
            <a:graphicFrameLocks/>
          </p:cNvGraphicFramePr>
          <p:nvPr>
            <p:extLst>
              <p:ext uri="{D42A27DB-BD31-4B8C-83A1-F6EECF244321}">
                <p14:modId xmlns:p14="http://schemas.microsoft.com/office/powerpoint/2010/main" val="1172068492"/>
              </p:ext>
            </p:extLst>
          </p:nvPr>
        </p:nvGraphicFramePr>
        <p:xfrm>
          <a:off x="4706754" y="1776380"/>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0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AEDCC25-2BD9-4366-972B-5EDD648D143D}"/>
              </a:ext>
            </a:extLst>
          </p:cNvPr>
          <p:cNvSpPr>
            <a:spLocks noGrp="1"/>
          </p:cNvSpPr>
          <p:nvPr>
            <p:ph type="pic" sz="quarter" idx="13"/>
          </p:nvPr>
        </p:nvSpPr>
        <p:spPr/>
      </p:sp>
      <p:sp>
        <p:nvSpPr>
          <p:cNvPr id="4" name="Textplatzhalter 3">
            <a:extLst>
              <a:ext uri="{FF2B5EF4-FFF2-40B4-BE49-F238E27FC236}">
                <a16:creationId xmlns:a16="http://schemas.microsoft.com/office/drawing/2014/main" id="{CBE073EE-9A95-4A86-A916-063AD21BAFC4}"/>
              </a:ext>
            </a:extLst>
          </p:cNvPr>
          <p:cNvSpPr>
            <a:spLocks noGrp="1"/>
          </p:cNvSpPr>
          <p:nvPr>
            <p:ph type="body" sz="quarter" idx="11"/>
          </p:nvPr>
        </p:nvSpPr>
        <p:spPr/>
        <p:txBody>
          <a:bodyPr/>
          <a:lstStyle/>
          <a:p>
            <a:r>
              <a:rPr lang="de-DE" sz="1600" dirty="0">
                <a:latin typeface="+mn-lt"/>
              </a:rPr>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
        <p:nvSpPr>
          <p:cNvPr id="5" name="Textplatzhalter 4">
            <a:extLst>
              <a:ext uri="{FF2B5EF4-FFF2-40B4-BE49-F238E27FC236}">
                <a16:creationId xmlns:a16="http://schemas.microsoft.com/office/drawing/2014/main" id="{EA47322D-666A-4A1F-A4CD-5A1D18BEE6FB}"/>
              </a:ext>
            </a:extLst>
          </p:cNvPr>
          <p:cNvSpPr>
            <a:spLocks noGrp="1"/>
          </p:cNvSpPr>
          <p:nvPr>
            <p:ph type="body" sz="quarter" idx="15"/>
          </p:nvPr>
        </p:nvSpPr>
        <p:spPr>
          <a:xfrm>
            <a:off x="698102" y="6043448"/>
            <a:ext cx="8610600" cy="517690"/>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25.08.2021 / Auswertungszeitraum: April 2021 / b4p-Merkmale: "Wie stark sind Sie an Informationen über folgende Produkte interessiert?" Darstellung der TOP 10 von 45 Produkten / Angaben in %</a:t>
            </a:r>
          </a:p>
          <a:p>
            <a:endParaRPr lang="de-DE" dirty="0"/>
          </a:p>
        </p:txBody>
      </p:sp>
      <p:sp>
        <p:nvSpPr>
          <p:cNvPr id="6" name="Textplatzhalter 5">
            <a:extLst>
              <a:ext uri="{FF2B5EF4-FFF2-40B4-BE49-F238E27FC236}">
                <a16:creationId xmlns:a16="http://schemas.microsoft.com/office/drawing/2014/main" id="{5954A60D-38F5-4301-909A-8269C0349AD6}"/>
              </a:ext>
            </a:extLst>
          </p:cNvPr>
          <p:cNvSpPr>
            <a:spLocks noGrp="1"/>
          </p:cNvSpPr>
          <p:nvPr>
            <p:ph type="body" sz="quarter" idx="14"/>
          </p:nvPr>
        </p:nvSpPr>
        <p:spPr>
          <a:xfrm>
            <a:off x="-6121475" y="362583"/>
            <a:ext cx="10906506" cy="702000"/>
          </a:xfrm>
        </p:spPr>
        <p:txBody>
          <a:bodyPr/>
          <a:lstStyle/>
          <a:p>
            <a:r>
              <a:rPr lang="de-DE" dirty="0"/>
              <a:t>Produktinteresse: TOP 10</a:t>
            </a:r>
          </a:p>
        </p:txBody>
      </p:sp>
      <p:graphicFrame>
        <p:nvGraphicFramePr>
          <p:cNvPr id="7" name="Inhaltsplatzhalter 7">
            <a:extLst>
              <a:ext uri="{FF2B5EF4-FFF2-40B4-BE49-F238E27FC236}">
                <a16:creationId xmlns:a16="http://schemas.microsoft.com/office/drawing/2014/main" id="{B93133E6-2F2B-4CB8-BD2F-6C5BDF395DD0}"/>
              </a:ext>
            </a:extLst>
          </p:cNvPr>
          <p:cNvGraphicFramePr>
            <a:graphicFrameLocks/>
          </p:cNvGraphicFramePr>
          <p:nvPr>
            <p:extLst>
              <p:ext uri="{D42A27DB-BD31-4B8C-83A1-F6EECF244321}">
                <p14:modId xmlns:p14="http://schemas.microsoft.com/office/powerpoint/2010/main" val="2276794474"/>
              </p:ext>
            </p:extLst>
          </p:nvPr>
        </p:nvGraphicFramePr>
        <p:xfrm>
          <a:off x="4706754" y="1776376"/>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650500"/>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Breitbild</PresentationFormat>
  <Paragraphs>92</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Avenir Next LT Pro</vt:lpstr>
      <vt:lpstr>Avenir Next LT Pro Light</vt:lpstr>
      <vt:lpstr>Calibri</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Kabasser, Dörthe</cp:lastModifiedBy>
  <cp:revision>173</cp:revision>
  <dcterms:created xsi:type="dcterms:W3CDTF">2020-11-19T12:52:57Z</dcterms:created>
  <dcterms:modified xsi:type="dcterms:W3CDTF">2021-08-25T08:15:18Z</dcterms:modified>
</cp:coreProperties>
</file>