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7" r:id="rId3"/>
    <p:sldId id="304" r:id="rId4"/>
    <p:sldId id="310" r:id="rId5"/>
    <p:sldId id="330" r:id="rId6"/>
    <p:sldId id="332" r:id="rId7"/>
    <p:sldId id="336" r:id="rId8"/>
    <p:sldId id="300" r:id="rId9"/>
    <p:sldId id="286" r:id="rId10"/>
    <p:sldId id="290" r:id="rId11"/>
    <p:sldId id="311" r:id="rId12"/>
    <p:sldId id="299" r:id="rId13"/>
    <p:sldId id="302" r:id="rId14"/>
    <p:sldId id="298" r:id="rId15"/>
    <p:sldId id="294" r:id="rId16"/>
    <p:sldId id="347" r:id="rId17"/>
    <p:sldId id="303" r:id="rId18"/>
    <p:sldId id="344" r:id="rId19"/>
    <p:sldId id="317" r:id="rId20"/>
    <p:sldId id="318" r:id="rId21"/>
    <p:sldId id="346" r:id="rId22"/>
    <p:sldId id="323" r:id="rId23"/>
    <p:sldId id="314" r:id="rId24"/>
    <p:sldId id="256" r:id="rId25"/>
    <p:sldId id="342" r:id="rId26"/>
    <p:sldId id="34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189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pos="1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0"/>
    <a:srgbClr val="0096C8"/>
    <a:srgbClr val="DCDCDC"/>
    <a:srgbClr val="00ADE4"/>
    <a:srgbClr val="96DCF0"/>
    <a:srgbClr val="FFE68C"/>
    <a:srgbClr val="787878"/>
    <a:srgbClr val="FFD278"/>
    <a:srgbClr val="E68C00"/>
    <a:srgbClr val="FEC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87" y="46"/>
      </p:cViewPr>
      <p:guideLst>
        <p:guide orient="horz" pos="4133"/>
        <p:guide pos="189"/>
        <p:guide orient="horz" pos="3816"/>
        <p:guide pos="1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13893491328512"/>
          <c:y val="9.5292504129805167E-2"/>
          <c:w val="0.79629042339157063"/>
          <c:h val="0.88690003899762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Unique User 2018</c:v>
                </c:pt>
              </c:strCache>
            </c:strRef>
          </c:tx>
          <c:spPr>
            <a:solidFill>
              <a:srgbClr val="D5ED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16-19 Jahre</c:v>
                </c:pt>
                <c:pt idx="1">
                  <c:v>20-29 Jahre</c:v>
                </c:pt>
                <c:pt idx="2">
                  <c:v>30-39 Jahre</c:v>
                </c:pt>
                <c:pt idx="3">
                  <c:v>40-49 Jahre</c:v>
                </c:pt>
                <c:pt idx="4">
                  <c:v>50-59 Jahre</c:v>
                </c:pt>
                <c:pt idx="5">
                  <c:v>60-69 Jahre</c:v>
                </c:pt>
                <c:pt idx="6">
                  <c:v>über 70 Jahre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98.8</c:v>
                </c:pt>
                <c:pt idx="1">
                  <c:v>98.8</c:v>
                </c:pt>
                <c:pt idx="2">
                  <c:v>98.1</c:v>
                </c:pt>
                <c:pt idx="3">
                  <c:v>95.5</c:v>
                </c:pt>
                <c:pt idx="4">
                  <c:v>89.5</c:v>
                </c:pt>
                <c:pt idx="5">
                  <c:v>79.900000000000006</c:v>
                </c:pt>
                <c:pt idx="6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F-4306-835C-E96A495F466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Unique User 2019</c:v>
                </c:pt>
              </c:strCache>
            </c:strRef>
          </c:tx>
          <c:spPr>
            <a:solidFill>
              <a:srgbClr val="96DC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16-19 Jahre</c:v>
                </c:pt>
                <c:pt idx="1">
                  <c:v>20-29 Jahre</c:v>
                </c:pt>
                <c:pt idx="2">
                  <c:v>30-39 Jahre</c:v>
                </c:pt>
                <c:pt idx="3">
                  <c:v>40-49 Jahre</c:v>
                </c:pt>
                <c:pt idx="4">
                  <c:v>50-59 Jahre</c:v>
                </c:pt>
                <c:pt idx="5">
                  <c:v>60-69 Jahre</c:v>
                </c:pt>
                <c:pt idx="6">
                  <c:v>über 70 Jahre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99.3</c:v>
                </c:pt>
                <c:pt idx="1">
                  <c:v>98.8</c:v>
                </c:pt>
                <c:pt idx="2">
                  <c:v>98.5</c:v>
                </c:pt>
                <c:pt idx="3">
                  <c:v>96.4</c:v>
                </c:pt>
                <c:pt idx="4">
                  <c:v>91.9</c:v>
                </c:pt>
                <c:pt idx="5">
                  <c:v>82.2</c:v>
                </c:pt>
                <c:pt idx="6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F-4306-835C-E96A495F466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Unique User 2020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16-19 Jahre</c:v>
                </c:pt>
                <c:pt idx="1">
                  <c:v>20-29 Jahre</c:v>
                </c:pt>
                <c:pt idx="2">
                  <c:v>30-39 Jahre</c:v>
                </c:pt>
                <c:pt idx="3">
                  <c:v>40-49 Jahre</c:v>
                </c:pt>
                <c:pt idx="4">
                  <c:v>50-59 Jahre</c:v>
                </c:pt>
                <c:pt idx="5">
                  <c:v>60-69 Jahre</c:v>
                </c:pt>
                <c:pt idx="6">
                  <c:v>über 70 Jahre</c:v>
                </c:pt>
              </c:strCache>
            </c:strRef>
          </c:cat>
          <c:val>
            <c:numRef>
              <c:f>Tabelle1!$D$2:$D$8</c:f>
              <c:numCache>
                <c:formatCode>#,##0.0</c:formatCode>
                <c:ptCount val="7"/>
                <c:pt idx="0">
                  <c:v>99.6</c:v>
                </c:pt>
                <c:pt idx="1">
                  <c:v>99</c:v>
                </c:pt>
                <c:pt idx="2">
                  <c:v>98.9</c:v>
                </c:pt>
                <c:pt idx="3">
                  <c:v>97.1</c:v>
                </c:pt>
                <c:pt idx="4">
                  <c:v>93.2</c:v>
                </c:pt>
                <c:pt idx="5">
                  <c:v>84.5</c:v>
                </c:pt>
                <c:pt idx="6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FF-4306-835C-E96A495F46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-25"/>
        <c:axId val="97324728"/>
        <c:axId val="97321120"/>
      </c:barChart>
      <c:catAx>
        <c:axId val="97324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pPr>
            <a:endParaRPr lang="de-DE"/>
          </a:p>
        </c:txPr>
        <c:crossAx val="97321120"/>
        <c:crosses val="autoZero"/>
        <c:auto val="1"/>
        <c:lblAlgn val="ctr"/>
        <c:lblOffset val="100"/>
        <c:noMultiLvlLbl val="0"/>
      </c:catAx>
      <c:valAx>
        <c:axId val="97321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73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305215714701308E-3"/>
          <c:y val="1.1129660545353366E-2"/>
          <c:w val="0.8999998767203673"/>
          <c:h val="5.0773861948391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7116921265672E-2"/>
          <c:y val="0.17725586427886716"/>
          <c:w val="0.96562499999999996"/>
          <c:h val="0.6381696543895534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50800" cap="rnd">
              <a:solidFill>
                <a:srgbClr val="0096C8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96C8"/>
              </a:solidFill>
              <a:ln w="0">
                <a:solidFill>
                  <a:srgbClr val="0096C8"/>
                </a:solidFill>
              </a:ln>
              <a:effectLst/>
            </c:spPr>
          </c:marker>
          <c:dPt>
            <c:idx val="8"/>
            <c:marker>
              <c:symbol val="circle"/>
              <c:size val="12"/>
              <c:spPr>
                <a:solidFill>
                  <a:srgbClr val="0096C8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976-42BB-9AD8-8F90FE2ED90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976-42BB-9AD8-8F90FE2ED90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BA2A7B9-6795-465F-9E8A-26AE41260521}" type="VALUE">
                      <a:rPr lang="en-US" b="0"/>
                      <a:pPr/>
                      <a:t>[WERT]</a:t>
                    </a:fld>
                    <a:endParaRPr lang="de-DE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76-42BB-9AD8-8F90FE2ED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#,##0.00</c:formatCode>
                <c:ptCount val="12"/>
                <c:pt idx="0">
                  <c:v>29.76</c:v>
                </c:pt>
                <c:pt idx="1">
                  <c:v>33.36</c:v>
                </c:pt>
                <c:pt idx="2">
                  <c:v>37.39</c:v>
                </c:pt>
                <c:pt idx="3">
                  <c:v>33.69</c:v>
                </c:pt>
                <c:pt idx="4">
                  <c:v>31.87</c:v>
                </c:pt>
                <c:pt idx="5">
                  <c:v>30.59</c:v>
                </c:pt>
                <c:pt idx="6">
                  <c:v>29.56</c:v>
                </c:pt>
                <c:pt idx="7">
                  <c:v>29.6</c:v>
                </c:pt>
                <c:pt idx="8">
                  <c:v>28.87</c:v>
                </c:pt>
                <c:pt idx="9">
                  <c:v>30.42</c:v>
                </c:pt>
                <c:pt idx="10" formatCode="General">
                  <c:v>31.86</c:v>
                </c:pt>
                <c:pt idx="11" formatCode="General">
                  <c:v>31.46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6-42BB-9AD8-8F90FE2ED9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124848"/>
        <c:axId val="344125832"/>
      </c:lineChart>
      <c:catAx>
        <c:axId val="3441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pPr>
            <a:endParaRPr lang="de-DE"/>
          </a:p>
        </c:txPr>
        <c:crossAx val="344125832"/>
        <c:crosses val="autoZero"/>
        <c:auto val="1"/>
        <c:lblAlgn val="ctr"/>
        <c:lblOffset val="100"/>
        <c:noMultiLvlLbl val="0"/>
      </c:catAx>
      <c:valAx>
        <c:axId val="3441258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441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CDCD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#,##0.00</c:formatCode>
                <c:ptCount val="12"/>
                <c:pt idx="0">
                  <c:v>35.869999999999997</c:v>
                </c:pt>
                <c:pt idx="1">
                  <c:v>34.69</c:v>
                </c:pt>
                <c:pt idx="2">
                  <c:v>35.29</c:v>
                </c:pt>
                <c:pt idx="3">
                  <c:v>33.49</c:v>
                </c:pt>
                <c:pt idx="4">
                  <c:v>34.75</c:v>
                </c:pt>
                <c:pt idx="5">
                  <c:v>33.64</c:v>
                </c:pt>
                <c:pt idx="6">
                  <c:v>34.6</c:v>
                </c:pt>
                <c:pt idx="7">
                  <c:v>33.840000000000003</c:v>
                </c:pt>
                <c:pt idx="8">
                  <c:v>33</c:v>
                </c:pt>
                <c:pt idx="9">
                  <c:v>34.78</c:v>
                </c:pt>
                <c:pt idx="10">
                  <c:v>34.03</c:v>
                </c:pt>
                <c:pt idx="11">
                  <c:v>33.35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7-4E9E-9EF6-AA0E0BDE150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D7-4E9E-9EF6-AA0E0BDE150E}"/>
              </c:ext>
            </c:extLst>
          </c:dPt>
          <c:dPt>
            <c:idx val="1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D7-4E9E-9EF6-AA0E0BDE150E}"/>
              </c:ext>
            </c:extLst>
          </c:dPt>
          <c:dPt>
            <c:idx val="2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CD7-4E9E-9EF6-AA0E0BDE150E}"/>
              </c:ext>
            </c:extLst>
          </c:dPt>
          <c:dPt>
            <c:idx val="3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D7-4E9E-9EF6-AA0E0BDE150E}"/>
              </c:ext>
            </c:extLst>
          </c:dPt>
          <c:dPt>
            <c:idx val="4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D7-4E9E-9EF6-AA0E0BDE150E}"/>
              </c:ext>
            </c:extLst>
          </c:dPt>
          <c:dPt>
            <c:idx val="5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CD7-4E9E-9EF6-AA0E0BDE150E}"/>
              </c:ext>
            </c:extLst>
          </c:dPt>
          <c:dPt>
            <c:idx val="6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D7-4E9E-9EF6-AA0E0BDE150E}"/>
              </c:ext>
            </c:extLst>
          </c:dPt>
          <c:dPt>
            <c:idx val="7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CD7-4E9E-9EF6-AA0E0BDE150E}"/>
              </c:ext>
            </c:extLst>
          </c:dPt>
          <c:dPt>
            <c:idx val="8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D7-4E9E-9EF6-AA0E0BDE150E}"/>
              </c:ext>
            </c:extLst>
          </c:dPt>
          <c:dPt>
            <c:idx val="9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CD7-4E9E-9EF6-AA0E0BDE150E}"/>
              </c:ext>
            </c:extLst>
          </c:dPt>
          <c:dPt>
            <c:idx val="10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D7-4E9E-9EF6-AA0E0BDE150E}"/>
              </c:ext>
            </c:extLst>
          </c:dPt>
          <c:dPt>
            <c:idx val="11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CD7-4E9E-9EF6-AA0E0BDE150E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fld id="{35E2F1A4-249C-46E4-A014-BDEDE70B30D1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D7-4E9E-9EF6-AA0E0BDE150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EC43AA7-7593-41CB-A385-A1B0593A55F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CD7-4E9E-9EF6-AA0E0BDE1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Tabelle1!$C$2:$C$13</c:f>
              <c:numCache>
                <c:formatCode>#,##0.00</c:formatCode>
                <c:ptCount val="12"/>
                <c:pt idx="0">
                  <c:v>35.17</c:v>
                </c:pt>
                <c:pt idx="1">
                  <c:v>40.479999999999997</c:v>
                </c:pt>
                <c:pt idx="2">
                  <c:v>46.03</c:v>
                </c:pt>
                <c:pt idx="3">
                  <c:v>42.3</c:v>
                </c:pt>
                <c:pt idx="4">
                  <c:v>40.090000000000003</c:v>
                </c:pt>
                <c:pt idx="5">
                  <c:v>38.25</c:v>
                </c:pt>
                <c:pt idx="6">
                  <c:v>37.25</c:v>
                </c:pt>
                <c:pt idx="7">
                  <c:v>36.69</c:v>
                </c:pt>
                <c:pt idx="8">
                  <c:v>35.36</c:v>
                </c:pt>
                <c:pt idx="9">
                  <c:v>37.71</c:v>
                </c:pt>
                <c:pt idx="10">
                  <c:v>37.75</c:v>
                </c:pt>
                <c:pt idx="11">
                  <c:v>38.67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D7-4E9E-9EF6-AA0E0BDE150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Tabelle1!$D$2:$D$13</c:f>
            </c:numRef>
          </c:val>
          <c:extLst>
            <c:ext xmlns:c16="http://schemas.microsoft.com/office/drawing/2014/chart" uri="{C3380CC4-5D6E-409C-BE32-E72D297353CC}">
              <c16:uniqueId val="{00000002-6CD7-4E9E-9EF6-AA0E0BDE15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26"/>
        <c:axId val="666959152"/>
        <c:axId val="666960792"/>
      </c:barChart>
      <c:catAx>
        <c:axId val="66695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de-DE"/>
          </a:p>
        </c:txPr>
        <c:crossAx val="666960792"/>
        <c:crosses val="autoZero"/>
        <c:auto val="1"/>
        <c:lblAlgn val="ctr"/>
        <c:lblOffset val="100"/>
        <c:noMultiLvlLbl val="0"/>
      </c:catAx>
      <c:valAx>
        <c:axId val="6669607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66959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713479384981E-2"/>
          <c:y val="0.12031859758869631"/>
          <c:w val="0.96562499999999996"/>
          <c:h val="0.6709613473295382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50800" cap="rnd">
              <a:solidFill>
                <a:srgbClr val="0096C8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96C8"/>
              </a:solidFill>
              <a:ln w="0">
                <a:solidFill>
                  <a:srgbClr val="0096C8"/>
                </a:solidFill>
              </a:ln>
              <a:effectLst/>
            </c:spPr>
          </c:marker>
          <c:dPt>
            <c:idx val="8"/>
            <c:marker>
              <c:symbol val="circle"/>
              <c:size val="12"/>
              <c:spPr>
                <a:solidFill>
                  <a:srgbClr val="0096C8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976-42BB-9AD8-8F90FE2ED901}"/>
              </c:ext>
            </c:extLst>
          </c:dPt>
          <c:dLbls>
            <c:dLbl>
              <c:idx val="0"/>
              <c:layout>
                <c:manualLayout>
                  <c:x val="-3.7454924556403278E-2"/>
                  <c:y val="6.519693486590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10-4D62-88A0-A46FB339BF05}"/>
                </c:ext>
              </c:extLst>
            </c:dLbl>
            <c:dLbl>
              <c:idx val="1"/>
              <c:layout>
                <c:manualLayout>
                  <c:x val="-6.1535189578364673E-2"/>
                  <c:y val="-4.9151724137931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10-4D62-88A0-A46FB339BF05}"/>
                </c:ext>
              </c:extLst>
            </c:dLbl>
            <c:dLbl>
              <c:idx val="2"/>
              <c:layout>
                <c:manualLayout>
                  <c:x val="-5.7198459000915039E-2"/>
                  <c:y val="-5.1584674329501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76-42BB-9AD8-8F90FE2ED901}"/>
                </c:ext>
              </c:extLst>
            </c:dLbl>
            <c:dLbl>
              <c:idx val="3"/>
              <c:layout>
                <c:manualLayout>
                  <c:x val="-7.1755924287686068E-2"/>
                  <c:y val="-4.7043844477273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10-4D62-88A0-A46FB339BF05}"/>
                </c:ext>
              </c:extLst>
            </c:dLbl>
            <c:dLbl>
              <c:idx val="4"/>
              <c:layout>
                <c:manualLayout>
                  <c:x val="-4.7675659265724674E-2"/>
                  <c:y val="6.4729566469150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10-4D62-88A0-A46FB339BF05}"/>
                </c:ext>
              </c:extLst>
            </c:dLbl>
            <c:dLbl>
              <c:idx val="5"/>
              <c:layout>
                <c:manualLayout>
                  <c:x val="-4.1177147849561807E-2"/>
                  <c:y val="-6.6149470167262234E-2"/>
                </c:manualLayout>
              </c:layout>
              <c:tx>
                <c:rich>
                  <a:bodyPr/>
                  <a:lstStyle/>
                  <a:p>
                    <a:fld id="{825009E5-917A-4C94-B0BC-243660BCAC2E}" type="VALUE">
                      <a:rPr lang="en-US" b="1"/>
                      <a:pPr/>
                      <a:t>[WERT]</a:t>
                    </a:fld>
                    <a:endParaRPr lang="de-DE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76-42BB-9AD8-8F90FE2ED901}"/>
                </c:ext>
              </c:extLst>
            </c:dLbl>
            <c:dLbl>
              <c:idx val="6"/>
              <c:layout>
                <c:manualLayout>
                  <c:x val="-4.2806094561283689E-2"/>
                  <c:y val="5.7898084291187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10-4D62-88A0-A46FB339BF05}"/>
                </c:ext>
              </c:extLst>
            </c:dLbl>
            <c:dLbl>
              <c:idx val="8"/>
              <c:layout>
                <c:manualLayout>
                  <c:x val="-3.0508832011288959E-2"/>
                  <c:y val="-4.9151697384491183E-2"/>
                </c:manualLayout>
              </c:layout>
              <c:tx>
                <c:rich>
                  <a:bodyPr/>
                  <a:lstStyle/>
                  <a:p>
                    <a:fld id="{4BA2A7B9-6795-465F-9E8A-26AE41260521}" type="VALUE">
                      <a:rPr lang="en-US" b="0"/>
                      <a:pPr/>
                      <a:t>[WERT]</a:t>
                    </a:fld>
                    <a:endParaRPr lang="de-DE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76-42BB-9AD8-8F90FE2ED901}"/>
                </c:ext>
              </c:extLst>
            </c:dLbl>
            <c:dLbl>
              <c:idx val="9"/>
              <c:layout>
                <c:manualLayout>
                  <c:x val="-3.2103754551523069E-2"/>
                  <c:y val="5.3032183908045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10-4D62-88A0-A46FB339BF05}"/>
                </c:ext>
              </c:extLst>
            </c:dLbl>
            <c:dLbl>
              <c:idx val="11"/>
              <c:layout>
                <c:manualLayout>
                  <c:x val="-1.6050244536882141E-2"/>
                  <c:y val="-4.7043844477273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10-4D62-88A0-A46FB339BF05}"/>
                </c:ext>
              </c:extLst>
            </c:dLbl>
            <c:dLbl>
              <c:idx val="12"/>
              <c:layout>
                <c:manualLayout>
                  <c:x val="-7.6250907091785516E-2"/>
                  <c:y val="3.9114826460594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10-4D62-88A0-A46FB339B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Tabelle1!$A$2:$A$15</c:f>
              <c:strCache>
                <c:ptCount val="14"/>
                <c:pt idx="0">
                  <c:v>Do. 12.03.</c:v>
                </c:pt>
                <c:pt idx="1">
                  <c:v>Fr. 13.03.</c:v>
                </c:pt>
                <c:pt idx="2">
                  <c:v>Sa. 14.03.</c:v>
                </c:pt>
                <c:pt idx="3">
                  <c:v>So. 15.03.</c:v>
                </c:pt>
                <c:pt idx="4">
                  <c:v>Mo. 16.03.</c:v>
                </c:pt>
                <c:pt idx="5">
                  <c:v>Di. 17.03.</c:v>
                </c:pt>
                <c:pt idx="6">
                  <c:v>Mi. 18.03.</c:v>
                </c:pt>
                <c:pt idx="7">
                  <c:v>Do. 19.03.</c:v>
                </c:pt>
                <c:pt idx="8">
                  <c:v>Fr. 20.03.</c:v>
                </c:pt>
                <c:pt idx="9">
                  <c:v>Sa. 21.03.</c:v>
                </c:pt>
                <c:pt idx="10">
                  <c:v>So. 22.03.</c:v>
                </c:pt>
                <c:pt idx="11">
                  <c:v>Mo. 23.03.</c:v>
                </c:pt>
                <c:pt idx="12">
                  <c:v>Di. 24.03.</c:v>
                </c:pt>
                <c:pt idx="13">
                  <c:v>Mi. 25.03.</c:v>
                </c:pt>
              </c:strCache>
            </c:strRef>
          </c:cat>
          <c:val>
            <c:numRef>
              <c:f>Tabelle1!$B$2:$B$15</c:f>
              <c:numCache>
                <c:formatCode>#,##0.00</c:formatCode>
                <c:ptCount val="14"/>
                <c:pt idx="0">
                  <c:v>9.34</c:v>
                </c:pt>
                <c:pt idx="1">
                  <c:v>9.94</c:v>
                </c:pt>
                <c:pt idx="2">
                  <c:v>9.98</c:v>
                </c:pt>
                <c:pt idx="3">
                  <c:v>10.66</c:v>
                </c:pt>
                <c:pt idx="4">
                  <c:v>10.58</c:v>
                </c:pt>
                <c:pt idx="5">
                  <c:v>10.8</c:v>
                </c:pt>
                <c:pt idx="6">
                  <c:v>9.9</c:v>
                </c:pt>
                <c:pt idx="7">
                  <c:v>10.25</c:v>
                </c:pt>
                <c:pt idx="8">
                  <c:v>10.039999999999999</c:v>
                </c:pt>
                <c:pt idx="9">
                  <c:v>9.39</c:v>
                </c:pt>
                <c:pt idx="10">
                  <c:v>10.130000000000001</c:v>
                </c:pt>
                <c:pt idx="11">
                  <c:v>9.64</c:v>
                </c:pt>
                <c:pt idx="12">
                  <c:v>9.0299999999999994</c:v>
                </c:pt>
                <c:pt idx="13">
                  <c:v>9.18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6-42BB-9AD8-8F90FE2ED9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124848"/>
        <c:axId val="344125832"/>
      </c:lineChart>
      <c:catAx>
        <c:axId val="3441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pPr>
            <a:endParaRPr lang="de-DE"/>
          </a:p>
        </c:txPr>
        <c:crossAx val="344125832"/>
        <c:crosses val="autoZero"/>
        <c:auto val="1"/>
        <c:lblAlgn val="ctr"/>
        <c:lblOffset val="100"/>
        <c:noMultiLvlLbl val="0"/>
      </c:catAx>
      <c:valAx>
        <c:axId val="3441258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441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Gesundheit (alle BEs) nach Alter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00AD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26-46F0-A094-EA31A3FA8918}"/>
              </c:ext>
            </c:extLst>
          </c:dPt>
          <c:dPt>
            <c:idx val="1"/>
            <c:bubble3D val="0"/>
            <c:explosion val="6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26-46F0-A094-EA31A3FA8918}"/>
              </c:ext>
            </c:extLst>
          </c:dPt>
          <c:dPt>
            <c:idx val="2"/>
            <c:bubble3D val="0"/>
            <c:spPr>
              <a:solidFill>
                <a:srgbClr val="FECA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26-46F0-A094-EA31A3FA8918}"/>
              </c:ext>
            </c:extLst>
          </c:dPt>
          <c:dPt>
            <c:idx val="3"/>
            <c:bubble3D val="0"/>
            <c:spPr>
              <a:solidFill>
                <a:srgbClr val="8484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26-46F0-A094-EA31A3FA8918}"/>
              </c:ext>
            </c:extLst>
          </c:dPt>
          <c:dPt>
            <c:idx val="4"/>
            <c:bubble3D val="0"/>
            <c:spPr>
              <a:solidFill>
                <a:srgbClr val="D4D4D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26-46F0-A094-EA31A3FA8918}"/>
              </c:ext>
            </c:extLst>
          </c:dPt>
          <c:dPt>
            <c:idx val="5"/>
            <c:bubble3D val="0"/>
            <c:spPr>
              <a:solidFill>
                <a:srgbClr val="0096C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26-46F0-A094-EA31A3FA8918}"/>
              </c:ext>
            </c:extLst>
          </c:dPt>
          <c:dPt>
            <c:idx val="6"/>
            <c:bubble3D val="0"/>
            <c:spPr>
              <a:solidFill>
                <a:srgbClr val="FF9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26-46F0-A094-EA31A3FA8918}"/>
              </c:ext>
            </c:extLst>
          </c:dPt>
          <c:dLbls>
            <c:dLbl>
              <c:idx val="0"/>
              <c:layout>
                <c:manualLayout>
                  <c:x val="-7.8186045311614882E-2"/>
                  <c:y val="0.163371377652471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26-46F0-A094-EA31A3FA8918}"/>
                </c:ext>
              </c:extLst>
            </c:dLbl>
            <c:dLbl>
              <c:idx val="1"/>
              <c:layout>
                <c:manualLayout>
                  <c:x val="-0.13681040957139717"/>
                  <c:y val="2.449150580333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26-46F0-A094-EA31A3FA8918}"/>
                </c:ext>
              </c:extLst>
            </c:dLbl>
            <c:dLbl>
              <c:idx val="2"/>
              <c:layout>
                <c:manualLayout>
                  <c:x val="-9.6086512453474368E-2"/>
                  <c:y val="-0.15539536388906797"/>
                </c:manualLayout>
              </c:layout>
              <c:tx>
                <c:rich>
                  <a:bodyPr/>
                  <a:lstStyle/>
                  <a:p>
                    <a:fld id="{25718CC7-E4D5-4322-9C84-EE04AC8B56A3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26-46F0-A094-EA31A3FA8918}"/>
                </c:ext>
              </c:extLst>
            </c:dLbl>
            <c:dLbl>
              <c:idx val="3"/>
              <c:layout>
                <c:manualLayout>
                  <c:x val="7.0393000189695354E-2"/>
                  <c:y val="-0.136256034048320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26-46F0-A094-EA31A3FA8918}"/>
                </c:ext>
              </c:extLst>
            </c:dLbl>
            <c:dLbl>
              <c:idx val="4"/>
              <c:layout>
                <c:manualLayout>
                  <c:x val="0.12299973484000719"/>
                  <c:y val="-4.1332548318969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26-46F0-A094-EA31A3FA8918}"/>
                </c:ext>
              </c:extLst>
            </c:dLbl>
            <c:dLbl>
              <c:idx val="5"/>
              <c:layout>
                <c:manualLayout>
                  <c:x val="0.10347558589762343"/>
                  <c:y val="0.121958078262562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26-46F0-A094-EA31A3FA8918}"/>
                </c:ext>
              </c:extLst>
            </c:dLbl>
            <c:dLbl>
              <c:idx val="6"/>
              <c:layout>
                <c:manualLayout>
                  <c:x val="5.125792173984469E-2"/>
                  <c:y val="0.115286288602016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defRPr>
                    </a:pPr>
                    <a:fld id="{0622747A-F66A-4A80-92C6-6E1B4ECDD5BD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600" b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defRPr>
                      </a:pPr>
                      <a:t>[WERT]</a:t>
                    </a:fld>
                    <a:r>
                      <a:rPr lang="en-US">
                        <a:solidFill>
                          <a:schemeClr val="bg1"/>
                        </a:solidFill>
                      </a:rPr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95658286313635E-2"/>
                      <c:h val="6.63815611639082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326-46F0-A094-EA31A3FA89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16 - 19 </c:v>
                </c:pt>
                <c:pt idx="1">
                  <c:v>20 - 29 </c:v>
                </c:pt>
                <c:pt idx="2">
                  <c:v>30 - 39 </c:v>
                </c:pt>
                <c:pt idx="3">
                  <c:v>40 - 49 </c:v>
                </c:pt>
                <c:pt idx="4">
                  <c:v>50 - 59 </c:v>
                </c:pt>
                <c:pt idx="5">
                  <c:v>60 - 69 </c:v>
                </c:pt>
                <c:pt idx="6">
                  <c:v>70 plus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97.1</c:v>
                </c:pt>
                <c:pt idx="1">
                  <c:v>97.2</c:v>
                </c:pt>
                <c:pt idx="2">
                  <c:v>97</c:v>
                </c:pt>
                <c:pt idx="3">
                  <c:v>95.6</c:v>
                </c:pt>
                <c:pt idx="4">
                  <c:v>91.6</c:v>
                </c:pt>
                <c:pt idx="5">
                  <c:v>81.900000000000006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326-46F0-A094-EA31A3FA8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90086891529614"/>
          <c:y val="3.4379629615775689E-2"/>
          <c:w val="0.81803743227120596"/>
          <c:h val="0.942503355342845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Gesundheit (alle BEs)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E68C00"/>
              </a:solidFill>
            </c:spPr>
            <c:extLst>
              <c:ext xmlns:c16="http://schemas.microsoft.com/office/drawing/2014/chart" uri="{C3380CC4-5D6E-409C-BE32-E72D297353CC}">
                <c16:uniqueId val="{00000003-23A8-4B99-A164-564A4E82B13D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A8-4B99-A164-564A4E82B13D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A8-4B99-A164-564A4E82B13D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A8-4B99-A164-564A4E82B13D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A8-4B99-A164-564A4E82B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2160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sehr </c:v>
                </c:pt>
                <c:pt idx="1">
                  <c:v>durchaus </c:v>
                </c:pt>
                <c:pt idx="2">
                  <c:v>weniger</c:v>
                </c:pt>
                <c:pt idx="3">
                  <c:v>überhaupt nicht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6.72</c:v>
                </c:pt>
                <c:pt idx="1">
                  <c:v>17.989999999999998</c:v>
                </c:pt>
                <c:pt idx="2">
                  <c:v>15.17</c:v>
                </c:pt>
                <c:pt idx="3">
                  <c:v>18.79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A8-4B99-A164-564A4E82B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037376"/>
        <c:axId val="122039296"/>
      </c:barChart>
      <c:catAx>
        <c:axId val="1220373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400" b="1">
                <a:latin typeface="Avenir Next LT Pro" panose="020B0504020202020204" pitchFamily="34" charset="0"/>
              </a:defRPr>
            </a:pPr>
            <a:endParaRPr lang="de-DE"/>
          </a:p>
        </c:txPr>
        <c:crossAx val="122039296"/>
        <c:crosses val="autoZero"/>
        <c:auto val="0"/>
        <c:lblAlgn val="ctr"/>
        <c:lblOffset val="100"/>
        <c:noMultiLvlLbl val="0"/>
      </c:catAx>
      <c:valAx>
        <c:axId val="122039296"/>
        <c:scaling>
          <c:orientation val="minMax"/>
          <c:max val="3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20373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83274579222166"/>
          <c:y val="2.8006756905760571E-2"/>
          <c:w val="0.1769618152486836"/>
          <c:h val="0.9439864861884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Gesundheit (alle BEs)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96DCF0"/>
              </a:solidFill>
            </c:spPr>
            <c:extLst>
              <c:ext xmlns:c16="http://schemas.microsoft.com/office/drawing/2014/chart" uri="{C3380CC4-5D6E-409C-BE32-E72D297353CC}">
                <c16:uniqueId val="{00000006-4682-419D-AE0A-900FFFBAB7B2}"/>
              </c:ext>
            </c:extLst>
          </c:dPt>
          <c:dPt>
            <c:idx val="7"/>
            <c:invertIfNegative val="0"/>
            <c:bubble3D val="0"/>
            <c:spPr>
              <a:solidFill>
                <a:srgbClr val="96DCF0"/>
              </a:solidFill>
            </c:spPr>
            <c:extLst>
              <c:ext xmlns:c16="http://schemas.microsoft.com/office/drawing/2014/chart" uri="{C3380CC4-5D6E-409C-BE32-E72D297353CC}">
                <c16:uniqueId val="{00000007-4682-419D-AE0A-900FFFBAB7B2}"/>
              </c:ext>
            </c:extLst>
          </c:dPt>
          <c:dPt>
            <c:idx val="21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15-4682-419D-AE0A-900FFFBAB7B2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64C-4C4C-A724-F865C3F84A10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64C-4C4C-A724-F865C3F84A10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Avenir Next LT Pro" panose="020B0504020202020204" pitchFamily="34" charset="0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388373861044606E-2"/>
                      <c:h val="3.5283491592858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682-419D-AE0A-900FFFBAB7B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Avenir Next LT Pro" panose="020B0504020202020204" pitchFamily="34" charset="0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388373861044606E-2"/>
                      <c:h val="4.7585964254245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682-419D-AE0A-900FFFBAB7B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0A9B5A7-CFF6-416C-815D-1967515BF19B}" type="VALUE">
                      <a:rPr lang="en-US" b="1" smtClean="0"/>
                      <a:pPr/>
                      <a:t>[WERT]</a:t>
                    </a:fld>
                    <a:r>
                      <a:rPr lang="en-US" b="1"/>
                      <a:t>,0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682-419D-AE0A-900FFFBAB7B2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682-419D-AE0A-900FFFBAB7B2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9B56F36-C3F3-4D25-9607-B95DB4BF212E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64C-4C4C-A724-F865C3F84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Sheet1!$A$2:$A$25</c:f>
              <c:strCache>
                <c:ptCount val="24"/>
                <c:pt idx="0">
                  <c:v>Selbständige ohne Beschäftigte</c:v>
                </c:pt>
                <c:pt idx="1">
                  <c:v>Selbständige mit max. 5 Beschäftigten</c:v>
                </c:pt>
                <c:pt idx="2">
                  <c:v>Selbständige mit 6 bis 9 Beschäftigten</c:v>
                </c:pt>
                <c:pt idx="3">
                  <c:v>Selbständige mit 10 bis 49 Beschäftigten</c:v>
                </c:pt>
                <c:pt idx="4">
                  <c:v>Selbständige mit mehr als 50 Beschäftigten</c:v>
                </c:pt>
                <c:pt idx="5">
                  <c:v>Freiberufler ohne Beschäftigte</c:v>
                </c:pt>
                <c:pt idx="6">
                  <c:v>Freiberufler mit 1 Beschäftigten</c:v>
                </c:pt>
                <c:pt idx="7">
                  <c:v>Freiberufler mit min. 2  Beschäftigten</c:v>
                </c:pt>
                <c:pt idx="8">
                  <c:v>Sonstige Angestellte</c:v>
                </c:pt>
                <c:pt idx="9">
                  <c:v>Qualifizierte Angestellte</c:v>
                </c:pt>
                <c:pt idx="10">
                  <c:v>Leitende Angestellte</c:v>
                </c:pt>
                <c:pt idx="11">
                  <c:v>Beamte: einfacher Dienst</c:v>
                </c:pt>
                <c:pt idx="12">
                  <c:v>Beamte: mittlerer Dienst</c:v>
                </c:pt>
                <c:pt idx="13">
                  <c:v>Beamte: gehobener Dienst</c:v>
                </c:pt>
                <c:pt idx="14">
                  <c:v>Beamte: höherer Dienst</c:v>
                </c:pt>
                <c:pt idx="15">
                  <c:v>Leitende Arbeiter, Meister </c:v>
                </c:pt>
                <c:pt idx="16">
                  <c:v>Facharbeiter, Geselle</c:v>
                </c:pt>
                <c:pt idx="17">
                  <c:v>Sonstiger Arbeiter</c:v>
                </c:pt>
                <c:pt idx="18">
                  <c:v>Selbständige Landwirte</c:v>
                </c:pt>
                <c:pt idx="19">
                  <c:v>Sonstiges, in Ausbildung</c:v>
                </c:pt>
                <c:pt idx="21">
                  <c:v>Nicht (mehr) berufstätig</c:v>
                </c:pt>
                <c:pt idx="22">
                  <c:v>Durchschnittswert aller User</c:v>
                </c:pt>
                <c:pt idx="23">
                  <c:v>Durchschnittswert aller Berufstätigen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93.2</c:v>
                </c:pt>
                <c:pt idx="1">
                  <c:v>91.2</c:v>
                </c:pt>
                <c:pt idx="2">
                  <c:v>92.7</c:v>
                </c:pt>
                <c:pt idx="3">
                  <c:v>91.4</c:v>
                </c:pt>
                <c:pt idx="4">
                  <c:v>97.1</c:v>
                </c:pt>
                <c:pt idx="5">
                  <c:v>96.6</c:v>
                </c:pt>
                <c:pt idx="6">
                  <c:v>84.9</c:v>
                </c:pt>
                <c:pt idx="7">
                  <c:v>65.8</c:v>
                </c:pt>
                <c:pt idx="8">
                  <c:v>95.1</c:v>
                </c:pt>
                <c:pt idx="9">
                  <c:v>93.5</c:v>
                </c:pt>
                <c:pt idx="10">
                  <c:v>95.1</c:v>
                </c:pt>
                <c:pt idx="11">
                  <c:v>92.9</c:v>
                </c:pt>
                <c:pt idx="12">
                  <c:v>97</c:v>
                </c:pt>
                <c:pt idx="13">
                  <c:v>96.6</c:v>
                </c:pt>
                <c:pt idx="14">
                  <c:v>97.9</c:v>
                </c:pt>
                <c:pt idx="15">
                  <c:v>93.1</c:v>
                </c:pt>
                <c:pt idx="16">
                  <c:v>92.5</c:v>
                </c:pt>
                <c:pt idx="17">
                  <c:v>90.1</c:v>
                </c:pt>
                <c:pt idx="18">
                  <c:v>96.8</c:v>
                </c:pt>
                <c:pt idx="19">
                  <c:v>94.5</c:v>
                </c:pt>
                <c:pt idx="21">
                  <c:v>68.400000000000006</c:v>
                </c:pt>
                <c:pt idx="22">
                  <c:v>85</c:v>
                </c:pt>
                <c:pt idx="23">
                  <c:v>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682-419D-AE0A-900FFFBAB7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Avenir Next LT Pro Light" panose="020B03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3158095428051"/>
          <c:y val="5.0073215223625595E-2"/>
          <c:w val="0.7101156762088574"/>
          <c:h val="0.882505574559113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Unique User Mio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Tabelle1!$A$2:$A$21</c:f>
              <c:strCache>
                <c:ptCount val="20"/>
                <c:pt idx="0">
                  <c:v>GesünderNet IPD </c:v>
                </c:pt>
                <c:pt idx="1">
                  <c:v>Pharmazeutische Zeitung Online</c:v>
                </c:pt>
                <c:pt idx="2">
                  <c:v>WELT.de Gesundheit</c:v>
                </c:pt>
                <c:pt idx="3">
                  <c:v>Onmeda.de</c:v>
                </c:pt>
                <c:pt idx="4">
                  <c:v>Süddeutsche.de Gesundheit</c:v>
                </c:pt>
                <c:pt idx="5">
                  <c:v>GMX Ratgeber</c:v>
                </c:pt>
                <c:pt idx="6">
                  <c:v>PraxisVita</c:v>
                </c:pt>
                <c:pt idx="7">
                  <c:v>ZEIT ONLINE Wissen</c:v>
                </c:pt>
                <c:pt idx="8">
                  <c:v>BildderFrau.de</c:v>
                </c:pt>
                <c:pt idx="9">
                  <c:v>Funke Gesundheit</c:v>
                </c:pt>
                <c:pt idx="10">
                  <c:v>Deutsches Ärzteblatt online</c:v>
                </c:pt>
                <c:pt idx="11">
                  <c:v>WEB.DE Ratgeber</c:v>
                </c:pt>
                <c:pt idx="12">
                  <c:v>BILD Ratgeber</c:v>
                </c:pt>
                <c:pt idx="13">
                  <c:v>jameda</c:v>
                </c:pt>
                <c:pt idx="14">
                  <c:v>DER SPIEGEL SPM Leben</c:v>
                </c:pt>
                <c:pt idx="15">
                  <c:v>t-online Gesundheit</c:v>
                </c:pt>
                <c:pt idx="16">
                  <c:v>Apotheken-Umschau.de</c:v>
                </c:pt>
                <c:pt idx="17">
                  <c:v>NetDoktor</c:v>
                </c:pt>
                <c:pt idx="18">
                  <c:v>STERN EMS Gesundheit</c:v>
                </c:pt>
                <c:pt idx="19">
                  <c:v>FOCUS Online Gesundheit</c:v>
                </c:pt>
              </c:strCache>
            </c:strRef>
          </c:cat>
          <c:val>
            <c:numRef>
              <c:f>Tabelle1!$C$2:$C$21</c:f>
              <c:numCache>
                <c:formatCode>#,##0.00</c:formatCode>
                <c:ptCount val="20"/>
                <c:pt idx="0">
                  <c:v>11.21</c:v>
                </c:pt>
                <c:pt idx="1">
                  <c:v>14.13</c:v>
                </c:pt>
                <c:pt idx="2">
                  <c:v>14.68</c:v>
                </c:pt>
                <c:pt idx="3">
                  <c:v>14.97</c:v>
                </c:pt>
                <c:pt idx="4">
                  <c:v>15.68</c:v>
                </c:pt>
                <c:pt idx="5">
                  <c:v>17.29</c:v>
                </c:pt>
                <c:pt idx="6">
                  <c:v>17.41</c:v>
                </c:pt>
                <c:pt idx="7">
                  <c:v>20.61</c:v>
                </c:pt>
                <c:pt idx="8">
                  <c:v>22.71</c:v>
                </c:pt>
                <c:pt idx="9">
                  <c:v>22.9</c:v>
                </c:pt>
                <c:pt idx="10">
                  <c:v>24.91</c:v>
                </c:pt>
                <c:pt idx="11">
                  <c:v>26.81</c:v>
                </c:pt>
                <c:pt idx="12">
                  <c:v>28.62</c:v>
                </c:pt>
                <c:pt idx="13">
                  <c:v>31.08</c:v>
                </c:pt>
                <c:pt idx="14">
                  <c:v>32.409999999999997</c:v>
                </c:pt>
                <c:pt idx="15">
                  <c:v>33.79</c:v>
                </c:pt>
                <c:pt idx="16">
                  <c:v>39.04</c:v>
                </c:pt>
                <c:pt idx="17">
                  <c:v>39.770000000000003</c:v>
                </c:pt>
                <c:pt idx="18">
                  <c:v>40.06</c:v>
                </c:pt>
                <c:pt idx="19">
                  <c:v>42.85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C-45D6-9674-EED670DADF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1040888"/>
        <c:axId val="171041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Unique User %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Tabelle1!$A$2:$A$21</c15:sqref>
                        </c15:formulaRef>
                      </c:ext>
                    </c:extLst>
                    <c:strCache>
                      <c:ptCount val="20"/>
                      <c:pt idx="0">
                        <c:v>GesünderNet IPD </c:v>
                      </c:pt>
                      <c:pt idx="1">
                        <c:v>Pharmazeutische Zeitung Online</c:v>
                      </c:pt>
                      <c:pt idx="2">
                        <c:v>WELT.de Gesundheit</c:v>
                      </c:pt>
                      <c:pt idx="3">
                        <c:v>Onmeda.de</c:v>
                      </c:pt>
                      <c:pt idx="4">
                        <c:v>Süddeutsche.de Gesundheit</c:v>
                      </c:pt>
                      <c:pt idx="5">
                        <c:v>GMX Ratgeber</c:v>
                      </c:pt>
                      <c:pt idx="6">
                        <c:v>PraxisVita</c:v>
                      </c:pt>
                      <c:pt idx="7">
                        <c:v>ZEIT ONLINE Wissen</c:v>
                      </c:pt>
                      <c:pt idx="8">
                        <c:v>BildderFrau.de</c:v>
                      </c:pt>
                      <c:pt idx="9">
                        <c:v>Funke Gesundheit</c:v>
                      </c:pt>
                      <c:pt idx="10">
                        <c:v>Deutsches Ärzteblatt online</c:v>
                      </c:pt>
                      <c:pt idx="11">
                        <c:v>WEB.DE Ratgeber</c:v>
                      </c:pt>
                      <c:pt idx="12">
                        <c:v>BILD Ratgeber</c:v>
                      </c:pt>
                      <c:pt idx="13">
                        <c:v>jameda</c:v>
                      </c:pt>
                      <c:pt idx="14">
                        <c:v>DER SPIEGEL SPM Leben</c:v>
                      </c:pt>
                      <c:pt idx="15">
                        <c:v>t-online Gesundheit</c:v>
                      </c:pt>
                      <c:pt idx="16">
                        <c:v>Apotheken-Umschau.de</c:v>
                      </c:pt>
                      <c:pt idx="17">
                        <c:v>NetDoktor</c:v>
                      </c:pt>
                      <c:pt idx="18">
                        <c:v>STERN EMS Gesundheit</c:v>
                      </c:pt>
                      <c:pt idx="19">
                        <c:v>FOCUS Online Gesundheit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Tabelle1!$B$2:$B$21</c15:sqref>
                        </c15:formulaRef>
                      </c:ext>
                    </c:extLst>
                    <c:numCache>
                      <c:formatCode>#,##0.0</c:formatCode>
                      <c:ptCount val="20"/>
                      <c:pt idx="0">
                        <c:v>16.2</c:v>
                      </c:pt>
                      <c:pt idx="1">
                        <c:v>20.5</c:v>
                      </c:pt>
                      <c:pt idx="2">
                        <c:v>21.3</c:v>
                      </c:pt>
                      <c:pt idx="3">
                        <c:v>21.7</c:v>
                      </c:pt>
                      <c:pt idx="4">
                        <c:v>22.7</c:v>
                      </c:pt>
                      <c:pt idx="5">
                        <c:v>25.1</c:v>
                      </c:pt>
                      <c:pt idx="6">
                        <c:v>25.2</c:v>
                      </c:pt>
                      <c:pt idx="7">
                        <c:v>29.9</c:v>
                      </c:pt>
                      <c:pt idx="8">
                        <c:v>32.9</c:v>
                      </c:pt>
                      <c:pt idx="9">
                        <c:v>33.200000000000003</c:v>
                      </c:pt>
                      <c:pt idx="10">
                        <c:v>36.1</c:v>
                      </c:pt>
                      <c:pt idx="11">
                        <c:v>38.799999999999997</c:v>
                      </c:pt>
                      <c:pt idx="12">
                        <c:v>41.5</c:v>
                      </c:pt>
                      <c:pt idx="13">
                        <c:v>45</c:v>
                      </c:pt>
                      <c:pt idx="14">
                        <c:v>47</c:v>
                      </c:pt>
                      <c:pt idx="15">
                        <c:v>49</c:v>
                      </c:pt>
                      <c:pt idx="16">
                        <c:v>56.6</c:v>
                      </c:pt>
                      <c:pt idx="17">
                        <c:v>57.6</c:v>
                      </c:pt>
                      <c:pt idx="18">
                        <c:v>58</c:v>
                      </c:pt>
                      <c:pt idx="19">
                        <c:v>62.1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D3BC-45D6-9674-EED670DADF4A}"/>
                  </c:ext>
                </c:extLst>
              </c15:ser>
            </c15:filteredBarSeries>
          </c:ext>
        </c:extLst>
      </c:barChart>
      <c:catAx>
        <c:axId val="171040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de-DE"/>
          </a:p>
        </c:txPr>
        <c:crossAx val="171041216"/>
        <c:crosses val="autoZero"/>
        <c:auto val="1"/>
        <c:lblAlgn val="ctr"/>
        <c:lblOffset val="100"/>
        <c:noMultiLvlLbl val="0"/>
      </c:catAx>
      <c:valAx>
        <c:axId val="17104121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7104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44220064000035"/>
          <c:y val="0.12972148548199577"/>
          <c:w val="0.6730003801094"/>
          <c:h val="0.8263250705749029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Nov. und Dez. 2020</c:v>
                </c:pt>
              </c:strCache>
            </c:strRef>
          </c:tx>
          <c:spPr>
            <a:solidFill>
              <a:srgbClr val="FF9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0"/>
                <c:pt idx="0">
                  <c:v>Beamte (gehobener Dienst)</c:v>
                </c:pt>
                <c:pt idx="1">
                  <c:v>Beamte (höherer Dienst)</c:v>
                </c:pt>
                <c:pt idx="2">
                  <c:v>Freiberufler ohne Beschäftigte</c:v>
                </c:pt>
                <c:pt idx="3">
                  <c:v>Leitende Angestellte</c:v>
                </c:pt>
                <c:pt idx="4">
                  <c:v>Leitende Arbeiter und Meister</c:v>
                </c:pt>
                <c:pt idx="5">
                  <c:v>Qualifizierte Angestellte</c:v>
                </c:pt>
                <c:pt idx="6">
                  <c:v>Selbständige (max. 5 Beschäftigte)</c:v>
                </c:pt>
                <c:pt idx="7">
                  <c:v>Selbständige (10 bis 49 Beschäftigte)</c:v>
                </c:pt>
                <c:pt idx="8">
                  <c:v>Selbständige (min. 50 Beschäftigte)</c:v>
                </c:pt>
                <c:pt idx="9">
                  <c:v>Selbständige Landwirte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0"/>
                <c:pt idx="0">
                  <c:v>127</c:v>
                </c:pt>
                <c:pt idx="1">
                  <c:v>128</c:v>
                </c:pt>
                <c:pt idx="2">
                  <c:v>120</c:v>
                </c:pt>
                <c:pt idx="3">
                  <c:v>120</c:v>
                </c:pt>
                <c:pt idx="4">
                  <c:v>116</c:v>
                </c:pt>
                <c:pt idx="5">
                  <c:v>123</c:v>
                </c:pt>
                <c:pt idx="6">
                  <c:v>115</c:v>
                </c:pt>
                <c:pt idx="7">
                  <c:v>126</c:v>
                </c:pt>
                <c:pt idx="8">
                  <c:v>129</c:v>
                </c:pt>
                <c:pt idx="9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6-4A5A-825A-21DAC9C4399E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Gesamtjahr 2020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0"/>
                <c:pt idx="0">
                  <c:v>Beamte (gehobener Dienst)</c:v>
                </c:pt>
                <c:pt idx="1">
                  <c:v>Beamte (höherer Dienst)</c:v>
                </c:pt>
                <c:pt idx="2">
                  <c:v>Freiberufler ohne Beschäftigte</c:v>
                </c:pt>
                <c:pt idx="3">
                  <c:v>Leitende Angestellte</c:v>
                </c:pt>
                <c:pt idx="4">
                  <c:v>Leitende Arbeiter und Meister</c:v>
                </c:pt>
                <c:pt idx="5">
                  <c:v>Qualifizierte Angestellte</c:v>
                </c:pt>
                <c:pt idx="6">
                  <c:v>Selbständige (max. 5 Beschäftigte)</c:v>
                </c:pt>
                <c:pt idx="7">
                  <c:v>Selbständige (10 bis 49 Beschäftigte)</c:v>
                </c:pt>
                <c:pt idx="8">
                  <c:v>Selbständige (min. 50 Beschäftigte)</c:v>
                </c:pt>
                <c:pt idx="9">
                  <c:v>Selbständige Landwirte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0"/>
                <c:pt idx="0">
                  <c:v>115</c:v>
                </c:pt>
                <c:pt idx="1">
                  <c:v>117</c:v>
                </c:pt>
                <c:pt idx="2">
                  <c:v>115</c:v>
                </c:pt>
                <c:pt idx="3">
                  <c:v>113</c:v>
                </c:pt>
                <c:pt idx="4">
                  <c:v>111</c:v>
                </c:pt>
                <c:pt idx="5">
                  <c:v>111</c:v>
                </c:pt>
                <c:pt idx="6">
                  <c:v>109</c:v>
                </c:pt>
                <c:pt idx="7">
                  <c:v>110</c:v>
                </c:pt>
                <c:pt idx="8">
                  <c:v>114</c:v>
                </c:pt>
                <c:pt idx="9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870-4C42-ABED-D85762C63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>
                <a:latin typeface="Avenir Next LT Pro Light" panose="020B0304020202020204" pitchFamily="34" charset="0"/>
              </a:defRPr>
            </a:pPr>
            <a:endParaRPr lang="de-DE"/>
          </a:p>
        </c:txPr>
        <c:crossAx val="122037376"/>
        <c:crossesAt val="100"/>
        <c:auto val="0"/>
        <c:lblAlgn val="ctr"/>
        <c:lblOffset val="100"/>
        <c:noMultiLvlLbl val="0"/>
      </c:catAx>
      <c:valAx>
        <c:axId val="122037376"/>
        <c:scaling>
          <c:orientation val="minMax"/>
        </c:scaling>
        <c:delete val="1"/>
        <c:axPos val="t"/>
        <c:numFmt formatCode="#,##0" sourceLinked="0"/>
        <c:majorTickMark val="out"/>
        <c:minorTickMark val="none"/>
        <c:tickLblPos val="nextTo"/>
        <c:crossAx val="122039296"/>
        <c:crossesAt val="10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84521989304156"/>
          <c:y val="4.3628162678874045E-2"/>
          <c:w val="0.42731269568906471"/>
          <c:h val="5.8984291451793056E-2"/>
        </c:manualLayout>
      </c:layout>
      <c:overlay val="0"/>
      <c:txPr>
        <a:bodyPr/>
        <a:lstStyle/>
        <a:p>
          <a:pPr>
            <a:defRPr sz="1600">
              <a:latin typeface="Avenir Next LT Pro Light" panose="020B03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51107548115095"/>
          <c:y val="1.4830101014417984E-2"/>
          <c:w val="0.78366520698368236"/>
          <c:h val="0.9439864861884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Wirtschaft (monothematisch)</c:v>
                </c:pt>
              </c:strCache>
            </c:strRef>
          </c:tx>
          <c:spPr>
            <a:solidFill>
              <a:srgbClr val="007EB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4-49A0-A7DD-DF3727CC8EF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14-49A0-A7DD-DF3727CC8EF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14-49A0-A7DD-DF3727CC8EF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14-49A0-A7DD-DF3727CC8EF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14-49A0-A7DD-DF3727CC8EF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14-49A0-A7DD-DF3727CC8EF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14-49A0-A7DD-DF3727CC8EFF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14-49A0-A7DD-DF3727CC8EFF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14-49A0-A7DD-DF3727CC8EF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14-49A0-A7DD-DF3727CC8EF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14-49A0-A7DD-DF3727CC8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Kein eigenes Einkommen</c:v>
                </c:pt>
                <c:pt idx="1">
                  <c:v>unter 1.000 EUR</c:v>
                </c:pt>
                <c:pt idx="2">
                  <c:v>unter 1.500 EUR</c:v>
                </c:pt>
                <c:pt idx="3">
                  <c:v>unter 2.000 EUR</c:v>
                </c:pt>
                <c:pt idx="4">
                  <c:v>unter 2.500 EUR</c:v>
                </c:pt>
                <c:pt idx="5">
                  <c:v>unter 3.000 EUR</c:v>
                </c:pt>
                <c:pt idx="6">
                  <c:v>unter 4.000 EUR</c:v>
                </c:pt>
                <c:pt idx="7">
                  <c:v>unter 5.000 EUR</c:v>
                </c:pt>
                <c:pt idx="8">
                  <c:v>bis 7.000 EUR</c:v>
                </c:pt>
                <c:pt idx="9">
                  <c:v>über 7.000 EUR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3.79</c:v>
                </c:pt>
                <c:pt idx="1">
                  <c:v>14.33</c:v>
                </c:pt>
                <c:pt idx="2">
                  <c:v>11.55</c:v>
                </c:pt>
                <c:pt idx="3">
                  <c:v>9.5399999999999991</c:v>
                </c:pt>
                <c:pt idx="4">
                  <c:v>7.32</c:v>
                </c:pt>
                <c:pt idx="5">
                  <c:v>4.51</c:v>
                </c:pt>
                <c:pt idx="6">
                  <c:v>2.93</c:v>
                </c:pt>
                <c:pt idx="7">
                  <c:v>1.34</c:v>
                </c:pt>
                <c:pt idx="8">
                  <c:v>1.1599999999999999</c:v>
                </c:pt>
                <c:pt idx="9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F14-49A0-A7DD-DF3727CC8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37376"/>
        <c:axId val="122039296"/>
      </c:barChart>
      <c:catAx>
        <c:axId val="1220373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400">
                <a:latin typeface="Avenir Next LT Pro" panose="020B0504020202020204" pitchFamily="34" charset="0"/>
              </a:defRPr>
            </a:pPr>
            <a:endParaRPr lang="de-DE"/>
          </a:p>
        </c:txPr>
        <c:crossAx val="122039296"/>
        <c:crosses val="autoZero"/>
        <c:auto val="0"/>
        <c:lblAlgn val="ctr"/>
        <c:lblOffset val="100"/>
        <c:noMultiLvlLbl val="0"/>
      </c:catAx>
      <c:valAx>
        <c:axId val="122039296"/>
        <c:scaling>
          <c:orientation val="minMax"/>
          <c:max val="16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20373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3693408481756E-2"/>
          <c:y val="1.853529412349637E-2"/>
          <c:w val="0.93809659942051371"/>
          <c:h val="0.90585900552557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Basis/Zielgruppe</c:v>
                </c:pt>
              </c:strCache>
            </c:strRef>
          </c:tx>
          <c:spPr>
            <a:solidFill>
              <a:srgbClr val="007EB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01-4ABA-9F99-3977B6E25AF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01-4ABA-9F99-3977B6E25AF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01-4ABA-9F99-3977B6E25AF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01-4ABA-9F99-3977B6E25AF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01-4ABA-9F99-3977B6E25A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C4390DF-F67A-4124-888D-73E08E75D694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01-4ABA-9F99-3977B6E25AFB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01-4ABA-9F99-3977B6E25AFB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01-4ABA-9F99-3977B6E25AF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5A69B26-8293-4F67-8F57-B9103CDFA864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C01-4ABA-9F99-3977B6E25AFB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01-4ABA-9F99-3977B6E25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FOCUS Online</c:v>
                </c:pt>
                <c:pt idx="1">
                  <c:v>WELT.de </c:v>
                </c:pt>
                <c:pt idx="2">
                  <c:v>DER SPIEGEL </c:v>
                </c:pt>
                <c:pt idx="3">
                  <c:v>Handelsblatt </c:v>
                </c:pt>
                <c:pt idx="4">
                  <c:v>Business Insider </c:v>
                </c:pt>
                <c:pt idx="5">
                  <c:v>finanzen.net</c:v>
                </c:pt>
                <c:pt idx="6">
                  <c:v>Finanzen100 </c:v>
                </c:pt>
                <c:pt idx="7">
                  <c:v>BILD Geld </c:v>
                </c:pt>
                <c:pt idx="8">
                  <c:v>FAZ </c:v>
                </c:pt>
                <c:pt idx="9">
                  <c:v>N-TV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44.15</c:v>
                </c:pt>
                <c:pt idx="1">
                  <c:v>36.619999999999997</c:v>
                </c:pt>
                <c:pt idx="2">
                  <c:v>35.69</c:v>
                </c:pt>
                <c:pt idx="3">
                  <c:v>34.75</c:v>
                </c:pt>
                <c:pt idx="4">
                  <c:v>33.64</c:v>
                </c:pt>
                <c:pt idx="5">
                  <c:v>30.8</c:v>
                </c:pt>
                <c:pt idx="6">
                  <c:v>30.11</c:v>
                </c:pt>
                <c:pt idx="7">
                  <c:v>25.88</c:v>
                </c:pt>
                <c:pt idx="8">
                  <c:v>24.8</c:v>
                </c:pt>
                <c:pt idx="9">
                  <c:v>19.46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01-4ABA-9F99-3977B6E25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7376"/>
        <c:axId val="122039296"/>
      </c:barChart>
      <c:catAx>
        <c:axId val="12203737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050" b="1">
                <a:latin typeface="Avenir Next LT Pro Light" panose="020B0304020202020204" pitchFamily="34" charset="0"/>
              </a:defRPr>
            </a:pPr>
            <a:endParaRPr lang="de-DE"/>
          </a:p>
        </c:txPr>
        <c:crossAx val="122039296"/>
        <c:crosses val="autoZero"/>
        <c:auto val="0"/>
        <c:lblAlgn val="ctr"/>
        <c:lblOffset val="100"/>
        <c:noMultiLvlLbl val="0"/>
      </c:catAx>
      <c:valAx>
        <c:axId val="122039296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2037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D5EDF7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91-4C1A-B37C-0F4FA5394F34}"/>
              </c:ext>
            </c:extLst>
          </c:dPt>
          <c:dPt>
            <c:idx val="1"/>
            <c:bubble3D val="0"/>
            <c:spPr>
              <a:solidFill>
                <a:srgbClr val="007EB0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91-4C1A-B37C-0F4FA5394F34}"/>
              </c:ext>
            </c:extLst>
          </c:dPt>
          <c:dPt>
            <c:idx val="2"/>
            <c:bubble3D val="0"/>
            <c:spPr>
              <a:solidFill>
                <a:srgbClr val="0096C8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91-4C1A-B37C-0F4FA5394F34}"/>
              </c:ext>
            </c:extLst>
          </c:dPt>
          <c:dPt>
            <c:idx val="3"/>
            <c:bubble3D val="0"/>
            <c:spPr>
              <a:solidFill>
                <a:srgbClr val="00ADE4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991-4C1A-B37C-0F4FA5394F34}"/>
              </c:ext>
            </c:extLst>
          </c:dPt>
          <c:dPt>
            <c:idx val="4"/>
            <c:bubble3D val="0"/>
            <c:spPr>
              <a:solidFill>
                <a:srgbClr val="96DCF0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991-4C1A-B37C-0F4FA5394F34}"/>
              </c:ext>
            </c:extLst>
          </c:dPt>
          <c:dLbls>
            <c:dLbl>
              <c:idx val="0"/>
              <c:layout>
                <c:manualLayout>
                  <c:x val="1.8239861161691129E-2"/>
                  <c:y val="-0.146368732347605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de-DE" sz="1200" b="1" i="0" u="none" strike="noStrike" kern="1200" baseline="0" noProof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ea typeface="+mn-ea"/>
                        <a:cs typeface="+mn-cs"/>
                      </a:defRPr>
                    </a:pPr>
                    <a:fld id="{89459BBB-B80F-4AE7-8823-6A6733306D9A}" type="CATEGORYNAME">
                      <a:rPr lang="en-US" sz="1200" b="1" noProof="0" smtClean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rPr>
                      <a:pPr algn="ctr">
                        <a:defRPr lang="de-DE" sz="1200" b="1" noProof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defRPr>
                      </a:pPr>
                      <a:t>[RUBRIKENNAME]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de-DE" sz="1200" b="1" i="0" u="none" strike="noStrike" kern="1200" baseline="0" noProof="0">
                      <a:solidFill>
                        <a:schemeClr val="tx1"/>
                      </a:solidFill>
                      <a:latin typeface="Avenir Next LT Pro Light" panose="020B03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11283988943636"/>
                      <c:h val="8.96725434746261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91-4C1A-B37C-0F4FA5394F34}"/>
                </c:ext>
              </c:extLst>
            </c:dLbl>
            <c:dLbl>
              <c:idx val="1"/>
              <c:layout>
                <c:manualLayout>
                  <c:x val="0.15886023166078928"/>
                  <c:y val="6.8743955744860225E-2"/>
                </c:manualLayout>
              </c:layout>
              <c:tx>
                <c:rich>
                  <a:bodyPr/>
                  <a:lstStyle/>
                  <a:p>
                    <a:fld id="{AF143E9D-032D-421E-BE7E-08E03A795811}" type="CATEGORYNAME">
                      <a:rPr lang="en-US" noProof="0" smtClean="0"/>
                      <a:pPr/>
                      <a:t>[RUBRIKENNAME]</a:t>
                    </a:fld>
                    <a:endParaRPr lang="en-US" noProof="0" dirty="0"/>
                  </a:p>
                  <a:p>
                    <a:r>
                      <a:rPr lang="en-US" noProof="0" dirty="0"/>
                      <a:t>Abschluss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91-4C1A-B37C-0F4FA5394F34}"/>
                </c:ext>
              </c:extLst>
            </c:dLbl>
            <c:dLbl>
              <c:idx val="2"/>
              <c:layout>
                <c:manualLayout>
                  <c:x val="0.15513333955640568"/>
                  <c:y val="6.8834879566544951E-2"/>
                </c:manualLayout>
              </c:layout>
              <c:tx>
                <c:rich>
                  <a:bodyPr/>
                  <a:lstStyle/>
                  <a:p>
                    <a:fld id="{600CCA6E-C1EA-4D87-B7A5-ACDF013C6075}" type="CATEGORYNAME">
                      <a:rPr lang="en-US" noProof="0" smtClean="0">
                        <a:solidFill>
                          <a:schemeClr val="tx1"/>
                        </a:solidFill>
                      </a:rPr>
                      <a:pPr/>
                      <a:t>[RUBRIKENNAME]</a:t>
                    </a:fld>
                    <a:endParaRPr lang="en-US" noProof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noProof="0" dirty="0">
                        <a:solidFill>
                          <a:schemeClr val="tx1"/>
                        </a:solidFill>
                      </a:rPr>
                      <a:t>Abschluss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991-4C1A-B37C-0F4FA5394F34}"/>
                </c:ext>
              </c:extLst>
            </c:dLbl>
            <c:dLbl>
              <c:idx val="3"/>
              <c:layout>
                <c:manualLayout>
                  <c:x val="-0.14340992743224776"/>
                  <c:y val="2.5460688096145042E-3"/>
                </c:manualLayout>
              </c:layout>
              <c:tx>
                <c:rich>
                  <a:bodyPr/>
                  <a:lstStyle/>
                  <a:p>
                    <a:fld id="{706F02B0-6B06-4159-888D-9277A2D1B893}" type="CATEGORYNAME">
                      <a:rPr lang="en-US" smtClean="0"/>
                      <a:pPr/>
                      <a:t>[RUBRIKENNAME]</a:t>
                    </a:fld>
                    <a:endParaRPr lang="de-DE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991-4C1A-B37C-0F4FA5394F34}"/>
                </c:ext>
              </c:extLst>
            </c:dLbl>
            <c:dLbl>
              <c:idx val="4"/>
              <c:layout>
                <c:manualLayout>
                  <c:x val="-0.14004875725805446"/>
                  <c:y val="-6.3651720240364931E-2"/>
                </c:manualLayout>
              </c:layout>
              <c:tx>
                <c:rich>
                  <a:bodyPr/>
                  <a:lstStyle/>
                  <a:p>
                    <a:fld id="{B2F380E4-5D86-45FE-9261-C2A09F9BEB64}" type="CATEGORYNAME">
                      <a:rPr lang="en-US" noProof="0" smtClean="0"/>
                      <a:pPr/>
                      <a:t>[RUBRIKENNAME]</a:t>
                    </a:fld>
                    <a:endParaRPr lang="en-US" noProof="0"/>
                  </a:p>
                  <a:p>
                    <a:r>
                      <a:rPr lang="en-US" noProof="0"/>
                      <a:t>Abschluss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991-4C1A-B37C-0F4FA5394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de-DE" sz="1200" b="1" i="0" u="none" strike="noStrike" kern="1200" baseline="0" noProof="0">
                    <a:solidFill>
                      <a:schemeClr val="tx1"/>
                    </a:solidFill>
                    <a:latin typeface="Avenir Next LT Pro Light" panose="020B03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Kein allgemeiner Schulabschluss</c:v>
                </c:pt>
                <c:pt idx="1">
                  <c:v>Haupt- bzw. Volksschule</c:v>
                </c:pt>
                <c:pt idx="2">
                  <c:v> Realschule / POS </c:v>
                </c:pt>
                <c:pt idx="3">
                  <c:v>Abitur / Fachabitur</c:v>
                </c:pt>
                <c:pt idx="4">
                  <c:v>Fach-/Hochschule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1.9</c:v>
                </c:pt>
                <c:pt idx="1">
                  <c:v>27.9</c:v>
                </c:pt>
                <c:pt idx="2">
                  <c:v>31.5</c:v>
                </c:pt>
                <c:pt idx="3">
                  <c:v>16.8</c:v>
                </c:pt>
                <c:pt idx="4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91-4C1A-B37C-0F4FA5394F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Wissenschaft (inkl BEs)</c:v>
                </c:pt>
              </c:strCache>
            </c:strRef>
          </c:tx>
          <c:spPr>
            <a:solidFill>
              <a:srgbClr val="7CB5E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0-04B8-42D0-8825-ADAA5AD6287F}"/>
              </c:ext>
            </c:extLst>
          </c:dPt>
          <c:dPt>
            <c:idx val="1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1-04B8-42D0-8825-ADAA5AD6287F}"/>
              </c:ext>
            </c:extLst>
          </c:dPt>
          <c:dPt>
            <c:idx val="2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2-04B8-42D0-8825-ADAA5AD6287F}"/>
              </c:ext>
            </c:extLst>
          </c:dPt>
          <c:dPt>
            <c:idx val="3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3-04B8-42D0-8825-ADAA5AD6287F}"/>
              </c:ext>
            </c:extLst>
          </c:dPt>
          <c:dPt>
            <c:idx val="4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4-04B8-42D0-8825-ADAA5AD6287F}"/>
              </c:ext>
            </c:extLst>
          </c:dPt>
          <c:dPt>
            <c:idx val="5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5-04B8-42D0-8825-ADAA5AD6287F}"/>
              </c:ext>
            </c:extLst>
          </c:dPt>
          <c:dPt>
            <c:idx val="6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6-04B8-42D0-8825-ADAA5AD6287F}"/>
              </c:ext>
            </c:extLst>
          </c:dPt>
          <c:dPt>
            <c:idx val="7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7-04B8-42D0-8825-ADAA5AD6287F}"/>
              </c:ext>
            </c:extLst>
          </c:dPt>
          <c:dPt>
            <c:idx val="8"/>
            <c:invertIfNegative val="0"/>
            <c:bubble3D val="0"/>
            <c:spPr>
              <a:solidFill>
                <a:srgbClr val="FF9600"/>
              </a:solidFill>
            </c:spPr>
            <c:extLst>
              <c:ext xmlns:c16="http://schemas.microsoft.com/office/drawing/2014/chart" uri="{C3380CC4-5D6E-409C-BE32-E72D297353CC}">
                <c16:uniqueId val="{00000008-04B8-42D0-8825-ADAA5AD6287F}"/>
              </c:ext>
            </c:extLst>
          </c:dPt>
          <c:dPt>
            <c:idx val="9"/>
            <c:invertIfNegative val="0"/>
            <c:bubble3D val="0"/>
            <c:spPr>
              <a:solidFill>
                <a:srgbClr val="FF9600"/>
              </a:solidFill>
            </c:spPr>
            <c:extLst>
              <c:ext xmlns:c16="http://schemas.microsoft.com/office/drawing/2014/chart" uri="{C3380CC4-5D6E-409C-BE32-E72D297353CC}">
                <c16:uniqueId val="{00000009-04B8-42D0-8825-ADAA5AD6287F}"/>
              </c:ext>
            </c:extLst>
          </c:dPt>
          <c:dPt>
            <c:idx val="10"/>
            <c:invertIfNegative val="0"/>
            <c:bubble3D val="0"/>
            <c:spPr>
              <a:solidFill>
                <a:srgbClr val="FF9600"/>
              </a:solidFill>
            </c:spPr>
            <c:extLst>
              <c:ext xmlns:c16="http://schemas.microsoft.com/office/drawing/2014/chart" uri="{C3380CC4-5D6E-409C-BE32-E72D297353CC}">
                <c16:uniqueId val="{0000000A-04B8-42D0-8825-ADAA5AD6287F}"/>
              </c:ext>
            </c:extLst>
          </c:dPt>
          <c:dPt>
            <c:idx val="11"/>
            <c:invertIfNegative val="0"/>
            <c:bubble3D val="0"/>
            <c:spPr>
              <a:solidFill>
                <a:srgbClr val="FF9600"/>
              </a:solidFill>
            </c:spPr>
            <c:extLst>
              <c:ext xmlns:c16="http://schemas.microsoft.com/office/drawing/2014/chart" uri="{C3380CC4-5D6E-409C-BE32-E72D297353CC}">
                <c16:uniqueId val="{0000000B-04B8-42D0-8825-ADAA5AD6287F}"/>
              </c:ext>
            </c:extLst>
          </c:dPt>
          <c:dPt>
            <c:idx val="12"/>
            <c:invertIfNegative val="0"/>
            <c:bubble3D val="0"/>
            <c:spPr>
              <a:solidFill>
                <a:srgbClr val="FF9600"/>
              </a:solidFill>
            </c:spPr>
            <c:extLst>
              <c:ext xmlns:c16="http://schemas.microsoft.com/office/drawing/2014/chart" uri="{C3380CC4-5D6E-409C-BE32-E72D297353CC}">
                <c16:uniqueId val="{0000000C-04B8-42D0-8825-ADAA5AD6287F}"/>
              </c:ext>
            </c:extLst>
          </c:dPt>
          <c:dPt>
            <c:idx val="13"/>
            <c:invertIfNegative val="0"/>
            <c:bubble3D val="0"/>
            <c:spPr>
              <a:solidFill>
                <a:srgbClr val="FF9600"/>
              </a:solidFill>
            </c:spPr>
            <c:extLst>
              <c:ext xmlns:c16="http://schemas.microsoft.com/office/drawing/2014/chart" uri="{C3380CC4-5D6E-409C-BE32-E72D297353CC}">
                <c16:uniqueId val="{0000000D-04B8-42D0-8825-ADAA5AD6287F}"/>
              </c:ext>
            </c:extLst>
          </c:dPt>
          <c:dPt>
            <c:idx val="14"/>
            <c:invertIfNegative val="0"/>
            <c:bubble3D val="0"/>
            <c:spPr>
              <a:solidFill>
                <a:srgbClr val="FF9600"/>
              </a:solidFill>
            </c:spPr>
            <c:extLst>
              <c:ext xmlns:c16="http://schemas.microsoft.com/office/drawing/2014/chart" uri="{C3380CC4-5D6E-409C-BE32-E72D297353CC}">
                <c16:uniqueId val="{00000000-6000-4EBD-AE27-DF4CBDC7AF9F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4CA1FAAA-1C8D-48FE-980C-E96C3C7EF541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B8-42D0-8825-ADAA5AD6287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61B66F2-FEA6-4031-A6E1-26354DBA72B2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,00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4B8-42D0-8825-ADAA5AD6287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ECC07AC-33F7-4F55-9C20-6CE80A009C1A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4B8-42D0-8825-ADAA5AD6287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C306D31-BB08-4B43-8BCA-FF659FF7CDB0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4B8-42D0-8825-ADAA5AD62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3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Jahre und älter</c:v>
                </c:pt>
                <c:pt idx="8">
                  <c:v>Kein allgemeiner Schulabschluss</c:v>
                </c:pt>
                <c:pt idx="9">
                  <c:v>Haupt- bzw. Volksschulabschluss</c:v>
                </c:pt>
                <c:pt idx="10">
                  <c:v>Realschule / POS </c:v>
                </c:pt>
                <c:pt idx="11">
                  <c:v>Abitur oder Fachabitur</c:v>
                </c:pt>
                <c:pt idx="12">
                  <c:v>Fach-/Hochschulabschluss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3.07</c:v>
                </c:pt>
                <c:pt idx="1">
                  <c:v>9.19</c:v>
                </c:pt>
                <c:pt idx="2">
                  <c:v>9.6300000000000008</c:v>
                </c:pt>
                <c:pt idx="3">
                  <c:v>9.9700000000000006</c:v>
                </c:pt>
                <c:pt idx="4">
                  <c:v>11.68</c:v>
                </c:pt>
                <c:pt idx="5">
                  <c:v>7.7</c:v>
                </c:pt>
                <c:pt idx="6">
                  <c:v>5.37</c:v>
                </c:pt>
                <c:pt idx="8">
                  <c:v>1</c:v>
                </c:pt>
                <c:pt idx="9">
                  <c:v>15.37</c:v>
                </c:pt>
                <c:pt idx="10">
                  <c:v>17.87</c:v>
                </c:pt>
                <c:pt idx="11">
                  <c:v>9.74</c:v>
                </c:pt>
                <c:pt idx="12">
                  <c:v>12.62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B8-42D0-8825-ADAA5AD62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Avenir Next LT Pro Light" panose="020B03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9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56561851825772"/>
          <c:y val="3.7637714768357644E-2"/>
          <c:w val="0.78565909028663905"/>
          <c:h val="0.940855019649723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Wissenschaft (inkl BEs)</c:v>
                </c:pt>
              </c:strCache>
            </c:strRef>
          </c:tx>
          <c:spPr>
            <a:solidFill>
              <a:srgbClr val="FFD278"/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A-40D6-AC30-4A69F41F8D88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A-40D6-AC30-4A69F41F8D88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0A-40D6-AC30-4A69F41F8D88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0A-40D6-AC30-4A69F41F8D88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0A-40D6-AC30-4A69F41F8D88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A-40D6-AC30-4A69F41F8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108000" bIns="19050" anchor="ctr">
                <a:spAutoFit/>
              </a:bodyPr>
              <a:lstStyle/>
              <a:p>
                <a:pPr>
                  <a:defRPr sz="16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5.-10. Klasse</c:v>
                </c:pt>
                <c:pt idx="1">
                  <c:v>11.-13. Klasse</c:v>
                </c:pt>
                <c:pt idx="2">
                  <c:v>Berufliche Schule</c:v>
                </c:pt>
                <c:pt idx="3">
                  <c:v>Fachhochschule</c:v>
                </c:pt>
                <c:pt idx="4">
                  <c:v>Hochschule/Fern-Uni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93.6</c:v>
                </c:pt>
                <c:pt idx="1">
                  <c:v>94.9</c:v>
                </c:pt>
                <c:pt idx="2">
                  <c:v>93.6</c:v>
                </c:pt>
                <c:pt idx="3">
                  <c:v>95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0A-40D6-AC30-4A69F41F8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solidFill>
                  <a:schemeClr val="tx1"/>
                </a:solidFill>
                <a:latin typeface="Avenir Next LT Pro" panose="020B05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97741359767213"/>
          <c:y val="3.1141700774468258E-2"/>
          <c:w val="0.75727696415558576"/>
          <c:h val="0.94729866022782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Basis/Zielgruppe</c:v>
                </c:pt>
              </c:strCache>
            </c:strRef>
          </c:tx>
          <c:spPr>
            <a:solidFill>
              <a:srgbClr val="E68C00"/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6-41E8-A056-DC4C161311F7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26-41E8-A056-DC4C161311F7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6-41E8-A056-DC4C161311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9E25335-7FE1-4381-AC2A-6ABE67B26387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426-41E8-A056-DC4C161311F7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26-41E8-A056-DC4C161311F7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26-41E8-A056-DC4C161311F7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26-41E8-A056-DC4C161311F7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26-41E8-A056-DC4C161311F7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26-41E8-A056-DC4C161311F7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26-41E8-A056-DC4C16131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CHEFKOCH </c:v>
                </c:pt>
                <c:pt idx="1">
                  <c:v>LECKER </c:v>
                </c:pt>
                <c:pt idx="2">
                  <c:v>KOCHBAR</c:v>
                </c:pt>
                <c:pt idx="3">
                  <c:v>ESSEN &amp; TRINKEN </c:v>
                </c:pt>
                <c:pt idx="4">
                  <c:v>Das Kochrezept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50.46</c:v>
                </c:pt>
                <c:pt idx="1">
                  <c:v>38.56</c:v>
                </c:pt>
                <c:pt idx="2">
                  <c:v>34.25</c:v>
                </c:pt>
                <c:pt idx="3">
                  <c:v>27.9</c:v>
                </c:pt>
                <c:pt idx="4">
                  <c:v>22.02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26-41E8-A056-DC4C161311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56"/>
        <c:axId val="122037376"/>
        <c:axId val="122039296"/>
      </c:barChart>
      <c:catAx>
        <c:axId val="12203737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400" b="1">
                <a:latin typeface="Avenir Next LT Pro Light" panose="020B0304020202020204" pitchFamily="34" charset="0"/>
              </a:defRPr>
            </a:pPr>
            <a:endParaRPr lang="de-DE"/>
          </a:p>
        </c:txPr>
        <c:crossAx val="122039296"/>
        <c:crosses val="autoZero"/>
        <c:auto val="0"/>
        <c:lblAlgn val="ctr"/>
        <c:lblOffset val="100"/>
        <c:noMultiLvlLbl val="0"/>
      </c:catAx>
      <c:valAx>
        <c:axId val="122039296"/>
        <c:scaling>
          <c:orientation val="minMax"/>
          <c:max val="6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2037376"/>
        <c:crosses val="autoZero"/>
        <c:crossBetween val="between"/>
        <c:majorUnit val="10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Urlaubsreisen (letzte 12 Monate)</c:v>
                </c:pt>
                <c:pt idx="1">
                  <c:v>Ja, eine </c:v>
                </c:pt>
                <c:pt idx="2">
                  <c:v>Ja, zwei </c:v>
                </c:pt>
                <c:pt idx="3">
                  <c:v>Ja, drei und mehr </c:v>
                </c:pt>
                <c:pt idx="4">
                  <c:v>Nein, keine </c:v>
                </c:pt>
                <c:pt idx="5">
                  <c:v>Kurzreisen (letzte 12 Monate)</c:v>
                </c:pt>
                <c:pt idx="6">
                  <c:v>Ja, eine</c:v>
                </c:pt>
                <c:pt idx="7">
                  <c:v>Ja, mehrere</c:v>
                </c:pt>
                <c:pt idx="8">
                  <c:v>Nein, keine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28.33</c:v>
                </c:pt>
                <c:pt idx="2">
                  <c:v>7.97</c:v>
                </c:pt>
                <c:pt idx="3">
                  <c:v>1.78</c:v>
                </c:pt>
                <c:pt idx="4">
                  <c:v>16.510000000000002</c:v>
                </c:pt>
                <c:pt idx="6">
                  <c:v>12.32</c:v>
                </c:pt>
                <c:pt idx="7">
                  <c:v>11.47</c:v>
                </c:pt>
                <c:pt idx="8">
                  <c:v>30.79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E1-4057-BDAC-4891E3727A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8A515DF4-03CE-4F9B-B1C3-8FBA3C910391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616-4A48-9719-9935DCBA2BD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A249575-0D70-4F5B-8241-955B5AA83B1A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16-4A48-9719-9935DCBA2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Urlaubsreisen (letzte 12 Monate)</c:v>
                </c:pt>
                <c:pt idx="1">
                  <c:v>Ja, eine </c:v>
                </c:pt>
                <c:pt idx="2">
                  <c:v>Ja, zwei </c:v>
                </c:pt>
                <c:pt idx="3">
                  <c:v>Ja, drei und mehr </c:v>
                </c:pt>
                <c:pt idx="4">
                  <c:v>Nein, keine </c:v>
                </c:pt>
                <c:pt idx="5">
                  <c:v>Kurzreisen (letzte 12 Monate)</c:v>
                </c:pt>
                <c:pt idx="6">
                  <c:v>Ja, eine</c:v>
                </c:pt>
                <c:pt idx="7">
                  <c:v>Ja, mehrere</c:v>
                </c:pt>
                <c:pt idx="8">
                  <c:v>Nein, keine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1">
                  <c:v>29.73</c:v>
                </c:pt>
                <c:pt idx="2">
                  <c:v>8.5</c:v>
                </c:pt>
                <c:pt idx="3">
                  <c:v>1.83</c:v>
                </c:pt>
                <c:pt idx="4">
                  <c:v>18.5</c:v>
                </c:pt>
                <c:pt idx="6">
                  <c:v>13.07</c:v>
                </c:pt>
                <c:pt idx="7">
                  <c:v>12.89</c:v>
                </c:pt>
                <c:pt idx="8">
                  <c:v>32.26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6-4A48-9719-9935DCBA2B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Avenir Next LT Pro Light" panose="020B03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34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147355105202016"/>
          <c:y val="6.0370797812183782E-2"/>
          <c:w val="0.17180689299083515"/>
          <c:h val="6.6173917500545631E-2"/>
        </c:manualLayout>
      </c:layout>
      <c:overlay val="0"/>
      <c:txPr>
        <a:bodyPr/>
        <a:lstStyle/>
        <a:p>
          <a:pPr>
            <a:defRPr sz="1600">
              <a:latin typeface="Avenir Next LT Pro" panose="020B05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9521568175575"/>
          <c:y val="8.3782454378500168E-2"/>
          <c:w val="0.65175638290708982"/>
          <c:h val="0.91162154110537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50CA66FD-C6CA-4FED-A026-1AB5328943AD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A7-4D90-B65E-A89308F82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Bade- / Sonnenurlaub</c:v>
                </c:pt>
                <c:pt idx="1">
                  <c:v>Bildung/ Kultur/Sprache</c:v>
                </c:pt>
                <c:pt idx="2">
                  <c:v>Cluburlaub</c:v>
                </c:pt>
                <c:pt idx="3">
                  <c:v>Ferienpark </c:v>
                </c:pt>
                <c:pt idx="4">
                  <c:v>Familienurlaub</c:v>
                </c:pt>
                <c:pt idx="5">
                  <c:v>Organisierte Gruppenreise</c:v>
                </c:pt>
                <c:pt idx="6">
                  <c:v>Wellness/Gesundheit</c:v>
                </c:pt>
                <c:pt idx="7">
                  <c:v>Kreuzfahrt</c:v>
                </c:pt>
                <c:pt idx="8">
                  <c:v>Skiurlaub / Wintersport</c:v>
                </c:pt>
                <c:pt idx="9">
                  <c:v>Sporturlaub im Sommer</c:v>
                </c:pt>
                <c:pt idx="10">
                  <c:v>Städtereise</c:v>
                </c:pt>
                <c:pt idx="11">
                  <c:v>Wanderurlaub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22.89</c:v>
                </c:pt>
                <c:pt idx="1">
                  <c:v>1.7</c:v>
                </c:pt>
                <c:pt idx="2">
                  <c:v>0.96</c:v>
                </c:pt>
                <c:pt idx="3">
                  <c:v>0.47</c:v>
                </c:pt>
                <c:pt idx="4">
                  <c:v>8.17</c:v>
                </c:pt>
                <c:pt idx="5">
                  <c:v>1.04</c:v>
                </c:pt>
                <c:pt idx="6">
                  <c:v>1.74</c:v>
                </c:pt>
                <c:pt idx="7">
                  <c:v>1.56</c:v>
                </c:pt>
                <c:pt idx="8">
                  <c:v>2.02</c:v>
                </c:pt>
                <c:pt idx="9">
                  <c:v>0.61</c:v>
                </c:pt>
                <c:pt idx="10">
                  <c:v>2.61</c:v>
                </c:pt>
                <c:pt idx="11">
                  <c:v>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6-4DCF-BE4C-3717E0BBEF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Bade- / Sonnenurlaub</c:v>
                </c:pt>
                <c:pt idx="1">
                  <c:v>Bildung/ Kultur/Sprache</c:v>
                </c:pt>
                <c:pt idx="2">
                  <c:v>Cluburlaub</c:v>
                </c:pt>
                <c:pt idx="3">
                  <c:v>Ferienpark </c:v>
                </c:pt>
                <c:pt idx="4">
                  <c:v>Familienurlaub</c:v>
                </c:pt>
                <c:pt idx="5">
                  <c:v>Organisierte Gruppenreise</c:v>
                </c:pt>
                <c:pt idx="6">
                  <c:v>Wellness/Gesundheit</c:v>
                </c:pt>
                <c:pt idx="7">
                  <c:v>Kreuzfahrt</c:v>
                </c:pt>
                <c:pt idx="8">
                  <c:v>Skiurlaub / Wintersport</c:v>
                </c:pt>
                <c:pt idx="9">
                  <c:v>Sporturlaub im Sommer</c:v>
                </c:pt>
                <c:pt idx="10">
                  <c:v>Städtereise</c:v>
                </c:pt>
                <c:pt idx="11">
                  <c:v>Wanderurlaub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24.84</c:v>
                </c:pt>
                <c:pt idx="1">
                  <c:v>1.72</c:v>
                </c:pt>
                <c:pt idx="2">
                  <c:v>1.06</c:v>
                </c:pt>
                <c:pt idx="3">
                  <c:v>0.51</c:v>
                </c:pt>
                <c:pt idx="4">
                  <c:v>8.74</c:v>
                </c:pt>
                <c:pt idx="5">
                  <c:v>1.26</c:v>
                </c:pt>
                <c:pt idx="6">
                  <c:v>1.91</c:v>
                </c:pt>
                <c:pt idx="7">
                  <c:v>1.56</c:v>
                </c:pt>
                <c:pt idx="8">
                  <c:v>2.06</c:v>
                </c:pt>
                <c:pt idx="9">
                  <c:v>0.68</c:v>
                </c:pt>
                <c:pt idx="10">
                  <c:v>3.09</c:v>
                </c:pt>
                <c:pt idx="11">
                  <c:v>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A7-4D90-B65E-A89308F828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Avenir Next LT Pro Light" panose="020B03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2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441331673062669"/>
          <c:y val="2.4219211708520452E-2"/>
          <c:w val="0.18010188064118529"/>
          <c:h val="6.1058730444178436E-2"/>
        </c:manualLayout>
      </c:layout>
      <c:overlay val="0"/>
      <c:txPr>
        <a:bodyPr/>
        <a:lstStyle/>
        <a:p>
          <a:pPr>
            <a:defRPr sz="1600">
              <a:latin typeface="Avenir Next LT Pro Light" panose="020B03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96022561795112"/>
          <c:y val="0.11729511912621893"/>
          <c:w val="0.8645383836413626"/>
          <c:h val="0.85556006069325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Deutsche Wohnbevölkerung ab 16 Jahren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E0-4E21-A309-A2ED84067A9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E0-4E21-A309-A2ED84067A9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E0-4E21-A309-A2ED84067A9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E0-4E21-A309-A2ED84067A9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E0-4E21-A309-A2ED84067A9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E0-4E21-A309-A2ED84067A9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E0-4E21-A309-A2ED84067A97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E0-4E21-A309-A2ED84067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plus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2.16</c:v>
                </c:pt>
                <c:pt idx="1">
                  <c:v>6.17</c:v>
                </c:pt>
                <c:pt idx="2">
                  <c:v>6.82</c:v>
                </c:pt>
                <c:pt idx="3">
                  <c:v>7.83</c:v>
                </c:pt>
                <c:pt idx="4">
                  <c:v>8.59</c:v>
                </c:pt>
                <c:pt idx="5">
                  <c:v>6.38</c:v>
                </c:pt>
                <c:pt idx="6">
                  <c:v>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E0-4E21-A309-A2ED84067A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User Reise-Content</c:v>
                </c:pt>
              </c:strCache>
            </c:strRef>
          </c:tx>
          <c:spPr>
            <a:solidFill>
              <a:srgbClr val="FF96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8F-4C13-BE52-FFBFC33168D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8F-4C13-BE52-FFBFC33168D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8F-4C13-BE52-FFBFC33168D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8F-4C13-BE52-FFBFC33168D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8F-4C13-BE52-FFBFC33168DA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8F-4C13-BE52-FFBFC33168D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8F-4C13-BE52-FFBFC3316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plus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2.0499999999999998</c:v>
                </c:pt>
                <c:pt idx="1">
                  <c:v>6.01</c:v>
                </c:pt>
                <c:pt idx="2">
                  <c:v>6.63</c:v>
                </c:pt>
                <c:pt idx="3">
                  <c:v>7.57</c:v>
                </c:pt>
                <c:pt idx="4">
                  <c:v>8.07</c:v>
                </c:pt>
                <c:pt idx="5">
                  <c:v>5.49</c:v>
                </c:pt>
                <c:pt idx="6">
                  <c:v>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4-4A4F-AEA1-953ED7F43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Avenir Next LT Pro" panose="020B05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400">
              <a:latin typeface="Avenir Next LT Pro Light" panose="020B03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DE-4541-B74E-C4AC10EAB3E4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DE-4541-B74E-C4AC10EAB3E4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DE-4541-B74E-C4AC10EAB3E4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DE-4541-B74E-C4AC10EAB3E4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DE-4541-B74E-C4AC10EAB3E4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DE-4541-B74E-C4AC10EAB3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FEA4616-E545-46E2-82DE-406D5A2EC813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3DE-4541-B74E-C4AC10EAB3E4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DE-4541-B74E-C4AC10EAB3E4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DE-4541-B74E-C4AC10EAB3E4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DE-4541-B74E-C4AC10EAB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60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unter 1.000 EUR</c:v>
                </c:pt>
                <c:pt idx="1">
                  <c:v>unter 1.500 EUR</c:v>
                </c:pt>
                <c:pt idx="2">
                  <c:v>unter 2.000 EUR</c:v>
                </c:pt>
                <c:pt idx="3">
                  <c:v>unter 2.500 EUR</c:v>
                </c:pt>
                <c:pt idx="4">
                  <c:v>unter 3.000 EUR</c:v>
                </c:pt>
                <c:pt idx="5">
                  <c:v>unter 4.000 EUR</c:v>
                </c:pt>
                <c:pt idx="6">
                  <c:v>unter 5.000 EUR</c:v>
                </c:pt>
                <c:pt idx="7">
                  <c:v>unter 7.000 EUR</c:v>
                </c:pt>
                <c:pt idx="8">
                  <c:v>7.000 EUR und mehr</c:v>
                </c:pt>
                <c:pt idx="9">
                  <c:v>Kein eigenes Einkommen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15.23</c:v>
                </c:pt>
                <c:pt idx="1">
                  <c:v>12.17</c:v>
                </c:pt>
                <c:pt idx="2">
                  <c:v>9.98</c:v>
                </c:pt>
                <c:pt idx="3">
                  <c:v>7.65</c:v>
                </c:pt>
                <c:pt idx="4">
                  <c:v>4.66</c:v>
                </c:pt>
                <c:pt idx="5">
                  <c:v>3.03</c:v>
                </c:pt>
                <c:pt idx="6">
                  <c:v>1.4</c:v>
                </c:pt>
                <c:pt idx="7">
                  <c:v>1.21</c:v>
                </c:pt>
                <c:pt idx="8">
                  <c:v>1.02</c:v>
                </c:pt>
                <c:pt idx="9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DE-4541-B74E-C4AC10EAB3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200" b="0">
                <a:solidFill>
                  <a:schemeClr val="tx1"/>
                </a:solidFill>
                <a:latin typeface="Avenir Next LT Pro" panose="020B05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6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71232043343369"/>
          <c:y val="2.5078369905956112E-2"/>
          <c:w val="0.76749441105257499"/>
          <c:h val="0.964885180888439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Suchmaschinen</c:v>
                </c:pt>
                <c:pt idx="1">
                  <c:v>Private E-Mails </c:v>
                </c:pt>
                <c:pt idx="2">
                  <c:v>News (Weltgeschehen)</c:v>
                </c:pt>
                <c:pt idx="3">
                  <c:v>Chats, Messenger</c:v>
                </c:pt>
                <c:pt idx="4">
                  <c:v>Online-Banking</c:v>
                </c:pt>
                <c:pt idx="5">
                  <c:v>Wetter</c:v>
                </c:pt>
                <c:pt idx="6">
                  <c:v>Soziale Netzwerke</c:v>
                </c:pt>
                <c:pt idx="7">
                  <c:v>Regionale/lokale News</c:v>
                </c:pt>
                <c:pt idx="8">
                  <c:v>Online-Shopping</c:v>
                </c:pt>
                <c:pt idx="9">
                  <c:v>Videos &amp; Filme</c:v>
                </c:pt>
                <c:pt idx="10">
                  <c:v>Newsletter</c:v>
                </c:pt>
                <c:pt idx="11">
                  <c:v>Sportinformationen</c:v>
                </c:pt>
                <c:pt idx="12">
                  <c:v>Online-Games</c:v>
                </c:pt>
                <c:pt idx="13">
                  <c:v>Essen, Trinken, Kochen </c:v>
                </c:pt>
                <c:pt idx="14">
                  <c:v>Communities, Foren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70</c:v>
                </c:pt>
                <c:pt idx="1">
                  <c:v>60</c:v>
                </c:pt>
                <c:pt idx="2">
                  <c:v>43</c:v>
                </c:pt>
                <c:pt idx="3">
                  <c:v>42</c:v>
                </c:pt>
                <c:pt idx="4">
                  <c:v>40</c:v>
                </c:pt>
                <c:pt idx="5">
                  <c:v>38</c:v>
                </c:pt>
                <c:pt idx="6">
                  <c:v>36</c:v>
                </c:pt>
                <c:pt idx="7">
                  <c:v>31</c:v>
                </c:pt>
                <c:pt idx="8">
                  <c:v>30</c:v>
                </c:pt>
                <c:pt idx="9">
                  <c:v>28</c:v>
                </c:pt>
                <c:pt idx="10">
                  <c:v>19</c:v>
                </c:pt>
                <c:pt idx="11">
                  <c:v>19</c:v>
                </c:pt>
                <c:pt idx="12">
                  <c:v>17</c:v>
                </c:pt>
                <c:pt idx="13">
                  <c:v>11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277-49FB-8D2E-59C322B949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Suchmaschinen</c:v>
                </c:pt>
                <c:pt idx="1">
                  <c:v>Private E-Mails </c:v>
                </c:pt>
                <c:pt idx="2">
                  <c:v>News (Weltgeschehen)</c:v>
                </c:pt>
                <c:pt idx="3">
                  <c:v>Chats, Messenger</c:v>
                </c:pt>
                <c:pt idx="4">
                  <c:v>Online-Banking</c:v>
                </c:pt>
                <c:pt idx="5">
                  <c:v>Wetter</c:v>
                </c:pt>
                <c:pt idx="6">
                  <c:v>Soziale Netzwerke</c:v>
                </c:pt>
                <c:pt idx="7">
                  <c:v>Regionale/lokale News</c:v>
                </c:pt>
                <c:pt idx="8">
                  <c:v>Online-Shopping</c:v>
                </c:pt>
                <c:pt idx="9">
                  <c:v>Videos &amp; Filme</c:v>
                </c:pt>
                <c:pt idx="10">
                  <c:v>Newsletter</c:v>
                </c:pt>
                <c:pt idx="11">
                  <c:v>Sportinformationen</c:v>
                </c:pt>
                <c:pt idx="12">
                  <c:v>Online-Games</c:v>
                </c:pt>
                <c:pt idx="13">
                  <c:v>Essen, Trinken, Kochen </c:v>
                </c:pt>
                <c:pt idx="14">
                  <c:v>Communities, Foren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62</c:v>
                </c:pt>
                <c:pt idx="1">
                  <c:v>54</c:v>
                </c:pt>
                <c:pt idx="2">
                  <c:v>37</c:v>
                </c:pt>
                <c:pt idx="3">
                  <c:v>26</c:v>
                </c:pt>
                <c:pt idx="4">
                  <c:v>34</c:v>
                </c:pt>
                <c:pt idx="5">
                  <c:v>32</c:v>
                </c:pt>
                <c:pt idx="6">
                  <c:v>31</c:v>
                </c:pt>
                <c:pt idx="7">
                  <c:v>27</c:v>
                </c:pt>
                <c:pt idx="8">
                  <c:v>27</c:v>
                </c:pt>
                <c:pt idx="9">
                  <c:v>22</c:v>
                </c:pt>
                <c:pt idx="10">
                  <c:v>15</c:v>
                </c:pt>
                <c:pt idx="11">
                  <c:v>16</c:v>
                </c:pt>
                <c:pt idx="12">
                  <c:v>13</c:v>
                </c:pt>
                <c:pt idx="13">
                  <c:v>10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E-438C-BD1A-6AAAC095C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36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50">
                <a:latin typeface="Avenir Next LT Pro Light" panose="020B03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7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75749502181995"/>
          <c:y val="0.26282998164130916"/>
          <c:w val="0.13875095931066597"/>
          <c:h val="0.12546425427229119"/>
        </c:manualLayout>
      </c:layout>
      <c:overlay val="0"/>
      <c:txPr>
        <a:bodyPr/>
        <a:lstStyle/>
        <a:p>
          <a:pPr>
            <a:defRPr sz="2000">
              <a:latin typeface="Avenir Next LT Pro" panose="020B05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2613750487683"/>
          <c:y val="2.2782688314167171E-3"/>
          <c:w val="0.80202733987233865"/>
          <c:h val="0.951266674027247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FECA65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35DE2B1A-F6F4-4009-86BB-9591267EEBFB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82-4E9D-811C-49A96D9539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9F407C2-0773-45E7-A8ED-02469A618807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D82-43BA-AE99-B6332F5592D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8A4710C-C843-45A2-BC2D-DD964D31043B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082-4E9D-811C-49A96D9539D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84B509A6-314D-46F5-A323-BD34DE2C7FAB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82-43BA-AE99-B6332F5592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Mode / Bekleidung</c:v>
                </c:pt>
                <c:pt idx="1">
                  <c:v>Schuhe</c:v>
                </c:pt>
                <c:pt idx="2">
                  <c:v>Tickets (Events, Kino etc.)</c:v>
                </c:pt>
                <c:pt idx="3">
                  <c:v>Bücher</c:v>
                </c:pt>
                <c:pt idx="4">
                  <c:v>Reisebestandteile </c:v>
                </c:pt>
                <c:pt idx="5">
                  <c:v>DVDs</c:v>
                </c:pt>
                <c:pt idx="6">
                  <c:v>Reisen, Pauschalreisen</c:v>
                </c:pt>
                <c:pt idx="7">
                  <c:v>CDs</c:v>
                </c:pt>
                <c:pt idx="8">
                  <c:v>Sportartikel</c:v>
                </c:pt>
                <c:pt idx="9">
                  <c:v>Wohnaccessoires</c:v>
                </c:pt>
                <c:pt idx="10">
                  <c:v>Kosmetikprodukte</c:v>
                </c:pt>
                <c:pt idx="11">
                  <c:v>Elektrogeräte</c:v>
                </c:pt>
                <c:pt idx="12">
                  <c:v>Arzneimittel</c:v>
                </c:pt>
                <c:pt idx="13">
                  <c:v>Mobiltelefone</c:v>
                </c:pt>
                <c:pt idx="14">
                  <c:v>Computerspiele</c:v>
                </c:pt>
                <c:pt idx="15">
                  <c:v>Körperpflege-Produkte</c:v>
                </c:pt>
                <c:pt idx="16">
                  <c:v>Computer-Hardware</c:v>
                </c:pt>
                <c:pt idx="17">
                  <c:v>Unterhaltungselektronik </c:v>
                </c:pt>
                <c:pt idx="18">
                  <c:v>Computer-Software</c:v>
                </c:pt>
                <c:pt idx="19">
                  <c:v>Möbel</c:v>
                </c:pt>
                <c:pt idx="20">
                  <c:v>Gartenbedarf, Pflanzen</c:v>
                </c:pt>
                <c:pt idx="21">
                  <c:v>Heimwerkerartikel</c:v>
                </c:pt>
                <c:pt idx="22">
                  <c:v>Erotikartikel</c:v>
                </c:pt>
                <c:pt idx="23">
                  <c:v>Versicherungen</c:v>
                </c:pt>
                <c:pt idx="24">
                  <c:v>Lebensmittel</c:v>
                </c:pt>
                <c:pt idx="25">
                  <c:v>Services Heim-/Handwerk</c:v>
                </c:pt>
                <c:pt idx="26">
                  <c:v>Geldanlagen</c:v>
                </c:pt>
                <c:pt idx="27">
                  <c:v>Autos</c:v>
                </c:pt>
                <c:pt idx="28">
                  <c:v>Partnervermittlung</c:v>
                </c:pt>
                <c:pt idx="29">
                  <c:v>Immobilien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28.89</c:v>
                </c:pt>
                <c:pt idx="1">
                  <c:v>24.14</c:v>
                </c:pt>
                <c:pt idx="2">
                  <c:v>19.850000000000001</c:v>
                </c:pt>
                <c:pt idx="3">
                  <c:v>16.100000000000001</c:v>
                </c:pt>
                <c:pt idx="4">
                  <c:v>13.8</c:v>
                </c:pt>
                <c:pt idx="5">
                  <c:v>12.73</c:v>
                </c:pt>
                <c:pt idx="6">
                  <c:v>12.35</c:v>
                </c:pt>
                <c:pt idx="7">
                  <c:v>11.93</c:v>
                </c:pt>
                <c:pt idx="8">
                  <c:v>10.02</c:v>
                </c:pt>
                <c:pt idx="9">
                  <c:v>9.5299999999999994</c:v>
                </c:pt>
                <c:pt idx="10">
                  <c:v>8.67</c:v>
                </c:pt>
                <c:pt idx="11">
                  <c:v>8.4700000000000006</c:v>
                </c:pt>
                <c:pt idx="12">
                  <c:v>8.4</c:v>
                </c:pt>
                <c:pt idx="13">
                  <c:v>7.89</c:v>
                </c:pt>
                <c:pt idx="14">
                  <c:v>7.46</c:v>
                </c:pt>
                <c:pt idx="15">
                  <c:v>6.95</c:v>
                </c:pt>
                <c:pt idx="16">
                  <c:v>6.76</c:v>
                </c:pt>
                <c:pt idx="17">
                  <c:v>6.26</c:v>
                </c:pt>
                <c:pt idx="18">
                  <c:v>6.11</c:v>
                </c:pt>
                <c:pt idx="19">
                  <c:v>4.93</c:v>
                </c:pt>
                <c:pt idx="20">
                  <c:v>4.8</c:v>
                </c:pt>
                <c:pt idx="21">
                  <c:v>4.6500000000000004</c:v>
                </c:pt>
                <c:pt idx="22">
                  <c:v>4.13</c:v>
                </c:pt>
                <c:pt idx="23">
                  <c:v>3.86</c:v>
                </c:pt>
                <c:pt idx="24">
                  <c:v>3.22</c:v>
                </c:pt>
                <c:pt idx="25">
                  <c:v>1.73</c:v>
                </c:pt>
                <c:pt idx="26">
                  <c:v>1.52</c:v>
                </c:pt>
                <c:pt idx="27">
                  <c:v>1.0900000000000001</c:v>
                </c:pt>
                <c:pt idx="28">
                  <c:v>0.66</c:v>
                </c:pt>
                <c:pt idx="29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C082-4E9D-811C-49A96D953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 b="0"/>
            </a:pPr>
            <a:endParaRPr lang="de-DE"/>
          </a:p>
        </c:txPr>
        <c:crossAx val="122037376"/>
        <c:crosses val="autoZero"/>
        <c:auto val="1"/>
        <c:lblAlgn val="ctr"/>
        <c:lblOffset val="100"/>
        <c:noMultiLvlLbl val="0"/>
      </c:catAx>
      <c:valAx>
        <c:axId val="122037376"/>
        <c:scaling>
          <c:orientation val="minMax"/>
          <c:max val="32"/>
          <c:min val="0"/>
        </c:scaling>
        <c:delete val="1"/>
        <c:axPos val="b"/>
        <c:numFmt formatCode="#,##0" sourceLinked="0"/>
        <c:majorTickMark val="none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1"/>
          </a:solidFill>
          <a:latin typeface="Avenir Next LT Pro Light" panose="020B03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81347553913706"/>
          <c:y val="0.11155316049971237"/>
          <c:w val="0.7862069390331502"/>
          <c:h val="0.854903844566598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Dez 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DA175D61-6836-4F37-B8A9-052DFBAE5A44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96A-472C-94C3-D10EADB304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DE2B1A-F6F4-4009-86BB-9591267EEBFB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82-4E9D-811C-49A96D9539D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8A4710C-C843-45A2-BC2D-DD964D31043B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082-4E9D-811C-49A96D953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Mode / Bekleidung</c:v>
                </c:pt>
                <c:pt idx="1">
                  <c:v>Schuhe</c:v>
                </c:pt>
                <c:pt idx="2">
                  <c:v>Reisebestandteile </c:v>
                </c:pt>
                <c:pt idx="3">
                  <c:v>Reisen, Pauschalreisen</c:v>
                </c:pt>
                <c:pt idx="4">
                  <c:v>Sportartikel</c:v>
                </c:pt>
                <c:pt idx="5">
                  <c:v>Wohnaccessoires</c:v>
                </c:pt>
                <c:pt idx="6">
                  <c:v>Arzneimittel</c:v>
                </c:pt>
                <c:pt idx="7">
                  <c:v>Elektrogeräte </c:v>
                </c:pt>
                <c:pt idx="8">
                  <c:v>Mobiltelefone, Smartphones</c:v>
                </c:pt>
                <c:pt idx="9">
                  <c:v>Computerspiele</c:v>
                </c:pt>
                <c:pt idx="10">
                  <c:v>Computer-Hardware</c:v>
                </c:pt>
                <c:pt idx="11">
                  <c:v>Körperpflege-Produkte</c:v>
                </c:pt>
                <c:pt idx="12">
                  <c:v>Computer-Software </c:v>
                </c:pt>
                <c:pt idx="13">
                  <c:v>Unterhaltungselektronik</c:v>
                </c:pt>
                <c:pt idx="14">
                  <c:v>Gartenbedarf, Pflanzen</c:v>
                </c:pt>
                <c:pt idx="15">
                  <c:v>Möbel</c:v>
                </c:pt>
                <c:pt idx="16">
                  <c:v>Heimwerkerartikel</c:v>
                </c:pt>
                <c:pt idx="17">
                  <c:v>Versicherungen</c:v>
                </c:pt>
                <c:pt idx="18">
                  <c:v>Lebensmittel</c:v>
                </c:pt>
                <c:pt idx="19">
                  <c:v>Services Heim/Handwerk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28.04</c:v>
                </c:pt>
                <c:pt idx="1">
                  <c:v>23.62</c:v>
                </c:pt>
                <c:pt idx="2">
                  <c:v>12.8</c:v>
                </c:pt>
                <c:pt idx="3">
                  <c:v>9.4700000000000006</c:v>
                </c:pt>
                <c:pt idx="4">
                  <c:v>9.17</c:v>
                </c:pt>
                <c:pt idx="5">
                  <c:v>8.34</c:v>
                </c:pt>
                <c:pt idx="6">
                  <c:v>6.54</c:v>
                </c:pt>
                <c:pt idx="7">
                  <c:v>7.29</c:v>
                </c:pt>
                <c:pt idx="8">
                  <c:v>6.06</c:v>
                </c:pt>
                <c:pt idx="9">
                  <c:v>6.22</c:v>
                </c:pt>
                <c:pt idx="10">
                  <c:v>3.25</c:v>
                </c:pt>
                <c:pt idx="11">
                  <c:v>4.22</c:v>
                </c:pt>
                <c:pt idx="12">
                  <c:v>3.77</c:v>
                </c:pt>
                <c:pt idx="13">
                  <c:v>3.96</c:v>
                </c:pt>
                <c:pt idx="14">
                  <c:v>1.35</c:v>
                </c:pt>
                <c:pt idx="15">
                  <c:v>2.88</c:v>
                </c:pt>
                <c:pt idx="16">
                  <c:v>1.18</c:v>
                </c:pt>
                <c:pt idx="17">
                  <c:v>0.97</c:v>
                </c:pt>
                <c:pt idx="18">
                  <c:v>0.56000000000000005</c:v>
                </c:pt>
                <c:pt idx="19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C082-4E9D-811C-49A96D953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Dez 20</c:v>
                </c:pt>
              </c:strCache>
            </c:strRef>
          </c:tx>
          <c:invertIfNegative val="0"/>
          <c:dLbls>
            <c:dLbl>
              <c:idx val="7"/>
              <c:tx>
                <c:rich>
                  <a:bodyPr/>
                  <a:lstStyle/>
                  <a:p>
                    <a:fld id="{088F0BA4-5755-4754-9476-07D0EDD4D9BF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6A-472C-94C3-D10EADB304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C0AA42E-4FB5-4AB4-A853-866225A677DA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6A-472C-94C3-D10EADB304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81969A66-9101-4D73-848E-CF11B5C38188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6A-472C-94C3-D10EADB30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Mode / Bekleidung</c:v>
                </c:pt>
                <c:pt idx="1">
                  <c:v>Schuhe</c:v>
                </c:pt>
                <c:pt idx="2">
                  <c:v>Reisebestandteile </c:v>
                </c:pt>
                <c:pt idx="3">
                  <c:v>Reisen, Pauschalreisen</c:v>
                </c:pt>
                <c:pt idx="4">
                  <c:v>Sportartikel</c:v>
                </c:pt>
                <c:pt idx="5">
                  <c:v>Wohnaccessoires</c:v>
                </c:pt>
                <c:pt idx="6">
                  <c:v>Arzneimittel</c:v>
                </c:pt>
                <c:pt idx="7">
                  <c:v>Elektrogeräte </c:v>
                </c:pt>
                <c:pt idx="8">
                  <c:v>Mobiltelefone, Smartphones</c:v>
                </c:pt>
                <c:pt idx="9">
                  <c:v>Computerspiele</c:v>
                </c:pt>
                <c:pt idx="10">
                  <c:v>Computer-Hardware</c:v>
                </c:pt>
                <c:pt idx="11">
                  <c:v>Körperpflege-Produkte</c:v>
                </c:pt>
                <c:pt idx="12">
                  <c:v>Computer-Software </c:v>
                </c:pt>
                <c:pt idx="13">
                  <c:v>Unterhaltungselektronik</c:v>
                </c:pt>
                <c:pt idx="14">
                  <c:v>Gartenbedarf, Pflanzen</c:v>
                </c:pt>
                <c:pt idx="15">
                  <c:v>Möbel</c:v>
                </c:pt>
                <c:pt idx="16">
                  <c:v>Heimwerkerartikel</c:v>
                </c:pt>
                <c:pt idx="17">
                  <c:v>Versicherungen</c:v>
                </c:pt>
                <c:pt idx="18">
                  <c:v>Lebensmittel</c:v>
                </c:pt>
                <c:pt idx="19">
                  <c:v>Services Heim/Handwerk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29.93</c:v>
                </c:pt>
                <c:pt idx="1">
                  <c:v>24.87</c:v>
                </c:pt>
                <c:pt idx="2">
                  <c:v>14.51</c:v>
                </c:pt>
                <c:pt idx="3">
                  <c:v>13.35</c:v>
                </c:pt>
                <c:pt idx="4">
                  <c:v>10.42</c:v>
                </c:pt>
                <c:pt idx="5">
                  <c:v>9.75</c:v>
                </c:pt>
                <c:pt idx="6">
                  <c:v>9.07</c:v>
                </c:pt>
                <c:pt idx="7">
                  <c:v>8.6999999999999993</c:v>
                </c:pt>
                <c:pt idx="8">
                  <c:v>8.61</c:v>
                </c:pt>
                <c:pt idx="9">
                  <c:v>7.55</c:v>
                </c:pt>
                <c:pt idx="10">
                  <c:v>7.39</c:v>
                </c:pt>
                <c:pt idx="11">
                  <c:v>7.2</c:v>
                </c:pt>
                <c:pt idx="12">
                  <c:v>6.18</c:v>
                </c:pt>
                <c:pt idx="13">
                  <c:v>6.18</c:v>
                </c:pt>
                <c:pt idx="14">
                  <c:v>5.42</c:v>
                </c:pt>
                <c:pt idx="15">
                  <c:v>5.37</c:v>
                </c:pt>
                <c:pt idx="16">
                  <c:v>5.26</c:v>
                </c:pt>
                <c:pt idx="17">
                  <c:v>4.3</c:v>
                </c:pt>
                <c:pt idx="18">
                  <c:v>3.41</c:v>
                </c:pt>
                <c:pt idx="19">
                  <c:v>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9-4AD9-8176-4C814B6F1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 b="0"/>
            </a:pPr>
            <a:endParaRPr lang="de-DE"/>
          </a:p>
        </c:txPr>
        <c:crossAx val="122037376"/>
        <c:crosses val="autoZero"/>
        <c:auto val="1"/>
        <c:lblAlgn val="ctr"/>
        <c:lblOffset val="100"/>
        <c:noMultiLvlLbl val="0"/>
      </c:catAx>
      <c:valAx>
        <c:axId val="122037376"/>
        <c:scaling>
          <c:orientation val="minMax"/>
          <c:max val="32"/>
          <c:min val="0"/>
        </c:scaling>
        <c:delete val="1"/>
        <c:axPos val="b"/>
        <c:numFmt formatCode="#,##0" sourceLinked="0"/>
        <c:majorTickMark val="none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676184144506045"/>
          <c:y val="0.35475503844853451"/>
          <c:w val="0.22447600306779991"/>
          <c:h val="5.3204309280186962E-2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smtId="4294967295">
          <a:solidFill>
            <a:schemeClr val="tx1"/>
          </a:solidFill>
          <a:latin typeface="Avenir Next LT Pro Light" panose="020B03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Dez 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plus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2.4300000000000002</c:v>
                </c:pt>
                <c:pt idx="1">
                  <c:v>8.06</c:v>
                </c:pt>
                <c:pt idx="2">
                  <c:v>8.5299999999999994</c:v>
                </c:pt>
                <c:pt idx="3">
                  <c:v>9.23</c:v>
                </c:pt>
                <c:pt idx="4">
                  <c:v>8.8800000000000008</c:v>
                </c:pt>
                <c:pt idx="5">
                  <c:v>4.92</c:v>
                </c:pt>
                <c:pt idx="6">
                  <c:v>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C7-4657-82A8-EDBA6D2F0F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Dez 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plus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2.46</c:v>
                </c:pt>
                <c:pt idx="1">
                  <c:v>8.02</c:v>
                </c:pt>
                <c:pt idx="2">
                  <c:v>8.57</c:v>
                </c:pt>
                <c:pt idx="3">
                  <c:v>9.76</c:v>
                </c:pt>
                <c:pt idx="4">
                  <c:v>8.9700000000000006</c:v>
                </c:pt>
                <c:pt idx="5">
                  <c:v>5.82</c:v>
                </c:pt>
                <c:pt idx="6">
                  <c:v>4.1500000000000004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5-444F-B47F-DBFD0269A8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7376"/>
        <c:axId val="122039296"/>
      </c:barChart>
      <c:catAx>
        <c:axId val="12203737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400">
                <a:latin typeface="Avenir Next LT Pro Light" panose="020B0304020202020204" pitchFamily="34" charset="0"/>
              </a:defRPr>
            </a:pPr>
            <a:endParaRPr lang="de-DE"/>
          </a:p>
        </c:txPr>
        <c:crossAx val="122039296"/>
        <c:crosses val="autoZero"/>
        <c:auto val="0"/>
        <c:lblAlgn val="ctr"/>
        <c:lblOffset val="100"/>
        <c:noMultiLvlLbl val="0"/>
      </c:catAx>
      <c:valAx>
        <c:axId val="122039296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20373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722688208003475E-2"/>
          <c:y val="4.0430720771347933E-2"/>
          <c:w val="0.23312065827069273"/>
          <c:h val="8.5623968781683366E-2"/>
        </c:manualLayout>
      </c:layout>
      <c:overlay val="0"/>
      <c:txPr>
        <a:bodyPr/>
        <a:lstStyle/>
        <a:p>
          <a:pPr>
            <a:defRPr sz="2000">
              <a:latin typeface="Avenir Next LT Pro Light" panose="020B03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1821339692E-2"/>
          <c:y val="3.0736398467432955E-2"/>
          <c:w val="0.96562499999999996"/>
          <c:h val="0.6709613473295382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50800" cap="rnd">
              <a:solidFill>
                <a:srgbClr val="0096C8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96C8"/>
              </a:solidFill>
              <a:ln w="0">
                <a:solidFill>
                  <a:srgbClr val="0096C8"/>
                </a:solidFill>
              </a:ln>
              <a:effectLst/>
            </c:spPr>
          </c:marker>
          <c:dPt>
            <c:idx val="8"/>
            <c:marker>
              <c:symbol val="circle"/>
              <c:size val="12"/>
              <c:spPr>
                <a:solidFill>
                  <a:srgbClr val="E68C00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976-42BB-9AD8-8F90FE2ED901}"/>
              </c:ext>
            </c:extLst>
          </c:dPt>
          <c:dLbls>
            <c:dLbl>
              <c:idx val="2"/>
              <c:layout>
                <c:manualLayout>
                  <c:x val="-5.7198459000915039E-2"/>
                  <c:y val="-5.1584674329501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76-42BB-9AD8-8F90FE2ED901}"/>
                </c:ext>
              </c:extLst>
            </c:dLbl>
            <c:dLbl>
              <c:idx val="5"/>
              <c:layout>
                <c:manualLayout>
                  <c:x val="-4.3852730843877676E-2"/>
                  <c:y val="5.3999425287356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76-42BB-9AD8-8F90FE2ED901}"/>
                </c:ext>
              </c:extLst>
            </c:dLbl>
            <c:dLbl>
              <c:idx val="8"/>
              <c:layout>
                <c:manualLayout>
                  <c:x val="-5.1913484907650791E-2"/>
                  <c:y val="-4.9151724137931035E-2"/>
                </c:manualLayout>
              </c:layout>
              <c:tx>
                <c:rich>
                  <a:bodyPr/>
                  <a:lstStyle/>
                  <a:p>
                    <a:fld id="{4BA2A7B9-6795-465F-9E8A-26AE41260521}" type="VALUE">
                      <a:rPr lang="en-US" b="1"/>
                      <a:pPr/>
                      <a:t>[WERT]</a:t>
                    </a:fld>
                    <a:endParaRPr lang="de-DE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76-42BB-9AD8-8F90FE2ED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Mo. 09.03.</c:v>
                </c:pt>
                <c:pt idx="1">
                  <c:v>Di. 10.03.</c:v>
                </c:pt>
                <c:pt idx="2">
                  <c:v>Mi. 11.03.</c:v>
                </c:pt>
                <c:pt idx="3">
                  <c:v>Do. 12.03.</c:v>
                </c:pt>
                <c:pt idx="4">
                  <c:v>Fr. 13.03.</c:v>
                </c:pt>
                <c:pt idx="5">
                  <c:v>Sa. 14.03.</c:v>
                </c:pt>
                <c:pt idx="6">
                  <c:v>So. 15.03.</c:v>
                </c:pt>
                <c:pt idx="7">
                  <c:v>Mo. 16.03.</c:v>
                </c:pt>
                <c:pt idx="8">
                  <c:v>Di.  17.03.</c:v>
                </c:pt>
                <c:pt idx="9">
                  <c:v>Mi.  18.03.</c:v>
                </c:pt>
              </c:strCache>
            </c:strRef>
          </c:cat>
          <c:val>
            <c:numRef>
              <c:f>Tabelle1!$B$2:$B$11</c:f>
              <c:numCache>
                <c:formatCode>#,##0.00</c:formatCode>
                <c:ptCount val="10"/>
                <c:pt idx="0">
                  <c:v>48.59</c:v>
                </c:pt>
                <c:pt idx="1">
                  <c:v>48.89</c:v>
                </c:pt>
                <c:pt idx="2">
                  <c:v>48.78</c:v>
                </c:pt>
                <c:pt idx="3">
                  <c:v>49.5</c:v>
                </c:pt>
                <c:pt idx="4">
                  <c:v>49.64</c:v>
                </c:pt>
                <c:pt idx="5">
                  <c:v>47.48</c:v>
                </c:pt>
                <c:pt idx="6">
                  <c:v>49.6</c:v>
                </c:pt>
                <c:pt idx="7">
                  <c:v>49.88</c:v>
                </c:pt>
                <c:pt idx="8">
                  <c:v>50.14</c:v>
                </c:pt>
                <c:pt idx="9">
                  <c:v>49.88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6-42BB-9AD8-8F90FE2ED9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124848"/>
        <c:axId val="344125832"/>
      </c:lineChart>
      <c:catAx>
        <c:axId val="3441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pPr>
            <a:endParaRPr lang="de-DE"/>
          </a:p>
        </c:txPr>
        <c:crossAx val="344125832"/>
        <c:crosses val="autoZero"/>
        <c:auto val="1"/>
        <c:lblAlgn val="ctr"/>
        <c:lblOffset val="100"/>
        <c:noMultiLvlLbl val="0"/>
      </c:catAx>
      <c:valAx>
        <c:axId val="3441258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4412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Tabelle1!$B$2:$B$13</c:f>
              <c:numCache>
                <c:formatCode>#,##0.00</c:formatCode>
                <c:ptCount val="12"/>
                <c:pt idx="0">
                  <c:v>54.5</c:v>
                </c:pt>
                <c:pt idx="1">
                  <c:v>54.13</c:v>
                </c:pt>
                <c:pt idx="2">
                  <c:v>54.37</c:v>
                </c:pt>
                <c:pt idx="3">
                  <c:v>54.32</c:v>
                </c:pt>
                <c:pt idx="4">
                  <c:v>55.31</c:v>
                </c:pt>
                <c:pt idx="5">
                  <c:v>55.06</c:v>
                </c:pt>
                <c:pt idx="6">
                  <c:v>55.13</c:v>
                </c:pt>
                <c:pt idx="7">
                  <c:v>54.97</c:v>
                </c:pt>
                <c:pt idx="8">
                  <c:v>54.82</c:v>
                </c:pt>
                <c:pt idx="9">
                  <c:v>55.81</c:v>
                </c:pt>
                <c:pt idx="10">
                  <c:v>55.77</c:v>
                </c:pt>
                <c:pt idx="11">
                  <c:v>55.55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7-4E9E-9EF6-AA0E0BDE150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D7-4E9E-9EF6-AA0E0BDE150E}"/>
              </c:ext>
            </c:extLst>
          </c:dPt>
          <c:dPt>
            <c:idx val="1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D7-4E9E-9EF6-AA0E0BDE150E}"/>
              </c:ext>
            </c:extLst>
          </c:dPt>
          <c:dPt>
            <c:idx val="2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CD7-4E9E-9EF6-AA0E0BDE150E}"/>
              </c:ext>
            </c:extLst>
          </c:dPt>
          <c:dPt>
            <c:idx val="3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D7-4E9E-9EF6-AA0E0BDE150E}"/>
              </c:ext>
            </c:extLst>
          </c:dPt>
          <c:dPt>
            <c:idx val="4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D7-4E9E-9EF6-AA0E0BDE150E}"/>
              </c:ext>
            </c:extLst>
          </c:dPt>
          <c:dPt>
            <c:idx val="5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CD7-4E9E-9EF6-AA0E0BDE150E}"/>
              </c:ext>
            </c:extLst>
          </c:dPt>
          <c:dPt>
            <c:idx val="6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D7-4E9E-9EF6-AA0E0BDE150E}"/>
              </c:ext>
            </c:extLst>
          </c:dPt>
          <c:dPt>
            <c:idx val="7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CD7-4E9E-9EF6-AA0E0BDE150E}"/>
              </c:ext>
            </c:extLst>
          </c:dPt>
          <c:dPt>
            <c:idx val="8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D7-4E9E-9EF6-AA0E0BDE150E}"/>
              </c:ext>
            </c:extLst>
          </c:dPt>
          <c:dPt>
            <c:idx val="9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CD7-4E9E-9EF6-AA0E0BDE150E}"/>
              </c:ext>
            </c:extLst>
          </c:dPt>
          <c:dPt>
            <c:idx val="10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D7-4E9E-9EF6-AA0E0BDE150E}"/>
              </c:ext>
            </c:extLst>
          </c:dPt>
          <c:dPt>
            <c:idx val="11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CD7-4E9E-9EF6-AA0E0BDE150E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fld id="{35E2F1A4-249C-46E4-A014-BDEDE70B30D1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D7-4E9E-9EF6-AA0E0BDE150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EC43AA7-7593-41CB-A385-A1B0593A55F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CD7-4E9E-9EF6-AA0E0BDE1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Tabelle1!$C$2:$C$13</c:f>
              <c:numCache>
                <c:formatCode>#,##0.00</c:formatCode>
                <c:ptCount val="12"/>
                <c:pt idx="0">
                  <c:v>57.65</c:v>
                </c:pt>
                <c:pt idx="1">
                  <c:v>59.38</c:v>
                </c:pt>
                <c:pt idx="2">
                  <c:v>59.26</c:v>
                </c:pt>
                <c:pt idx="3">
                  <c:v>56.25</c:v>
                </c:pt>
                <c:pt idx="4">
                  <c:v>56.4</c:v>
                </c:pt>
                <c:pt idx="5">
                  <c:v>56.39</c:v>
                </c:pt>
                <c:pt idx="6">
                  <c:v>56.5</c:v>
                </c:pt>
                <c:pt idx="7">
                  <c:v>56.38</c:v>
                </c:pt>
                <c:pt idx="8">
                  <c:v>56.42</c:v>
                </c:pt>
                <c:pt idx="9">
                  <c:v>57.62</c:v>
                </c:pt>
                <c:pt idx="10">
                  <c:v>57.53</c:v>
                </c:pt>
                <c:pt idx="11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D7-4E9E-9EF6-AA0E0BDE150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MÄRZ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Tabelle1!$D$2:$D$13</c:f>
            </c:numRef>
          </c:val>
          <c:extLst>
            <c:ext xmlns:c16="http://schemas.microsoft.com/office/drawing/2014/chart" uri="{C3380CC4-5D6E-409C-BE32-E72D297353CC}">
              <c16:uniqueId val="{00000002-6CD7-4E9E-9EF6-AA0E0BDE15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26"/>
        <c:axId val="666959152"/>
        <c:axId val="666960792"/>
      </c:barChart>
      <c:catAx>
        <c:axId val="66695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de-DE"/>
          </a:p>
        </c:txPr>
        <c:crossAx val="666960792"/>
        <c:crosses val="autoZero"/>
        <c:auto val="1"/>
        <c:lblAlgn val="ctr"/>
        <c:lblOffset val="100"/>
        <c:noMultiLvlLbl val="0"/>
      </c:catAx>
      <c:valAx>
        <c:axId val="6669607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66959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0.48754</cdr:x>
      <cdr:y>0.15547</cdr:y>
    </cdr:from>
    <cdr:to>
      <cdr:x>0.53209</cdr:x>
      <cdr:y>0.22047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BC99A7AB-E6F7-4A51-8282-6430B7C3426C}"/>
            </a:ext>
          </a:extLst>
        </cdr:cNvPr>
        <cdr:cNvSpPr txBox="1"/>
      </cdr:nvSpPr>
      <cdr:spPr>
        <a:xfrm xmlns:a="http://schemas.openxmlformats.org/drawingml/2006/main">
          <a:off x="5400521" y="775495"/>
          <a:ext cx="493462" cy="3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1,9</a:t>
          </a:r>
        </a:p>
      </cdr:txBody>
    </cdr:sp>
  </cdr:relSizeAnchor>
  <cdr:relSizeAnchor xmlns:cdr="http://schemas.openxmlformats.org/drawingml/2006/chartDrawing">
    <cdr:from>
      <cdr:x>0.59474</cdr:x>
      <cdr:y>0.31476</cdr:y>
    </cdr:from>
    <cdr:to>
      <cdr:x>0.66095</cdr:x>
      <cdr:y>0.37975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222AEEE1-CF21-4C19-B61A-C0922DD53D59}"/>
            </a:ext>
          </a:extLst>
        </cdr:cNvPr>
        <cdr:cNvSpPr txBox="1"/>
      </cdr:nvSpPr>
      <cdr:spPr>
        <a:xfrm xmlns:a="http://schemas.openxmlformats.org/drawingml/2006/main">
          <a:off x="6587923" y="1570073"/>
          <a:ext cx="733424" cy="32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27,9</a:t>
          </a:r>
        </a:p>
      </cdr:txBody>
    </cdr:sp>
  </cdr:relSizeAnchor>
  <cdr:relSizeAnchor xmlns:cdr="http://schemas.openxmlformats.org/drawingml/2006/chartDrawing">
    <cdr:from>
      <cdr:x>0.50514</cdr:x>
      <cdr:y>0.73726</cdr:y>
    </cdr:from>
    <cdr:to>
      <cdr:x>0.56722</cdr:x>
      <cdr:y>0.80226</cdr:y>
    </cdr:to>
    <cdr:sp macro="" textlink="">
      <cdr:nvSpPr>
        <cdr:cNvPr id="4" name="Textfeld 3">
          <a:extLst xmlns:a="http://schemas.openxmlformats.org/drawingml/2006/main">
            <a:ext uri="{FF2B5EF4-FFF2-40B4-BE49-F238E27FC236}">
              <a16:creationId xmlns:a16="http://schemas.microsoft.com/office/drawing/2014/main" id="{CD172DF5-6A80-48B0-BA27-DEF2B56613B5}"/>
            </a:ext>
          </a:extLst>
        </cdr:cNvPr>
        <cdr:cNvSpPr txBox="1"/>
      </cdr:nvSpPr>
      <cdr:spPr>
        <a:xfrm xmlns:a="http://schemas.openxmlformats.org/drawingml/2006/main">
          <a:off x="5595512" y="3677504"/>
          <a:ext cx="687610" cy="32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31,5</a:t>
          </a:r>
        </a:p>
      </cdr:txBody>
    </cdr:sp>
  </cdr:relSizeAnchor>
  <cdr:relSizeAnchor xmlns:cdr="http://schemas.openxmlformats.org/drawingml/2006/chartDrawing">
    <cdr:from>
      <cdr:x>0.34874</cdr:x>
      <cdr:y>0.58068</cdr:y>
    </cdr:from>
    <cdr:to>
      <cdr:x>0.40126</cdr:x>
      <cdr:y>0.64567</cdr:y>
    </cdr:to>
    <cdr:sp macro="" textlink="">
      <cdr:nvSpPr>
        <cdr:cNvPr id="5" name="Textfeld 4">
          <a:extLst xmlns:a="http://schemas.openxmlformats.org/drawingml/2006/main">
            <a:ext uri="{FF2B5EF4-FFF2-40B4-BE49-F238E27FC236}">
              <a16:creationId xmlns:a16="http://schemas.microsoft.com/office/drawing/2014/main" id="{53851CA2-32E3-4F43-860E-C6A1333604F0}"/>
            </a:ext>
          </a:extLst>
        </cdr:cNvPr>
        <cdr:cNvSpPr txBox="1"/>
      </cdr:nvSpPr>
      <cdr:spPr>
        <a:xfrm xmlns:a="http://schemas.openxmlformats.org/drawingml/2006/main">
          <a:off x="3863013" y="2896479"/>
          <a:ext cx="581784" cy="32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16,8</a:t>
          </a:r>
        </a:p>
      </cdr:txBody>
    </cdr:sp>
  </cdr:relSizeAnchor>
  <cdr:relSizeAnchor xmlns:cdr="http://schemas.openxmlformats.org/drawingml/2006/chartDrawing">
    <cdr:from>
      <cdr:x>0.38571</cdr:x>
      <cdr:y>0.25032</cdr:y>
    </cdr:from>
    <cdr:to>
      <cdr:x>0.4391</cdr:x>
      <cdr:y>0.31532</cdr:y>
    </cdr:to>
    <cdr:sp macro="" textlink="">
      <cdr:nvSpPr>
        <cdr:cNvPr id="7" name="Textfeld 6">
          <a:extLst xmlns:a="http://schemas.openxmlformats.org/drawingml/2006/main">
            <a:ext uri="{FF2B5EF4-FFF2-40B4-BE49-F238E27FC236}">
              <a16:creationId xmlns:a16="http://schemas.microsoft.com/office/drawing/2014/main" id="{1783D42F-C1C4-4E86-8551-3BDB670FE411}"/>
            </a:ext>
          </a:extLst>
        </cdr:cNvPr>
        <cdr:cNvSpPr txBox="1"/>
      </cdr:nvSpPr>
      <cdr:spPr>
        <a:xfrm xmlns:a="http://schemas.openxmlformats.org/drawingml/2006/main">
          <a:off x="4272531" y="1248617"/>
          <a:ext cx="591365" cy="3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21,9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0.67519</cdr:x>
      <cdr:y>0.05222</cdr:y>
    </cdr:from>
    <cdr:to>
      <cdr:x>0.87704</cdr:x>
      <cdr:y>0.10526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5F40F559-AB26-460A-A687-1CEF7DB733EA}"/>
            </a:ext>
          </a:extLst>
        </cdr:cNvPr>
        <cdr:cNvSpPr txBox="1"/>
      </cdr:nvSpPr>
      <cdr:spPr>
        <a:xfrm xmlns:a="http://schemas.openxmlformats.org/drawingml/2006/main">
          <a:off x="5225091" y="249786"/>
          <a:ext cx="1562100" cy="253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16 – 19 Jahre</a:t>
          </a:r>
        </a:p>
      </cdr:txBody>
    </cdr:sp>
  </cdr:relSizeAnchor>
  <cdr:relSizeAnchor xmlns:cdr="http://schemas.openxmlformats.org/drawingml/2006/chartDrawing">
    <cdr:from>
      <cdr:x>0.79815</cdr:x>
      <cdr:y>0.43983</cdr:y>
    </cdr:from>
    <cdr:to>
      <cdr:x>1</cdr:x>
      <cdr:y>0.49793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0709AF01-B188-4D33-86B7-3D96ACA0D093}"/>
            </a:ext>
          </a:extLst>
        </cdr:cNvPr>
        <cdr:cNvSpPr txBox="1"/>
      </cdr:nvSpPr>
      <cdr:spPr>
        <a:xfrm xmlns:a="http://schemas.openxmlformats.org/drawingml/2006/main">
          <a:off x="6063361" y="2019259"/>
          <a:ext cx="1533455" cy="266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20 – 29 Jahre</a:t>
          </a:r>
        </a:p>
      </cdr:txBody>
    </cdr:sp>
  </cdr:relSizeAnchor>
  <cdr:relSizeAnchor xmlns:cdr="http://schemas.openxmlformats.org/drawingml/2006/chartDrawing">
    <cdr:from>
      <cdr:x>0.69845</cdr:x>
      <cdr:y>0.8512</cdr:y>
    </cdr:from>
    <cdr:to>
      <cdr:x>0.9003</cdr:x>
      <cdr:y>0.90424</cdr:y>
    </cdr:to>
    <cdr:sp macro="" textlink="">
      <cdr:nvSpPr>
        <cdr:cNvPr id="4" name="Textfeld 3">
          <a:extLst xmlns:a="http://schemas.openxmlformats.org/drawingml/2006/main">
            <a:ext uri="{FF2B5EF4-FFF2-40B4-BE49-F238E27FC236}">
              <a16:creationId xmlns:a16="http://schemas.microsoft.com/office/drawing/2014/main" id="{5CC0B2FE-352D-409B-9100-E8E8AA9F1C9C}"/>
            </a:ext>
          </a:extLst>
        </cdr:cNvPr>
        <cdr:cNvSpPr txBox="1"/>
      </cdr:nvSpPr>
      <cdr:spPr>
        <a:xfrm xmlns:a="http://schemas.openxmlformats.org/drawingml/2006/main">
          <a:off x="5305984" y="3907913"/>
          <a:ext cx="1533455" cy="24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30 – 39 Jahre</a:t>
          </a:r>
        </a:p>
      </cdr:txBody>
    </cdr:sp>
  </cdr:relSizeAnchor>
  <cdr:relSizeAnchor xmlns:cdr="http://schemas.openxmlformats.org/drawingml/2006/chartDrawing">
    <cdr:from>
      <cdr:x>0.1975</cdr:x>
      <cdr:y>0.93239</cdr:y>
    </cdr:from>
    <cdr:to>
      <cdr:x>0.39936</cdr:x>
      <cdr:y>0.98543</cdr:y>
    </cdr:to>
    <cdr:sp macro="" textlink="">
      <cdr:nvSpPr>
        <cdr:cNvPr id="5" name="Textfeld 4">
          <a:extLst xmlns:a="http://schemas.openxmlformats.org/drawingml/2006/main">
            <a:ext uri="{FF2B5EF4-FFF2-40B4-BE49-F238E27FC236}">
              <a16:creationId xmlns:a16="http://schemas.microsoft.com/office/drawing/2014/main" id="{A26103D1-06C8-4F53-801A-42916716AF7E}"/>
            </a:ext>
          </a:extLst>
        </cdr:cNvPr>
        <cdr:cNvSpPr txBox="1"/>
      </cdr:nvSpPr>
      <cdr:spPr>
        <a:xfrm xmlns:a="http://schemas.openxmlformats.org/drawingml/2006/main">
          <a:off x="1528424" y="4353431"/>
          <a:ext cx="15621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40 – 49 Jahre</a:t>
          </a:r>
        </a:p>
      </cdr:txBody>
    </cdr:sp>
  </cdr:relSizeAnchor>
  <cdr:relSizeAnchor xmlns:cdr="http://schemas.openxmlformats.org/drawingml/2006/chartDrawing">
    <cdr:from>
      <cdr:x>0.04092</cdr:x>
      <cdr:y>0.64718</cdr:y>
    </cdr:from>
    <cdr:to>
      <cdr:x>0.24277</cdr:x>
      <cdr:y>0.70022</cdr:y>
    </cdr:to>
    <cdr:sp macro="" textlink="">
      <cdr:nvSpPr>
        <cdr:cNvPr id="6" name="Textfeld 5">
          <a:extLst xmlns:a="http://schemas.openxmlformats.org/drawingml/2006/main">
            <a:ext uri="{FF2B5EF4-FFF2-40B4-BE49-F238E27FC236}">
              <a16:creationId xmlns:a16="http://schemas.microsoft.com/office/drawing/2014/main" id="{D839F2E8-A601-40A6-AA8C-8E48E48C1FE3}"/>
            </a:ext>
          </a:extLst>
        </cdr:cNvPr>
        <cdr:cNvSpPr txBox="1"/>
      </cdr:nvSpPr>
      <cdr:spPr>
        <a:xfrm xmlns:a="http://schemas.openxmlformats.org/drawingml/2006/main">
          <a:off x="310832" y="2971258"/>
          <a:ext cx="1533455" cy="243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50 – 59 Jahre</a:t>
          </a:r>
        </a:p>
      </cdr:txBody>
    </cdr:sp>
  </cdr:relSizeAnchor>
  <cdr:relSizeAnchor xmlns:cdr="http://schemas.openxmlformats.org/drawingml/2006/chartDrawing">
    <cdr:from>
      <cdr:x>0.06319</cdr:x>
      <cdr:y>0.19821</cdr:y>
    </cdr:from>
    <cdr:to>
      <cdr:x>0.24395</cdr:x>
      <cdr:y>0.25125</cdr:y>
    </cdr:to>
    <cdr:sp macro="" textlink="">
      <cdr:nvSpPr>
        <cdr:cNvPr id="7" name="Textfeld 6">
          <a:extLst xmlns:a="http://schemas.openxmlformats.org/drawingml/2006/main">
            <a:ext uri="{FF2B5EF4-FFF2-40B4-BE49-F238E27FC236}">
              <a16:creationId xmlns:a16="http://schemas.microsoft.com/office/drawing/2014/main" id="{CC623C3E-DB85-4F89-A4C9-1E641287DD41}"/>
            </a:ext>
          </a:extLst>
        </cdr:cNvPr>
        <cdr:cNvSpPr txBox="1"/>
      </cdr:nvSpPr>
      <cdr:spPr>
        <a:xfrm xmlns:a="http://schemas.openxmlformats.org/drawingml/2006/main">
          <a:off x="480011" y="910004"/>
          <a:ext cx="1373229" cy="243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60 – 69 Jahre</a:t>
          </a:r>
        </a:p>
      </cdr:txBody>
    </cdr:sp>
  </cdr:relSizeAnchor>
  <cdr:relSizeAnchor xmlns:cdr="http://schemas.openxmlformats.org/drawingml/2006/chartDrawing">
    <cdr:from>
      <cdr:x>0.23653</cdr:x>
      <cdr:y>0</cdr:y>
    </cdr:from>
    <cdr:to>
      <cdr:x>0.43838</cdr:x>
      <cdr:y>0.05304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B8980CC5-C9A9-449B-93F5-76450D676276}"/>
            </a:ext>
          </a:extLst>
        </cdr:cNvPr>
        <cdr:cNvSpPr txBox="1"/>
      </cdr:nvSpPr>
      <cdr:spPr>
        <a:xfrm xmlns:a="http://schemas.openxmlformats.org/drawingml/2006/main">
          <a:off x="1796837" y="0"/>
          <a:ext cx="1533455" cy="24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" panose="020B0504020202020204" pitchFamily="34" charset="0"/>
            </a:rPr>
            <a:t>70</a:t>
          </a:r>
          <a:r>
            <a:rPr lang="de-DE" sz="1600" b="1" dirty="0">
              <a:latin typeface="Avenir Next LT Pro" panose="020B0504020202020204" pitchFamily="34" charset="0"/>
            </a:rPr>
            <a:t> und älter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03AE1-A83F-4203-A102-19E17C3DA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611F1C-083E-4861-BB61-0F9C79971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997104-A3DF-4B85-A83C-99843905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56E96B-B437-41FE-8421-FF528B47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CF3D95-DD11-495F-9BD4-F56A33B5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5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D0668-2422-4828-890A-3DD7B2B2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FC070-384D-4E3E-9AAD-9B2FB4DF3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EF2489-161A-443B-B3E0-ACA6922F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AA821-C2DC-48A0-9AC3-AE129E41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1DBE03-9B25-4C7A-A92D-A8970D30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64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819E01-2F22-4AA2-99BE-1A52C3CFE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E53505-8C90-459D-98E5-881CB9FEC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5DA16D-D0D1-4B88-897F-FA973EDF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1561E-7B65-4546-8432-283A6F3E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4DFC3-6A81-4B23-B180-4EB119AB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B046D-C3E9-48B0-96D0-8C08A5A2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08136A-4B81-4CAC-97DD-9070385DF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C2D71F-B437-41FF-8A32-2C35C066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FA7DDA-5167-4E65-828D-468E6495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1412B-5831-4B70-B477-4BAAB5B9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9C744-4D59-4682-A87A-EF9B608B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6EEE26-0EB5-4E0F-84BD-1EFF039D5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80DE6-4BF7-4EE7-BF21-C277B6BA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9F4A8-B651-485A-B38C-184637C9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532CDF-249E-4E18-9B08-C146D5D6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3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E247D-20D1-4AA5-8848-C7A63480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D94252-D35E-44E0-9E11-363D03F29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CE9461-78B9-44E9-9160-4B2B21BAB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E00420-3DBF-49CE-BD5D-F333B75B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C3D1E3-F507-4DB6-B0D2-00057A5F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DC9A4D-1BE9-4DF6-8C8B-CCC20CF8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59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BB052-EBA8-40C2-99C3-A6EAAF29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39316F-9AF1-4E9E-9282-E0B7C90E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C9572E-694F-4E87-BAE2-7EF63F08D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FC080A-625A-4D96-B88E-95593E062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082139-12B2-4299-8CE8-E1C3140DF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025F35-B442-4791-9045-59DBE5BC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F6DFE12-2EE8-4F5D-B31D-8753AEFC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622FB3-B196-46F8-9D6A-B548FFE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1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F152D-4484-4025-8D92-BA0690B8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FAA3FE-8782-432F-9154-E935FFEE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799644-A7D5-4952-B5E6-9B89AD09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14B6B6-B5E6-4380-87DF-CC2E1194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11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95720F-C208-448C-B92A-3CA69137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5DA63E-3D11-4A3D-8C4E-1A6DFD5B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D60650-D91B-49F1-AA6D-8E70DDEC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5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73EFD-4631-403D-BE96-1D02D3FC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BD1DA-B3C5-415A-9065-ADBFC156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C669D4-F2E6-41E2-9E15-37DE1B6C4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0B9F12-E362-451D-AD97-F7CAE24A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BDF05A-4478-4D75-93F9-A774F5C9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A5697B-0C41-4E44-BE7C-C40E4D98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E0891-B1CC-4E4F-B3BD-2E76F70D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B389403-1498-4DBA-8026-F42EEC325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C42E65-985D-4A8C-A1E4-824A701B1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9E585-FAF3-458B-B709-E768F239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F164AD-AE1D-498E-A209-7FECC371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12C116-C148-4F10-A732-527FCDFD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04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66B0E5B-B7CB-4453-AE0B-390CCF71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D194D0-2B56-423D-98B8-8AF8B66F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1087E1-BB5D-488B-A194-556D30D13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F5B5-E913-45C3-BD10-E67A09C8024A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6E0171-8DF0-497B-A72E-849EE8E7B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EAE6C4-959F-4243-9C15-9C5F1116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2F29-C447-4247-9EAA-E65D5D18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62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F3B088D-B8C9-4FCD-8B78-9DC92C51913C}"/>
              </a:ext>
            </a:extLst>
          </p:cNvPr>
          <p:cNvGrpSpPr/>
          <p:nvPr/>
        </p:nvGrpSpPr>
        <p:grpSpPr>
          <a:xfrm>
            <a:off x="306879" y="426406"/>
            <a:ext cx="6979744" cy="6326849"/>
            <a:chOff x="306879" y="426406"/>
            <a:chExt cx="6979744" cy="6326849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3B7EA29-8A0B-441C-B980-5B2950E5004A}"/>
                </a:ext>
              </a:extLst>
            </p:cNvPr>
            <p:cNvSpPr txBox="1"/>
            <p:nvPr/>
          </p:nvSpPr>
          <p:spPr>
            <a:xfrm>
              <a:off x="308351" y="426406"/>
              <a:ext cx="6600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 LT Pro Light" panose="020B0304020202020204" pitchFamily="34" charset="0"/>
                </a:rPr>
                <a:t>Online-Nutzung nach Altersgruppen im Jahresvergleich</a:t>
              </a:r>
            </a:p>
          </p:txBody>
        </p:sp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87E9E5B6-E91D-464C-944F-367CA1B120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3755386"/>
                </p:ext>
              </p:extLst>
            </p:nvPr>
          </p:nvGraphicFramePr>
          <p:xfrm>
            <a:off x="461356" y="822960"/>
            <a:ext cx="6205451" cy="54857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A9E5A3A-D89B-49A6-9311-8B4DBFE2F611}"/>
                </a:ext>
              </a:extLst>
            </p:cNvPr>
            <p:cNvSpPr txBox="1"/>
            <p:nvPr/>
          </p:nvSpPr>
          <p:spPr>
            <a:xfrm>
              <a:off x="1219198" y="6353145"/>
              <a:ext cx="6067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venir Next LT Pro" panose="020B0504020202020204" pitchFamily="34" charset="0"/>
                </a:rPr>
                <a:t>Quelle: agof ddf / Basis: Gesamtbevölkerung an 16 J. / Zielgruppe: Gesamt / Filter: Anteil der Nutzer </a:t>
              </a:r>
              <a:br>
                <a:rPr lang="de-DE" sz="1000" dirty="0">
                  <a:latin typeface="Avenir Next LT Pro" panose="020B0504020202020204" pitchFamily="34" charset="0"/>
                </a:rPr>
              </a:br>
              <a:r>
                <a:rPr lang="de-DE" sz="1000" dirty="0">
                  <a:latin typeface="Avenir Next LT Pro" panose="020B0504020202020204" pitchFamily="34" charset="0"/>
                </a:rPr>
                <a:t>mobiler und/oder stationärer Online-Angebote / Zeitraum: 2018 / 2019 / 2020 / Angaben in Prozent</a:t>
              </a:r>
            </a:p>
          </p:txBody>
        </p:sp>
        <p:pic>
          <p:nvPicPr>
            <p:cNvPr id="8" name="Grafik 7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89DD8C4-ECD9-4A80-83C0-2A96CAE80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79" y="6401775"/>
              <a:ext cx="814132" cy="288000"/>
            </a:xfrm>
            <a:prstGeom prst="rect">
              <a:avLst/>
            </a:prstGeom>
          </p:spPr>
        </p:pic>
      </p:grp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7ECABF-58DD-4C1F-99BC-F2AAC9E5D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40" y="236502"/>
            <a:ext cx="203533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1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F021F02-1825-4190-AFD4-0E6A352F9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321713"/>
              </p:ext>
            </p:extLst>
          </p:nvPr>
        </p:nvGraphicFramePr>
        <p:xfrm>
          <a:off x="295082" y="1101235"/>
          <a:ext cx="8578850" cy="269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2E55195F-8FCD-4FA3-94E8-483FBDE05C1B}"/>
              </a:ext>
            </a:extLst>
          </p:cNvPr>
          <p:cNvSpPr txBox="1"/>
          <p:nvPr/>
        </p:nvSpPr>
        <p:spPr>
          <a:xfrm>
            <a:off x="303993" y="655173"/>
            <a:ext cx="8410575" cy="4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News: Tägliche Nutzung im Monatsschnitt / </a:t>
            </a:r>
            <a:r>
              <a:rPr lang="de-DE" sz="2000" dirty="0">
                <a:latin typeface="Avenir Next LT Pro Light" panose="020B0304020202020204" pitchFamily="34" charset="0"/>
              </a:rPr>
              <a:t>Unique User in Millionen</a:t>
            </a: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0B73AAF5-F2F9-46A6-AE58-07A33745A18A}"/>
              </a:ext>
            </a:extLst>
          </p:cNvPr>
          <p:cNvSpPr txBox="1"/>
          <p:nvPr/>
        </p:nvSpPr>
        <p:spPr>
          <a:xfrm>
            <a:off x="1183797" y="3941771"/>
            <a:ext cx="6560472" cy="4857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Bevölkerung ab 16 J. / Zielgruppe: Gesamt / </a:t>
            </a:r>
          </a:p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Medienkombination: Nachrichten, Aktuelles, Politik / Zeitraum: ø Tag 2020 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43DBCAB-C266-4E72-956E-CA1D8EB9C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4" y="4053567"/>
            <a:ext cx="814132" cy="288000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6890F92-836C-45BC-A836-2DCED6DEE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1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5EAD38-3202-47D7-A2C0-0107E6A04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t="53992" r="4002"/>
          <a:stretch/>
        </p:blipFill>
        <p:spPr>
          <a:xfrm>
            <a:off x="300038" y="2838893"/>
            <a:ext cx="9781208" cy="3240316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A353C00-0A15-4927-9628-B0E52906D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04060"/>
              </p:ext>
            </p:extLst>
          </p:nvPr>
        </p:nvGraphicFramePr>
        <p:xfrm>
          <a:off x="2676700" y="2970593"/>
          <a:ext cx="3981796" cy="2988000"/>
        </p:xfrm>
        <a:graphic>
          <a:graphicData uri="http://schemas.openxmlformats.org/drawingml/2006/table">
            <a:tbl>
              <a:tblPr firstRow="1" bandRow="1"/>
              <a:tblGrid>
                <a:gridCol w="1585271">
                  <a:extLst>
                    <a:ext uri="{9D8B030D-6E8A-4147-A177-3AD203B41FA5}">
                      <a16:colId xmlns:a16="http://schemas.microsoft.com/office/drawing/2014/main" val="207755014"/>
                    </a:ext>
                  </a:extLst>
                </a:gridCol>
                <a:gridCol w="1188831">
                  <a:extLst>
                    <a:ext uri="{9D8B030D-6E8A-4147-A177-3AD203B41FA5}">
                      <a16:colId xmlns:a16="http://schemas.microsoft.com/office/drawing/2014/main" val="3605933880"/>
                    </a:ext>
                  </a:extLst>
                </a:gridCol>
                <a:gridCol w="1207694">
                  <a:extLst>
                    <a:ext uri="{9D8B030D-6E8A-4147-A177-3AD203B41FA5}">
                      <a16:colId xmlns:a16="http://schemas.microsoft.com/office/drawing/2014/main" val="558508"/>
                    </a:ext>
                  </a:extLst>
                </a:gridCol>
              </a:tblGrid>
              <a:tr h="4127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50" b="0" i="0" u="none" strike="noStrike" dirty="0"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18035" marR="18035" marT="1803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Unique User </a:t>
                      </a:r>
                      <a:br>
                        <a:rPr lang="de-DE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de-DE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in Mio.</a:t>
                      </a:r>
                      <a:endParaRPr lang="de-DE" sz="1050" b="0" i="0" u="none" strike="noStrike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18035" marR="18035" marT="180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Unique User 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in % (Onliner)</a:t>
                      </a:r>
                      <a:endParaRPr lang="de-DE" sz="1050" b="0" i="0" u="none" strike="noStrike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18035" marR="18035" marT="180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51421"/>
                  </a:ext>
                </a:extLst>
              </a:tr>
              <a:tr h="30666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FOCUS Online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33,63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56,0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172222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T Online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32,14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53,5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221814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BILD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31,96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53,2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809312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WELT.de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31,56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52,6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296181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DER SPIEGEL SPM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29,57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49,3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296490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Merkur.de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27,69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46,1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94372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N-TV IPD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27,27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45,4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25838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WEB.DE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24,39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40,6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364478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FUNKE MEDIEN NRW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23,92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39,8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624601"/>
                  </a:ext>
                </a:extLst>
              </a:tr>
              <a:tr h="25206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STERN EMS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72000" marR="18035" marT="18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20,92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Light" panose="020B0304020202020204" pitchFamily="34" charset="0"/>
                        </a:rPr>
                        <a:t>34,8</a:t>
                      </a:r>
                      <a:endParaRPr lang="de-DE" sz="1050" b="1" i="0" u="none" strike="noStrike" dirty="0">
                        <a:effectLst/>
                        <a:latin typeface="Avenir Next LT Pro Light" panose="020B0304020202020204" pitchFamily="34" charset="0"/>
                      </a:endParaRPr>
                    </a:p>
                  </a:txBody>
                  <a:tcPr marL="18035" marR="0" marT="1803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80490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FC940DA-6C31-4A06-9A08-6560FAD20F35}"/>
              </a:ext>
            </a:extLst>
          </p:cNvPr>
          <p:cNvSpPr txBox="1"/>
          <p:nvPr/>
        </p:nvSpPr>
        <p:spPr>
          <a:xfrm>
            <a:off x="844610" y="3880484"/>
            <a:ext cx="1609928" cy="150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de-DE" sz="2000" b="1" dirty="0">
                <a:solidFill>
                  <a:srgbClr val="007EB0"/>
                </a:solidFill>
                <a:latin typeface="Avenir Next LT Pro Light" panose="020B0304020202020204" pitchFamily="34" charset="0"/>
              </a:rPr>
              <a:t>Online News</a:t>
            </a:r>
          </a:p>
          <a:p>
            <a:pPr algn="ctr">
              <a:lnSpc>
                <a:spcPts val="2800"/>
              </a:lnSpc>
            </a:pPr>
            <a:r>
              <a:rPr lang="de-DE" sz="2000" b="1" dirty="0">
                <a:solidFill>
                  <a:srgbClr val="007EB0"/>
                </a:solidFill>
                <a:latin typeface="Avenir Next LT Pro Light" panose="020B0304020202020204" pitchFamily="34" charset="0"/>
              </a:rPr>
              <a:t>im März 2020</a:t>
            </a: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1C97B43A-4690-46E3-8B11-42654CE91554}"/>
              </a:ext>
            </a:extLst>
          </p:cNvPr>
          <p:cNvSpPr txBox="1"/>
          <p:nvPr/>
        </p:nvSpPr>
        <p:spPr>
          <a:xfrm>
            <a:off x="3484273" y="6196172"/>
            <a:ext cx="5507328" cy="4857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900" dirty="0">
                <a:latin typeface="Avenir Next LT Pro" panose="020B0504020202020204" pitchFamily="34" charset="0"/>
              </a:rPr>
              <a:t>Quelle: agof daily digital facts / Basis: Nutzer mobiler und/oder stationärer Online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Medienauswahl: Navigationshilfe Nachrichten / Zeitraum: März 2020 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8610225-09E3-48CF-9DA8-88371A9C2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22" y="6318930"/>
            <a:ext cx="814132" cy="288000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387158F-7CE1-4954-B3C9-D3C0335B6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6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456A8B1-BEEC-4157-A445-979A46240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11515"/>
              </p:ext>
            </p:extLst>
          </p:nvPr>
        </p:nvGraphicFramePr>
        <p:xfrm>
          <a:off x="294189" y="1454594"/>
          <a:ext cx="10172698" cy="430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D4B13A7-36A5-421D-B11C-32DCA501EFCC}"/>
              </a:ext>
            </a:extLst>
          </p:cNvPr>
          <p:cNvSpPr txBox="1"/>
          <p:nvPr/>
        </p:nvSpPr>
        <p:spPr>
          <a:xfrm>
            <a:off x="303465" y="903368"/>
            <a:ext cx="9974064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Nutzung von Gesundheits-Content 2020 versus 2019 / </a:t>
            </a:r>
            <a:r>
              <a:rPr lang="de-DE" sz="2000" dirty="0">
                <a:latin typeface="Avenir Next LT Pro Light" panose="020B0304020202020204" pitchFamily="34" charset="0"/>
              </a:rPr>
              <a:t>Unique User in Millionen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DCA31313-33F9-4877-AE5C-75FC5CD810A9}"/>
              </a:ext>
            </a:extLst>
          </p:cNvPr>
          <p:cNvSpPr txBox="1"/>
          <p:nvPr/>
        </p:nvSpPr>
        <p:spPr>
          <a:xfrm>
            <a:off x="1183270" y="6211884"/>
            <a:ext cx="7875790" cy="441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Deutsche Wohnbevölkerung ab 16 Jahren / Zielgruppe: Gesamt / </a:t>
            </a:r>
            <a:br>
              <a:rPr lang="de-DE" sz="1000" dirty="0">
                <a:latin typeface="Avenir Next LT Pro" panose="020B0504020202020204" pitchFamily="34" charset="0"/>
              </a:rPr>
            </a:br>
            <a:r>
              <a:rPr lang="de-DE" sz="1000" dirty="0">
                <a:latin typeface="Avenir Next LT Pro" panose="020B0504020202020204" pitchFamily="34" charset="0"/>
              </a:rPr>
              <a:t>Medienkombination: Gesundheit (inkl. BEs) / Zeitraum: Januar bis Dezember 2019 versus Januar bis Dezember 2020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7B9067-DB85-4723-88F4-8F07BC226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5" y="6343474"/>
            <a:ext cx="814132" cy="288000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3D0D83B-D1C7-4C29-A8CE-91E7C1699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208CBD5-F049-40D4-B94E-A438B7EE8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F021F02-1825-4190-AFD4-0E6A352F9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06110"/>
              </p:ext>
            </p:extLst>
          </p:nvPr>
        </p:nvGraphicFramePr>
        <p:xfrm>
          <a:off x="296094" y="2162886"/>
          <a:ext cx="8924925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2E55195F-8FCD-4FA3-94E8-483FBDE05C1B}"/>
              </a:ext>
            </a:extLst>
          </p:cNvPr>
          <p:cNvSpPr txBox="1"/>
          <p:nvPr/>
        </p:nvSpPr>
        <p:spPr>
          <a:xfrm>
            <a:off x="308629" y="1619961"/>
            <a:ext cx="8564435" cy="47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Medizin-Themen: 14 Tage lang All-Time-</a:t>
            </a:r>
            <a:r>
              <a:rPr lang="de-DE" sz="2000" b="1" dirty="0" err="1">
                <a:latin typeface="Avenir Next LT Pro Light" panose="020B0304020202020204" pitchFamily="34" charset="0"/>
              </a:rPr>
              <a:t>Highs</a:t>
            </a:r>
            <a:r>
              <a:rPr lang="de-DE" sz="2000" b="1" dirty="0">
                <a:latin typeface="Avenir Next LT Pro Light" panose="020B0304020202020204" pitchFamily="34" charset="0"/>
              </a:rPr>
              <a:t> / </a:t>
            </a:r>
            <a:r>
              <a:rPr lang="de-DE" sz="2000" dirty="0">
                <a:latin typeface="Avenir Next LT Pro Light" panose="020B0304020202020204" pitchFamily="34" charset="0"/>
              </a:rPr>
              <a:t>Unique User in Millionen</a:t>
            </a: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F20FE552-376C-4051-B91A-AA3D3935BD87}"/>
              </a:ext>
            </a:extLst>
          </p:cNvPr>
          <p:cNvSpPr txBox="1"/>
          <p:nvPr/>
        </p:nvSpPr>
        <p:spPr>
          <a:xfrm>
            <a:off x="1125317" y="6388214"/>
            <a:ext cx="8095530" cy="2574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</a:t>
            </a:r>
            <a:r>
              <a:rPr lang="de-DE" sz="1000" dirty="0" err="1">
                <a:latin typeface="Avenir Next LT Pro" panose="020B0504020202020204" pitchFamily="34" charset="0"/>
              </a:rPr>
              <a:t>ddf</a:t>
            </a:r>
            <a:r>
              <a:rPr lang="de-DE" sz="1000" dirty="0">
                <a:latin typeface="Avenir Next LT Pro" panose="020B0504020202020204" pitchFamily="34" charset="0"/>
              </a:rPr>
              <a:t> / Basis: Bevölkerung ab 16 J. / Zielgruppe: Gesamt / Medienkombination: Gesundheit (inkl. BEs) / Zeitraum: März 2020 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1AA4E6-0E53-45A5-9E06-31CC2B25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2" y="6342307"/>
            <a:ext cx="814132" cy="288000"/>
          </a:xfrm>
          <a:prstGeom prst="rect">
            <a:avLst/>
          </a:prstGeom>
        </p:spPr>
      </p:pic>
      <p:sp>
        <p:nvSpPr>
          <p:cNvPr id="2" name="Textfeld 45">
            <a:extLst>
              <a:ext uri="{FF2B5EF4-FFF2-40B4-BE49-F238E27FC236}">
                <a16:creationId xmlns:a16="http://schemas.microsoft.com/office/drawing/2014/main" id="{26125932-7C7A-4697-9E8C-7ED56C87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281" y="4286597"/>
            <a:ext cx="289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0090C5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 Tag März 2020: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0090C5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8,60 Mio.</a:t>
            </a:r>
            <a:b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0090C5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rgbClr val="0090C5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(12,5% der Bevölkerung)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" panose="020B05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5C6B11-4121-43B6-9FB3-BAE7C9EA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444" y="1745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A202BA0-D202-4C4D-9E58-DD1561F68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444" y="6317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7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19CB382-940E-4110-984A-7E5BF05DF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056100"/>
              </p:ext>
            </p:extLst>
          </p:nvPr>
        </p:nvGraphicFramePr>
        <p:xfrm>
          <a:off x="368704" y="1433103"/>
          <a:ext cx="7596816" cy="459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9143290-A2A2-4865-805B-FE47A3A7F398}"/>
              </a:ext>
            </a:extLst>
          </p:cNvPr>
          <p:cNvSpPr txBox="1"/>
          <p:nvPr/>
        </p:nvSpPr>
        <p:spPr>
          <a:xfrm>
            <a:off x="370871" y="263779"/>
            <a:ext cx="686553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dirty="0">
                <a:latin typeface="Avenir Next LT Pro Light" panose="020B0304020202020204" pitchFamily="34" charset="0"/>
              </a:rPr>
              <a:t>Digitale Gesundheitsinformationen:</a:t>
            </a:r>
            <a:r>
              <a:rPr lang="de-DE" sz="2000" b="1" dirty="0">
                <a:latin typeface="Avenir Next LT Pro Light" panose="020B0304020202020204" pitchFamily="34" charset="0"/>
              </a:rPr>
              <a:t> </a:t>
            </a:r>
            <a:br>
              <a:rPr lang="de-DE" sz="2000" b="1" dirty="0">
                <a:latin typeface="Avenir Next LT Pro Light" panose="020B0304020202020204" pitchFamily="34" charset="0"/>
              </a:rPr>
            </a:br>
            <a:r>
              <a:rPr lang="de-DE" sz="2000" b="1" dirty="0">
                <a:latin typeface="Avenir Next LT Pro Light" panose="020B0304020202020204" pitchFamily="34" charset="0"/>
              </a:rPr>
              <a:t>Unique User in Prozent in den Altersgruppen   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C14225ED-1010-4539-9875-E3044C0CEE46}"/>
              </a:ext>
            </a:extLst>
          </p:cNvPr>
          <p:cNvSpPr txBox="1"/>
          <p:nvPr/>
        </p:nvSpPr>
        <p:spPr>
          <a:xfrm>
            <a:off x="1211061" y="6214425"/>
            <a:ext cx="6407728" cy="441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Deutsche Wohnbevölkerung ab 16 Jahren / Zielgruppe: Gesamt / </a:t>
            </a:r>
            <a:br>
              <a:rPr lang="de-DE" sz="1000" dirty="0">
                <a:latin typeface="Avenir Next LT Pro" panose="020B0504020202020204" pitchFamily="34" charset="0"/>
              </a:rPr>
            </a:br>
            <a:r>
              <a:rPr lang="de-DE" sz="1000" dirty="0">
                <a:latin typeface="Avenir Next LT Pro" panose="020B0504020202020204" pitchFamily="34" charset="0"/>
              </a:rPr>
              <a:t>Filter: Unique User in % nach Altersgruppen / Medienkombination: Gesundheit (inkl. BEs) / Zeitraum: 2020</a:t>
            </a: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50293C-528C-42B3-A8FE-7E8EFBD08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1" y="6317048"/>
            <a:ext cx="814132" cy="288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DF9BB4-D9BB-47D0-B54A-F06362C18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DF0E8491-0B66-4F12-AB58-48B73F8B088D}"/>
              </a:ext>
            </a:extLst>
          </p:cNvPr>
          <p:cNvSpPr txBox="1"/>
          <p:nvPr/>
        </p:nvSpPr>
        <p:spPr>
          <a:xfrm>
            <a:off x="305839" y="626734"/>
            <a:ext cx="7358495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dirty="0">
                <a:latin typeface="Avenir Next LT Pro Light" panose="020B0304020202020204" pitchFamily="34" charset="0"/>
              </a:rPr>
              <a:t>Die Unique User von digitalem Medizin-Content 2020 </a:t>
            </a:r>
            <a:br>
              <a:rPr lang="de-DE" sz="2000" dirty="0">
                <a:latin typeface="Avenir Next LT Pro Light" panose="020B0304020202020204" pitchFamily="34" charset="0"/>
              </a:rPr>
            </a:br>
            <a:r>
              <a:rPr lang="de-DE" sz="2000" dirty="0">
                <a:latin typeface="Avenir Next LT Pro Light" panose="020B0304020202020204" pitchFamily="34" charset="0"/>
              </a:rPr>
              <a:t>...und ihr </a:t>
            </a:r>
            <a:r>
              <a:rPr lang="de-DE" sz="2000" b="1" dirty="0">
                <a:latin typeface="Avenir Next LT Pro Light" panose="020B0304020202020204" pitchFamily="34" charset="0"/>
              </a:rPr>
              <a:t>grundsätzliches Interesse an</a:t>
            </a:r>
            <a:r>
              <a:rPr lang="de-DE" sz="2000" dirty="0">
                <a:latin typeface="Avenir Next LT Pro Light" panose="020B0304020202020204" pitchFamily="34" charset="0"/>
              </a:rPr>
              <a:t> </a:t>
            </a:r>
            <a:r>
              <a:rPr lang="de-DE" sz="2000" b="1" dirty="0">
                <a:latin typeface="Avenir Next LT Pro Light" panose="020B0304020202020204" pitchFamily="34" charset="0"/>
              </a:rPr>
              <a:t>Gesundheitsthemen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9AA13E98-4452-487B-8686-8D037DB59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703133"/>
              </p:ext>
            </p:extLst>
          </p:nvPr>
        </p:nvGraphicFramePr>
        <p:xfrm>
          <a:off x="290952" y="1494197"/>
          <a:ext cx="9643978" cy="467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1">
            <a:extLst>
              <a:ext uri="{FF2B5EF4-FFF2-40B4-BE49-F238E27FC236}">
                <a16:creationId xmlns:a16="http://schemas.microsoft.com/office/drawing/2014/main" id="{E0F62B8D-B730-4FAB-8830-0ABF5247E3AB}"/>
              </a:ext>
            </a:extLst>
          </p:cNvPr>
          <p:cNvSpPr txBox="1"/>
          <p:nvPr/>
        </p:nvSpPr>
        <p:spPr>
          <a:xfrm>
            <a:off x="1156858" y="6205618"/>
            <a:ext cx="6607234" cy="441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</a:t>
            </a:r>
            <a:r>
              <a:rPr lang="de-DE" sz="1000" dirty="0" err="1">
                <a:latin typeface="Avenir Next LT Pro" panose="020B0504020202020204" pitchFamily="34" charset="0"/>
              </a:rPr>
              <a:t>ddf</a:t>
            </a:r>
            <a:r>
              <a:rPr lang="de-DE" sz="1000" dirty="0">
                <a:latin typeface="Avenir Next LT Pro" panose="020B0504020202020204" pitchFamily="34" charset="0"/>
              </a:rPr>
              <a:t> / Basis: Bevölkerung ab 16 J. / Zielgruppe: Gesamt / Filter: Interesse für Gesundheitsthemen </a:t>
            </a:r>
            <a:br>
              <a:rPr lang="de-DE" sz="1000" dirty="0">
                <a:latin typeface="Avenir Next LT Pro" panose="020B0504020202020204" pitchFamily="34" charset="0"/>
              </a:rPr>
            </a:br>
            <a:r>
              <a:rPr lang="de-DE" sz="1000" dirty="0">
                <a:latin typeface="Avenir Next LT Pro" panose="020B0504020202020204" pitchFamily="34" charset="0"/>
              </a:rPr>
              <a:t>(</a:t>
            </a:r>
            <a:r>
              <a:rPr lang="de-DE" sz="1000" dirty="0" err="1">
                <a:latin typeface="Avenir Next LT Pro" panose="020B0504020202020204" pitchFamily="34" charset="0"/>
              </a:rPr>
              <a:t>VuMA</a:t>
            </a:r>
            <a:r>
              <a:rPr lang="de-DE" sz="1000" dirty="0">
                <a:latin typeface="Avenir Next LT Pro" panose="020B0504020202020204" pitchFamily="34" charset="0"/>
              </a:rPr>
              <a:t> Merkmal) / Medienkombi: Gesundheit (inkl. BEs) / Zeitraum: 2020 / Angaben in Millionen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7302BF2-AF60-4A53-B0D7-E271361D7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8" y="6322380"/>
            <a:ext cx="814132" cy="288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BA9D87-AECD-46E1-A20D-05949537C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1757E94-D25B-49DC-A7A0-86A20215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EDAD3C1E-3796-4BE6-B14B-FE60EAB004EE}"/>
              </a:ext>
            </a:extLst>
          </p:cNvPr>
          <p:cNvSpPr txBox="1"/>
          <p:nvPr/>
        </p:nvSpPr>
        <p:spPr>
          <a:xfrm>
            <a:off x="300038" y="355807"/>
            <a:ext cx="6983900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Berufstätige 2020 (fast) alle überproportional interessiert </a:t>
            </a:r>
          </a:p>
          <a:p>
            <a:pPr>
              <a:lnSpc>
                <a:spcPts val="2000"/>
              </a:lnSpc>
            </a:pPr>
            <a:r>
              <a:rPr lang="de-DE" sz="1400" dirty="0">
                <a:latin typeface="Avenir Next LT Pro Light" panose="020B0304020202020204" pitchFamily="34" charset="0"/>
              </a:rPr>
              <a:t>Nutzer digitaler Gesundheitsinformationen nach Berufsgruppen / Unique User in %</a:t>
            </a:r>
          </a:p>
        </p:txBody>
      </p:sp>
      <p:sp>
        <p:nvSpPr>
          <p:cNvPr id="33" name="Textfeld 1">
            <a:extLst>
              <a:ext uri="{FF2B5EF4-FFF2-40B4-BE49-F238E27FC236}">
                <a16:creationId xmlns:a16="http://schemas.microsoft.com/office/drawing/2014/main" id="{262CB946-5898-4A67-8DB6-4135AE2250AD}"/>
              </a:ext>
            </a:extLst>
          </p:cNvPr>
          <p:cNvSpPr txBox="1"/>
          <p:nvPr/>
        </p:nvSpPr>
        <p:spPr>
          <a:xfrm>
            <a:off x="1105501" y="6324496"/>
            <a:ext cx="6678622" cy="3107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Bevölkerung ab 16 J. / Zielgruppe: Gesamt / Filter: berufliche Tätigkeit / Medienkombination: Gesundheit (inkl. BEs)  / Zeitraum: 2020 </a:t>
            </a:r>
          </a:p>
        </p:txBody>
      </p:sp>
      <p:pic>
        <p:nvPicPr>
          <p:cNvPr id="34" name="Grafik 3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1195E77-8237-4590-8B26-43B72F29E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3" y="6325724"/>
            <a:ext cx="814134" cy="288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09CAA3C-0E2C-489C-8040-CB70C4E9B238}"/>
              </a:ext>
            </a:extLst>
          </p:cNvPr>
          <p:cNvGrpSpPr/>
          <p:nvPr/>
        </p:nvGrpSpPr>
        <p:grpSpPr>
          <a:xfrm>
            <a:off x="370374" y="1020405"/>
            <a:ext cx="10399222" cy="5161564"/>
            <a:chOff x="292224" y="1020405"/>
            <a:chExt cx="10399222" cy="5161564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809236594"/>
                </p:ext>
              </p:extLst>
            </p:nvPr>
          </p:nvGraphicFramePr>
          <p:xfrm>
            <a:off x="292224" y="1020405"/>
            <a:ext cx="10399222" cy="51615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524F8F0A-AA7C-41CE-9060-0D265AF91B60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22" y="1117600"/>
              <a:ext cx="0" cy="4994031"/>
            </a:xfrm>
            <a:prstGeom prst="line">
              <a:avLst/>
            </a:prstGeom>
            <a:ln w="28575">
              <a:solidFill>
                <a:srgbClr val="FF9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04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4E188EE1-17ED-4C29-BC53-02A9E4FF7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971046"/>
              </p:ext>
            </p:extLst>
          </p:nvPr>
        </p:nvGraphicFramePr>
        <p:xfrm>
          <a:off x="296813" y="699595"/>
          <a:ext cx="9545956" cy="583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061F91C-E215-4AE7-A27D-014A90A44BB6}"/>
              </a:ext>
            </a:extLst>
          </p:cNvPr>
          <p:cNvSpPr txBox="1"/>
          <p:nvPr/>
        </p:nvSpPr>
        <p:spPr>
          <a:xfrm>
            <a:off x="304626" y="358772"/>
            <a:ext cx="9388013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Top 20 Angebote Gesundheit </a:t>
            </a:r>
            <a:r>
              <a:rPr lang="de-DE" sz="2000" dirty="0">
                <a:latin typeface="Avenir Next LT Pro Light" panose="020B0304020202020204" pitchFamily="34" charset="0"/>
              </a:rPr>
              <a:t>/ Unique User in Millionen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9FD7C0-CDC8-4E62-82CB-18959B13136F}"/>
              </a:ext>
            </a:extLst>
          </p:cNvPr>
          <p:cNvSpPr txBox="1"/>
          <p:nvPr/>
        </p:nvSpPr>
        <p:spPr>
          <a:xfrm>
            <a:off x="1164772" y="6378979"/>
            <a:ext cx="8495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venir Next LT Pro" panose="020B0504020202020204" pitchFamily="34" charset="0"/>
              </a:rPr>
              <a:t>Quelle: agof </a:t>
            </a:r>
            <a:r>
              <a:rPr lang="de-DE" sz="1000" dirty="0" err="1">
                <a:latin typeface="Avenir Next LT Pro" panose="020B0504020202020204" pitchFamily="34" charset="0"/>
              </a:rPr>
              <a:t>ddf</a:t>
            </a:r>
            <a:r>
              <a:rPr lang="de-DE" sz="1000" dirty="0">
                <a:latin typeface="Avenir Next LT Pro" panose="020B0504020202020204" pitchFamily="34" charset="0"/>
              </a:rPr>
              <a:t> / Basis: Bevölkerung ab 16 J. / Zielgruppe: Gesamt / Medienauswahl: Navigationshilfe Gesundheit (inkl. BEs) / Zeitraum: 2020</a:t>
            </a:r>
            <a:endParaRPr lang="de-DE" sz="1000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191C69-F72A-48E7-B724-891E90E25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1" y="6323670"/>
            <a:ext cx="814132" cy="288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EB724E9-812D-4997-A32A-E2DF8668E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38643077"/>
              </p:ext>
            </p:extLst>
          </p:nvPr>
        </p:nvGraphicFramePr>
        <p:xfrm>
          <a:off x="300038" y="1269745"/>
          <a:ext cx="10539758" cy="516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feld 27">
            <a:extLst>
              <a:ext uri="{FF2B5EF4-FFF2-40B4-BE49-F238E27FC236}">
                <a16:creationId xmlns:a16="http://schemas.microsoft.com/office/drawing/2014/main" id="{F05DD661-0BBA-4AAA-AFE2-A706256D5722}"/>
              </a:ext>
            </a:extLst>
          </p:cNvPr>
          <p:cNvSpPr txBox="1"/>
          <p:nvPr/>
        </p:nvSpPr>
        <p:spPr>
          <a:xfrm>
            <a:off x="302400" y="477789"/>
            <a:ext cx="9845145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Die Berufsgruppen mit dem proportional größten Zuwachs im November und Dezember 2020</a:t>
            </a:r>
            <a:r>
              <a:rPr lang="de-DE" sz="2000" dirty="0">
                <a:latin typeface="Avenir Next LT Pro Light" panose="020B0304020202020204" pitchFamily="34" charset="0"/>
              </a:rPr>
              <a:t> </a:t>
            </a:r>
            <a:r>
              <a:rPr lang="de-DE" sz="2000" b="1" dirty="0">
                <a:latin typeface="Avenir Next LT Pro Light" panose="020B0304020202020204" pitchFamily="34" charset="0"/>
              </a:rPr>
              <a:t>bei der Nutzung von Wirtschaftsthemen </a:t>
            </a:r>
            <a:r>
              <a:rPr lang="de-DE" sz="2000" dirty="0">
                <a:latin typeface="Avenir Next LT Pro Light" panose="020B0304020202020204" pitchFamily="34" charset="0"/>
              </a:rPr>
              <a:t>/ Affinität als Indexwert</a:t>
            </a:r>
            <a:r>
              <a:rPr lang="de-DE" sz="2000" b="1" dirty="0">
                <a:latin typeface="Avenir Next LT Pro Light" panose="020B0304020202020204" pitchFamily="34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4067-51D1-4661-A4FE-4FD1C6E55422}"/>
              </a:ext>
            </a:extLst>
          </p:cNvPr>
          <p:cNvSpPr txBox="1"/>
          <p:nvPr/>
        </p:nvSpPr>
        <p:spPr>
          <a:xfrm>
            <a:off x="1160165" y="6391845"/>
            <a:ext cx="8672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venir Next LT Pro" panose="020B0504020202020204" pitchFamily="34" charset="0"/>
              </a:rPr>
              <a:t>Quelle: agof </a:t>
            </a:r>
            <a:r>
              <a:rPr lang="de-DE" sz="1000" dirty="0" err="1">
                <a:latin typeface="Avenir Next LT Pro" panose="020B0504020202020204" pitchFamily="34" charset="0"/>
              </a:rPr>
              <a:t>ddf</a:t>
            </a:r>
            <a:r>
              <a:rPr lang="de-DE" sz="1000" dirty="0">
                <a:latin typeface="Avenir Next LT Pro" panose="020B0504020202020204" pitchFamily="34" charset="0"/>
              </a:rPr>
              <a:t> / Basis: Bevölkerung ab 16 J. / Zielgruppe: Gesamt / Medienkombination: Wirtschaft monothematisch (inkl. BEs) / Zeitraum: 2020</a:t>
            </a:r>
            <a:endParaRPr lang="de-DE" sz="1000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CA569E-39B6-41C9-98E7-AF983376B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6350463"/>
            <a:ext cx="814132" cy="288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57FAA85-B585-406F-A3A8-703A2B6EE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08043321"/>
              </p:ext>
            </p:extLst>
          </p:nvPr>
        </p:nvGraphicFramePr>
        <p:xfrm>
          <a:off x="291726" y="1663898"/>
          <a:ext cx="10922144" cy="458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3">
            <a:extLst>
              <a:ext uri="{FF2B5EF4-FFF2-40B4-BE49-F238E27FC236}">
                <a16:creationId xmlns:a16="http://schemas.microsoft.com/office/drawing/2014/main" id="{915F562B-A0D6-4F72-A493-261B90422916}"/>
              </a:ext>
            </a:extLst>
          </p:cNvPr>
          <p:cNvSpPr txBox="1"/>
          <p:nvPr/>
        </p:nvSpPr>
        <p:spPr>
          <a:xfrm>
            <a:off x="310058" y="753070"/>
            <a:ext cx="8333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Netto-Einkommen von Nutzern monothematischer Wirtschafsinhalte </a:t>
            </a:r>
            <a:r>
              <a:rPr lang="de-DE" sz="20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/ </a:t>
            </a:r>
            <a:br>
              <a:rPr lang="de-DE" sz="20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</a:br>
            <a:r>
              <a:rPr lang="de-DE" sz="20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Unique User in Millionen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BE37D37-D2BC-4540-8BBA-F57A66C31E6A}"/>
              </a:ext>
            </a:extLst>
          </p:cNvPr>
          <p:cNvSpPr txBox="1"/>
          <p:nvPr/>
        </p:nvSpPr>
        <p:spPr>
          <a:xfrm>
            <a:off x="1130532" y="6409175"/>
            <a:ext cx="8867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venir Next LT Pro" panose="020B0504020202020204" pitchFamily="34" charset="0"/>
              </a:rPr>
              <a:t>Quelle: agof </a:t>
            </a:r>
            <a:r>
              <a:rPr lang="de-DE" sz="1000" dirty="0" err="1">
                <a:latin typeface="Avenir Next LT Pro" panose="020B0504020202020204" pitchFamily="34" charset="0"/>
              </a:rPr>
              <a:t>ddf</a:t>
            </a:r>
            <a:r>
              <a:rPr lang="de-DE" sz="1000" dirty="0">
                <a:latin typeface="Avenir Next LT Pro" panose="020B0504020202020204" pitchFamily="34" charset="0"/>
              </a:rPr>
              <a:t> / Basis: Bevölkerung ab 16 J. / Zielgruppe: Gesamt / Medienkombination: Wirtschaft monothematisch (inkl. BEs) / Zeitraum: 2020</a:t>
            </a:r>
            <a:endParaRPr lang="de-DE" sz="100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8C53DF6F-97DD-4912-9CAA-6DCF7809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31970"/>
            <a:ext cx="815294" cy="288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517C36C-E2EE-44DE-9F62-A17D514F3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E55195F-8FCD-4FA3-94E8-483FBDE05C1B}"/>
              </a:ext>
            </a:extLst>
          </p:cNvPr>
          <p:cNvSpPr txBox="1"/>
          <p:nvPr/>
        </p:nvSpPr>
        <p:spPr>
          <a:xfrm>
            <a:off x="300038" y="508462"/>
            <a:ext cx="6940347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Onliner 2020: Nutzeranteil nach Bildungsgrad in Prozent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0027837-F26A-4DBC-9769-1453FA65CC9C}"/>
              </a:ext>
            </a:extLst>
          </p:cNvPr>
          <p:cNvSpPr txBox="1"/>
          <p:nvPr/>
        </p:nvSpPr>
        <p:spPr>
          <a:xfrm>
            <a:off x="1367159" y="6160715"/>
            <a:ext cx="7249792" cy="441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Nutzer mobiler und/oder stationärer Online-Angebote ab 16 Jahren / Zielgruppe: Gesamt / Zeitraum: 2020</a:t>
            </a: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2A53B8-C8C6-4922-BBEE-8B57A45E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236625"/>
            <a:ext cx="814132" cy="288000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B4DEDE-AB3E-42D4-9895-775115638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40" y="236502"/>
            <a:ext cx="2035331" cy="720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504A5CF-A784-4041-AAA9-0C2F8CA072FA}"/>
              </a:ext>
            </a:extLst>
          </p:cNvPr>
          <p:cNvGrpSpPr/>
          <p:nvPr/>
        </p:nvGrpSpPr>
        <p:grpSpPr>
          <a:xfrm>
            <a:off x="300038" y="1297354"/>
            <a:ext cx="10891593" cy="4855728"/>
            <a:chOff x="300038" y="1104900"/>
            <a:chExt cx="11077058" cy="504818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2DE8590-D44C-4D58-9A90-55158450102C}"/>
                </a:ext>
              </a:extLst>
            </p:cNvPr>
            <p:cNvGrpSpPr/>
            <p:nvPr/>
          </p:nvGrpSpPr>
          <p:grpSpPr>
            <a:xfrm>
              <a:off x="300038" y="1104900"/>
              <a:ext cx="11077058" cy="5048182"/>
              <a:chOff x="300038" y="1104900"/>
              <a:chExt cx="11077058" cy="5048182"/>
            </a:xfrm>
          </p:grpSpPr>
          <p:graphicFrame>
            <p:nvGraphicFramePr>
              <p:cNvPr id="6" name="Chart 6">
                <a:extLst>
                  <a:ext uri="{FF2B5EF4-FFF2-40B4-BE49-F238E27FC236}">
                    <a16:creationId xmlns:a16="http://schemas.microsoft.com/office/drawing/2014/main" id="{2C43C63F-562B-4FE3-953B-1866EA89578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76614019"/>
                  </p:ext>
                </p:extLst>
              </p:nvPr>
            </p:nvGraphicFramePr>
            <p:xfrm>
              <a:off x="300038" y="1104900"/>
              <a:ext cx="11077058" cy="50481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C3E696FC-4AAE-4C35-9153-4E5C748E3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5141500" y="2580304"/>
                <a:ext cx="1374975" cy="1407035"/>
              </a:xfrm>
              <a:prstGeom prst="rect">
                <a:avLst/>
              </a:prstGeom>
            </p:spPr>
          </p:pic>
        </p:grp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8AA9DAB-12C8-44C0-AAE3-1B472E3B03BC}"/>
                </a:ext>
              </a:extLst>
            </p:cNvPr>
            <p:cNvSpPr txBox="1"/>
            <p:nvPr/>
          </p:nvSpPr>
          <p:spPr>
            <a:xfrm>
              <a:off x="5048250" y="3838575"/>
              <a:ext cx="1514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latin typeface="Avenir Next LT Pro Light" panose="020B0304020202020204" pitchFamily="34" charset="0"/>
                </a:rPr>
                <a:t>Nutzeranteil </a:t>
              </a:r>
              <a:br>
                <a:rPr lang="de-DE" sz="1600" b="1" dirty="0">
                  <a:latin typeface="Avenir Next LT Pro Light" panose="020B0304020202020204" pitchFamily="34" charset="0"/>
                </a:rPr>
              </a:br>
              <a:r>
                <a:rPr lang="de-DE" sz="1600" b="1" dirty="0">
                  <a:latin typeface="Avenir Next LT Pro Light" panose="020B0304020202020204" pitchFamily="34" charset="0"/>
                </a:rPr>
                <a:t>in Prozent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55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">
            <a:extLst>
              <a:ext uri="{FF2B5EF4-FFF2-40B4-BE49-F238E27FC236}">
                <a16:creationId xmlns:a16="http://schemas.microsoft.com/office/drawing/2014/main" id="{5C9313F4-0637-4D54-A079-9C66618556CB}"/>
              </a:ext>
            </a:extLst>
          </p:cNvPr>
          <p:cNvSpPr txBox="1"/>
          <p:nvPr/>
        </p:nvSpPr>
        <p:spPr>
          <a:xfrm>
            <a:off x="307853" y="1513033"/>
            <a:ext cx="927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TOP 10: Wo die meisten User Inhalte zu Finanzthemen abriefen </a:t>
            </a:r>
            <a:r>
              <a:rPr lang="de-DE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/ Angaben in Mio.</a:t>
            </a:r>
            <a:r>
              <a:rPr lang="de-DE" sz="16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0881B87-40DD-4C2A-90F3-EADC3E2D6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  <p:graphicFrame>
        <p:nvGraphicFramePr>
          <p:cNvPr id="27" name="Chart 6">
            <a:extLst>
              <a:ext uri="{FF2B5EF4-FFF2-40B4-BE49-F238E27FC236}">
                <a16:creationId xmlns:a16="http://schemas.microsoft.com/office/drawing/2014/main" id="{E5502D69-5BDB-43A4-A14D-FF2B5D36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684439"/>
              </p:ext>
            </p:extLst>
          </p:nvPr>
        </p:nvGraphicFramePr>
        <p:xfrm>
          <a:off x="291978" y="2038538"/>
          <a:ext cx="9940294" cy="402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D8A61D8-EF6E-49C6-B4D4-66F111E7E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3" y="6359374"/>
            <a:ext cx="713382" cy="252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5CDED00-8CD6-4415-A791-1D3268D3A576}"/>
              </a:ext>
            </a:extLst>
          </p:cNvPr>
          <p:cNvSpPr txBox="1"/>
          <p:nvPr/>
        </p:nvSpPr>
        <p:spPr>
          <a:xfrm>
            <a:off x="1078525" y="6400888"/>
            <a:ext cx="9315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venir Next LT Pro Light" panose="020B0304020202020204" pitchFamily="34" charset="0"/>
              </a:rPr>
              <a:t>Quelle: agof </a:t>
            </a:r>
            <a:r>
              <a:rPr lang="de-DE" sz="1000" dirty="0" err="1">
                <a:latin typeface="Avenir Next LT Pro Light" panose="020B0304020202020204" pitchFamily="34" charset="0"/>
              </a:rPr>
              <a:t>ddf</a:t>
            </a:r>
            <a:r>
              <a:rPr lang="de-DE" sz="1000" dirty="0">
                <a:latin typeface="Avenir Next LT Pro Light" panose="020B0304020202020204" pitchFamily="34" charset="0"/>
              </a:rPr>
              <a:t> / Basis: Bevölkerung ab 16 J. / Zielgruppe: Gesamt / Medienauswahl: Navigationshilfe Wirtschaft monothematisch (inkl. BEs) / Zeitraum: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98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86C4B8F-9379-4F7C-90A1-CA431A718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25778B1-2AEF-4428-BD42-6582499FBBCC}"/>
              </a:ext>
            </a:extLst>
          </p:cNvPr>
          <p:cNvSpPr txBox="1"/>
          <p:nvPr/>
        </p:nvSpPr>
        <p:spPr>
          <a:xfrm>
            <a:off x="300038" y="936476"/>
            <a:ext cx="774880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Wer beim Thema Forschung im Netz genau hinschaute</a:t>
            </a:r>
            <a:endParaRPr lang="de-DE" sz="2000" i="1" dirty="0">
              <a:latin typeface="Avenir Next LT Pro" panose="020B05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DA47F35-3F5D-4FB9-AB7B-CA7FE7B6A973}"/>
              </a:ext>
            </a:extLst>
          </p:cNvPr>
          <p:cNvGrpSpPr/>
          <p:nvPr/>
        </p:nvGrpSpPr>
        <p:grpSpPr>
          <a:xfrm>
            <a:off x="323459" y="1449187"/>
            <a:ext cx="11380666" cy="5204882"/>
            <a:chOff x="255942" y="863033"/>
            <a:chExt cx="11380666" cy="5204882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740584978"/>
                </p:ext>
              </p:extLst>
            </p:nvPr>
          </p:nvGraphicFramePr>
          <p:xfrm>
            <a:off x="301270" y="863033"/>
            <a:ext cx="11335338" cy="49880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feld 1">
              <a:extLst>
                <a:ext uri="{FF2B5EF4-FFF2-40B4-BE49-F238E27FC236}">
                  <a16:creationId xmlns:a16="http://schemas.microsoft.com/office/drawing/2014/main" id="{83FAADE6-4303-4125-B9C0-B1D872F3F109}"/>
                </a:ext>
              </a:extLst>
            </p:cNvPr>
            <p:cNvSpPr txBox="1"/>
            <p:nvPr/>
          </p:nvSpPr>
          <p:spPr>
            <a:xfrm>
              <a:off x="837132" y="5837764"/>
              <a:ext cx="9729271" cy="23015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de-DE" sz="1000" dirty="0">
                  <a:latin typeface="Avenir Next LT Pro" panose="020B0504020202020204" pitchFamily="34" charset="0"/>
                </a:rPr>
                <a:t>Quelle: agof daily digital facts / Basis: Bevölkerung ab 16 J. / Zielgruppe: Gesamt / Medienkombination Wissenschaft (inkl. BEs) / Zeitraum: 2020 / Angaben in Mio.</a:t>
              </a:r>
            </a:p>
            <a:p>
              <a:pPr>
                <a:lnSpc>
                  <a:spcPts val="1000"/>
                </a:lnSpc>
              </a:pPr>
              <a:endParaRPr lang="de-DE" sz="700" dirty="0">
                <a:latin typeface="Avenir Next LT Pro" panose="020B0504020202020204" pitchFamily="34" charset="0"/>
              </a:endParaRPr>
            </a:p>
          </p:txBody>
        </p:sp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5541DD8-6E6D-4CAD-B51A-36FA4F20E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42" y="5825637"/>
              <a:ext cx="610599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71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21309664"/>
              </p:ext>
            </p:extLst>
          </p:nvPr>
        </p:nvGraphicFramePr>
        <p:xfrm>
          <a:off x="292224" y="1592902"/>
          <a:ext cx="10891592" cy="447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3">
            <a:extLst>
              <a:ext uri="{FF2B5EF4-FFF2-40B4-BE49-F238E27FC236}">
                <a16:creationId xmlns:a16="http://schemas.microsoft.com/office/drawing/2014/main" id="{38862254-16DB-4ACC-830E-E33DB56DE3D3}"/>
              </a:ext>
            </a:extLst>
          </p:cNvPr>
          <p:cNvSpPr txBox="1"/>
          <p:nvPr/>
        </p:nvSpPr>
        <p:spPr>
          <a:xfrm>
            <a:off x="307853" y="1123267"/>
            <a:ext cx="1089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Büffeln im Netz</a:t>
            </a:r>
            <a:r>
              <a:rPr lang="de-DE" sz="20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: Nutzung Wissenschafts-Content von Schülern und Studenten </a:t>
            </a:r>
            <a:r>
              <a:rPr lang="de-DE" sz="16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(Unique User in %)</a:t>
            </a:r>
          </a:p>
        </p:txBody>
      </p:sp>
      <p:sp>
        <p:nvSpPr>
          <p:cNvPr id="33" name="Textfeld 1">
            <a:extLst>
              <a:ext uri="{FF2B5EF4-FFF2-40B4-BE49-F238E27FC236}">
                <a16:creationId xmlns:a16="http://schemas.microsoft.com/office/drawing/2014/main" id="{D5C1D6BD-0851-4A21-961B-30A0D8AF44DC}"/>
              </a:ext>
            </a:extLst>
          </p:cNvPr>
          <p:cNvSpPr txBox="1"/>
          <p:nvPr/>
        </p:nvSpPr>
        <p:spPr>
          <a:xfrm>
            <a:off x="1232479" y="6394891"/>
            <a:ext cx="9674158" cy="267842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</a:t>
            </a:r>
            <a:r>
              <a:rPr lang="de-DE" sz="1000" dirty="0" err="1">
                <a:latin typeface="Avenir Next LT Pro" panose="020B0504020202020204" pitchFamily="34" charset="0"/>
              </a:rPr>
              <a:t>ddf</a:t>
            </a:r>
            <a:r>
              <a:rPr lang="de-DE" sz="1000" dirty="0">
                <a:latin typeface="Avenir Next LT Pro" panose="020B0504020202020204" pitchFamily="34" charset="0"/>
              </a:rPr>
              <a:t> / Basis: Gesamtbevölkerung ab 16 Jahren / Zielgruppe: Schüler, Studenten / Medienkombi: Wissenschaft (inkl. BEs) / Zeitraum: 2020</a:t>
            </a:r>
          </a:p>
        </p:txBody>
      </p:sp>
      <p:pic>
        <p:nvPicPr>
          <p:cNvPr id="34" name="Grafik 3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6A0A4B4-ECDF-4D2D-B476-76BBFC80D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51288"/>
            <a:ext cx="814132" cy="288000"/>
          </a:xfrm>
          <a:prstGeom prst="rect">
            <a:avLst/>
          </a:prstGeom>
          <a:noFill/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AF60E50-62F1-483E-9B82-C57AAAFB0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7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2">
            <a:extLst>
              <a:ext uri="{FF2B5EF4-FFF2-40B4-BE49-F238E27FC236}">
                <a16:creationId xmlns:a16="http://schemas.microsoft.com/office/drawing/2014/main" id="{8B1DFBF8-8A10-F642-968F-4CC83460CE05}"/>
              </a:ext>
            </a:extLst>
          </p:cNvPr>
          <p:cNvSpPr txBox="1"/>
          <p:nvPr/>
        </p:nvSpPr>
        <p:spPr>
          <a:xfrm>
            <a:off x="3988526" y="5976751"/>
            <a:ext cx="7926989" cy="228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de-DE">
                <a:effectLst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de-DE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7FFE78B-E5FD-524D-90D2-EB42D3A33273}"/>
              </a:ext>
            </a:extLst>
          </p:cNvPr>
          <p:cNvSpPr txBox="1"/>
          <p:nvPr/>
        </p:nvSpPr>
        <p:spPr>
          <a:xfrm>
            <a:off x="4346534" y="510897"/>
            <a:ext cx="6817185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7D5A38E-EFCB-48A2-86C3-9BDCC86A31B0}"/>
              </a:ext>
            </a:extLst>
          </p:cNvPr>
          <p:cNvGrpSpPr/>
          <p:nvPr/>
        </p:nvGrpSpPr>
        <p:grpSpPr>
          <a:xfrm>
            <a:off x="370374" y="568766"/>
            <a:ext cx="8139111" cy="5692487"/>
            <a:chOff x="300039" y="373383"/>
            <a:chExt cx="8139111" cy="5692487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003798490"/>
                </p:ext>
              </p:extLst>
            </p:nvPr>
          </p:nvGraphicFramePr>
          <p:xfrm>
            <a:off x="300039" y="764297"/>
            <a:ext cx="8139111" cy="53015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160DDE8-4695-4052-9693-999C3D259C70}"/>
                </a:ext>
              </a:extLst>
            </p:cNvPr>
            <p:cNvSpPr txBox="1"/>
            <p:nvPr/>
          </p:nvSpPr>
          <p:spPr>
            <a:xfrm>
              <a:off x="315704" y="373383"/>
              <a:ext cx="6199396" cy="40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de-DE" sz="2000" b="1" dirty="0">
                  <a:latin typeface="Avenir Next LT Pro Light" panose="020B0304020202020204" pitchFamily="34" charset="0"/>
                </a:rPr>
                <a:t>Top 5 </a:t>
              </a:r>
              <a:r>
                <a:rPr lang="de-DE" sz="2000" dirty="0">
                  <a:latin typeface="Avenir Next LT Pro Light" panose="020B0304020202020204" pitchFamily="34" charset="0"/>
                </a:rPr>
                <a:t>der </a:t>
              </a:r>
              <a:r>
                <a:rPr lang="de-DE" sz="2000" b="1" dirty="0">
                  <a:latin typeface="Avenir Next LT Pro Light" panose="020B0304020202020204" pitchFamily="34" charset="0"/>
                </a:rPr>
                <a:t>Kochsites 2020 / </a:t>
              </a:r>
              <a:r>
                <a:rPr lang="de-DE" sz="2000" dirty="0">
                  <a:latin typeface="Avenir Next LT Pro Light" panose="020B0304020202020204" pitchFamily="34" charset="0"/>
                </a:rPr>
                <a:t>Unique User in Millionen </a:t>
              </a:r>
            </a:p>
          </p:txBody>
        </p:sp>
      </p:grp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D72BE90-F2EE-4066-8AF6-4DE001CBE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0BC0DCD-F5E2-498E-B675-5BAC9D332D56}"/>
              </a:ext>
            </a:extLst>
          </p:cNvPr>
          <p:cNvSpPr txBox="1"/>
          <p:nvPr/>
        </p:nvSpPr>
        <p:spPr>
          <a:xfrm>
            <a:off x="1145374" y="6406869"/>
            <a:ext cx="853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venir Next LT Pro" panose="020B0504020202020204" pitchFamily="34" charset="0"/>
              </a:rPr>
              <a:t>Quelle: agof </a:t>
            </a:r>
            <a:r>
              <a:rPr lang="de-DE" sz="1000" dirty="0" err="1">
                <a:latin typeface="Avenir Next LT Pro" panose="020B0504020202020204" pitchFamily="34" charset="0"/>
              </a:rPr>
              <a:t>ddf</a:t>
            </a:r>
            <a:r>
              <a:rPr lang="de-DE" sz="1000" dirty="0">
                <a:latin typeface="Avenir Next LT Pro" panose="020B0504020202020204" pitchFamily="34" charset="0"/>
              </a:rPr>
              <a:t> / Basis: Bevölkerung ab 16 J. / Zielgruppe: Gesamt / Medienauswahl: Navigationshilfe Kochen / Zeitraum: 2020</a:t>
            </a:r>
            <a:endParaRPr lang="de-DE" sz="1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2FF85EB-CD8A-4629-8277-345D90917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0" y="6363717"/>
            <a:ext cx="8152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A8F22F6-F062-49DF-92A2-3F235B472A9F}"/>
              </a:ext>
            </a:extLst>
          </p:cNvPr>
          <p:cNvGrpSpPr/>
          <p:nvPr/>
        </p:nvGrpSpPr>
        <p:grpSpPr>
          <a:xfrm>
            <a:off x="299550" y="900281"/>
            <a:ext cx="9685450" cy="5746825"/>
            <a:chOff x="299550" y="900281"/>
            <a:chExt cx="9685450" cy="5746825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703265277"/>
                </p:ext>
              </p:extLst>
            </p:nvPr>
          </p:nvGraphicFramePr>
          <p:xfrm>
            <a:off x="299550" y="1297354"/>
            <a:ext cx="9683750" cy="4838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138D9F5-359B-431A-8251-A3541237679B}"/>
                </a:ext>
              </a:extLst>
            </p:cNvPr>
            <p:cNvSpPr txBox="1"/>
            <p:nvPr/>
          </p:nvSpPr>
          <p:spPr>
            <a:xfrm>
              <a:off x="309563" y="900281"/>
              <a:ext cx="9675437" cy="40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de-DE" sz="2000" b="1" dirty="0">
                  <a:latin typeface="Avenir Next LT Pro Light" panose="020B0304020202020204" pitchFamily="34" charset="0"/>
                </a:rPr>
                <a:t>Reiseverhalten 2020 versus 2019 / </a:t>
              </a:r>
              <a:r>
                <a:rPr lang="de-DE" sz="2000" dirty="0">
                  <a:latin typeface="Avenir Next LT Pro Light" panose="020B0304020202020204" pitchFamily="34" charset="0"/>
                </a:rPr>
                <a:t>Nutzer digitaler Reiseinformationen in Mio.</a:t>
              </a:r>
            </a:p>
          </p:txBody>
        </p:sp>
        <p:sp>
          <p:nvSpPr>
            <p:cNvPr id="33" name="Textfeld 1">
              <a:extLst>
                <a:ext uri="{FF2B5EF4-FFF2-40B4-BE49-F238E27FC236}">
                  <a16:creationId xmlns:a16="http://schemas.microsoft.com/office/drawing/2014/main" id="{A70AB82C-2999-426A-9984-C11541092B11}"/>
                </a:ext>
              </a:extLst>
            </p:cNvPr>
            <p:cNvSpPr txBox="1"/>
            <p:nvPr/>
          </p:nvSpPr>
          <p:spPr>
            <a:xfrm>
              <a:off x="1169635" y="6205782"/>
              <a:ext cx="6544150" cy="44132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de-DE" sz="1000" dirty="0">
                  <a:latin typeface="Avenir Next LT Pro" panose="020B0504020202020204" pitchFamily="34" charset="0"/>
                </a:rPr>
                <a:t>Quelle: agof daily digital facts / Basis: Deutsche Wohnbevölkerung ab 16 Jahren (mit </a:t>
              </a:r>
              <a:r>
                <a:rPr lang="de-DE" sz="1000" dirty="0" err="1">
                  <a:latin typeface="Avenir Next LT Pro" panose="020B0504020202020204" pitchFamily="34" charset="0"/>
                </a:rPr>
                <a:t>VuMA</a:t>
              </a:r>
              <a:r>
                <a:rPr lang="de-DE" sz="1000" dirty="0">
                  <a:latin typeface="Avenir Next LT Pro" panose="020B0504020202020204" pitchFamily="34" charset="0"/>
                </a:rPr>
                <a:t> Merkmalen) / </a:t>
              </a:r>
              <a:br>
                <a:rPr lang="de-DE" sz="1000" dirty="0">
                  <a:latin typeface="Avenir Next LT Pro" panose="020B0504020202020204" pitchFamily="34" charset="0"/>
                </a:rPr>
              </a:br>
              <a:r>
                <a:rPr lang="de-DE" sz="1000" dirty="0">
                  <a:latin typeface="Avenir Next LT Pro" panose="020B0504020202020204" pitchFamily="34" charset="0"/>
                </a:rPr>
                <a:t>Zielgruppe: Gesamt / Medienkombination: Reisen (inkl. BEs) / Zeitraum: 2019 versus 2020</a:t>
              </a:r>
            </a:p>
          </p:txBody>
        </p:sp>
        <p:pic>
          <p:nvPicPr>
            <p:cNvPr id="34" name="Grafik 3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3EC5400-1E4C-4C1C-A72F-5E7351C57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38" y="6315422"/>
              <a:ext cx="814132" cy="288000"/>
            </a:xfrm>
            <a:prstGeom prst="rect">
              <a:avLst/>
            </a:prstGeom>
          </p:spPr>
        </p:pic>
      </p:grp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1521CE7-8BA7-4ACD-A946-E992B2C9D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719A90A-7EFD-4342-8581-BDB7B1809969}"/>
              </a:ext>
            </a:extLst>
          </p:cNvPr>
          <p:cNvGrpSpPr/>
          <p:nvPr/>
        </p:nvGrpSpPr>
        <p:grpSpPr>
          <a:xfrm>
            <a:off x="295640" y="394726"/>
            <a:ext cx="9355637" cy="6248474"/>
            <a:chOff x="295640" y="394726"/>
            <a:chExt cx="9355637" cy="6248474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795501854"/>
                </p:ext>
              </p:extLst>
            </p:nvPr>
          </p:nvGraphicFramePr>
          <p:xfrm>
            <a:off x="295640" y="819496"/>
            <a:ext cx="9176817" cy="5243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D259468-50E5-4F7E-82EB-43E5AB6EEB98}"/>
                </a:ext>
              </a:extLst>
            </p:cNvPr>
            <p:cNvSpPr txBox="1"/>
            <p:nvPr/>
          </p:nvSpPr>
          <p:spPr>
            <a:xfrm>
              <a:off x="309563" y="394726"/>
              <a:ext cx="9341714" cy="40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de-DE" sz="2000" b="1" dirty="0">
                  <a:latin typeface="Avenir Next LT Pro Light" panose="020B0304020202020204" pitchFamily="34" charset="0"/>
                </a:rPr>
                <a:t>Urlaubsarten im Jahresvergleich: </a:t>
              </a:r>
              <a:r>
                <a:rPr lang="de-DE" sz="2000" dirty="0">
                  <a:latin typeface="Avenir Next LT Pro Light" panose="020B0304020202020204" pitchFamily="34" charset="0"/>
                </a:rPr>
                <a:t>Nutzer digitaler Reise-Sites in Millionen</a:t>
              </a:r>
            </a:p>
          </p:txBody>
        </p:sp>
        <p:sp>
          <p:nvSpPr>
            <p:cNvPr id="33" name="Textfeld 1">
              <a:extLst>
                <a:ext uri="{FF2B5EF4-FFF2-40B4-BE49-F238E27FC236}">
                  <a16:creationId xmlns:a16="http://schemas.microsoft.com/office/drawing/2014/main" id="{D012B644-3888-46B5-A2A8-5F203066CB76}"/>
                </a:ext>
              </a:extLst>
            </p:cNvPr>
            <p:cNvSpPr txBox="1"/>
            <p:nvPr/>
          </p:nvSpPr>
          <p:spPr>
            <a:xfrm>
              <a:off x="1185262" y="6201876"/>
              <a:ext cx="7630736" cy="44132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de-DE" sz="1000" dirty="0">
                  <a:latin typeface="Avenir Next LT Pro" panose="020B0504020202020204" pitchFamily="34" charset="0"/>
                </a:rPr>
                <a:t>Quelle: agof daily digital facts / Basis: Deutsche Wohnbevölkerung ab 16 Jahren / Zielgruppe: Gesamt / </a:t>
              </a:r>
              <a:br>
                <a:rPr lang="de-DE" sz="1000" dirty="0">
                  <a:latin typeface="Avenir Next LT Pro" panose="020B0504020202020204" pitchFamily="34" charset="0"/>
                </a:rPr>
              </a:br>
              <a:r>
                <a:rPr lang="de-DE" sz="1000" dirty="0">
                  <a:latin typeface="Avenir Next LT Pro" panose="020B0504020202020204" pitchFamily="34" charset="0"/>
                </a:rPr>
                <a:t>Filter: Art der Urlaubsreisen (</a:t>
              </a:r>
              <a:r>
                <a:rPr lang="de-DE" sz="1000" dirty="0" err="1">
                  <a:latin typeface="Avenir Next LT Pro" panose="020B0504020202020204" pitchFamily="34" charset="0"/>
                </a:rPr>
                <a:t>VuMA</a:t>
              </a:r>
              <a:r>
                <a:rPr lang="de-DE" sz="1000" dirty="0">
                  <a:latin typeface="Avenir Next LT Pro" panose="020B0504020202020204" pitchFamily="34" charset="0"/>
                </a:rPr>
                <a:t> Merkmal) / Medienkombination: Reisen (inkl. BEs) / Zeitraum: 2019 versus 2020</a:t>
              </a:r>
            </a:p>
          </p:txBody>
        </p:sp>
        <p:pic>
          <p:nvPicPr>
            <p:cNvPr id="34" name="Grafik 3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92152B3F-2570-42C6-A688-DEE2A99AB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31" y="6354150"/>
              <a:ext cx="814132" cy="288000"/>
            </a:xfrm>
            <a:prstGeom prst="rect">
              <a:avLst/>
            </a:prstGeom>
          </p:spPr>
        </p:pic>
      </p:grp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7A637D6-EAAA-4B47-B878-65F6F4220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96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ADAD129-F3AF-4F6D-B81C-D24517294E5A}"/>
              </a:ext>
            </a:extLst>
          </p:cNvPr>
          <p:cNvGrpSpPr/>
          <p:nvPr/>
        </p:nvGrpSpPr>
        <p:grpSpPr>
          <a:xfrm>
            <a:off x="298653" y="698668"/>
            <a:ext cx="8508939" cy="5950513"/>
            <a:chOff x="298653" y="698668"/>
            <a:chExt cx="8508939" cy="5950513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167316611"/>
                </p:ext>
              </p:extLst>
            </p:nvPr>
          </p:nvGraphicFramePr>
          <p:xfrm>
            <a:off x="298653" y="1598347"/>
            <a:ext cx="8242097" cy="46786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A9C52BD-798A-4A33-91A4-C532D65D902A}"/>
                </a:ext>
              </a:extLst>
            </p:cNvPr>
            <p:cNvSpPr txBox="1"/>
            <p:nvPr/>
          </p:nvSpPr>
          <p:spPr>
            <a:xfrm>
              <a:off x="311035" y="698668"/>
              <a:ext cx="8305915" cy="77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sz="2000" b="1" dirty="0">
                  <a:latin typeface="Avenir Next LT Pro Light" panose="020B0304020202020204" pitchFamily="34" charset="0"/>
                </a:rPr>
                <a:t>Die Zielgruppe der Urlauber:  </a:t>
              </a:r>
              <a:br>
                <a:rPr lang="de-DE" sz="1600" i="1" dirty="0">
                  <a:latin typeface="Avenir Next LT Pro Light" panose="020B0304020202020204" pitchFamily="34" charset="0"/>
                </a:rPr>
              </a:br>
              <a:r>
                <a:rPr lang="de-DE" sz="1600" dirty="0">
                  <a:latin typeface="Avenir Next LT Pro Light" panose="020B0304020202020204" pitchFamily="34" charset="0"/>
                </a:rPr>
                <a:t>User von Reiseinformationen im Vergleich zur Gesamtbevölkerung / Angaben in Mio.</a:t>
              </a:r>
            </a:p>
          </p:txBody>
        </p:sp>
        <p:sp>
          <p:nvSpPr>
            <p:cNvPr id="33" name="Textfeld 1">
              <a:extLst>
                <a:ext uri="{FF2B5EF4-FFF2-40B4-BE49-F238E27FC236}">
                  <a16:creationId xmlns:a16="http://schemas.microsoft.com/office/drawing/2014/main" id="{2D033A93-5AB3-4F14-BF3C-FD043D437485}"/>
                </a:ext>
              </a:extLst>
            </p:cNvPr>
            <p:cNvSpPr txBox="1"/>
            <p:nvPr/>
          </p:nvSpPr>
          <p:spPr>
            <a:xfrm>
              <a:off x="1176856" y="6207857"/>
              <a:ext cx="7630736" cy="44132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de-DE" sz="1000" dirty="0">
                  <a:latin typeface="Avenir Next LT Pro" panose="020B0504020202020204" pitchFamily="34" charset="0"/>
                </a:rPr>
                <a:t>Quelle: agof daily digital facts / Basis: Deutsche Wohnbevölkerung ab 16 Jahren / Zielgruppe: Eine oder mehrere </a:t>
              </a:r>
              <a:br>
                <a:rPr lang="de-DE" sz="1000" dirty="0">
                  <a:latin typeface="Avenir Next LT Pro" panose="020B0504020202020204" pitchFamily="34" charset="0"/>
                </a:rPr>
              </a:br>
              <a:r>
                <a:rPr lang="de-DE" sz="1000" dirty="0">
                  <a:latin typeface="Avenir Next LT Pro" panose="020B0504020202020204" pitchFamily="34" charset="0"/>
                </a:rPr>
                <a:t>Urlaubsreisen in den letzten 12 Monaten (</a:t>
              </a:r>
              <a:r>
                <a:rPr lang="de-DE" sz="1000" dirty="0" err="1">
                  <a:latin typeface="Avenir Next LT Pro" panose="020B0504020202020204" pitchFamily="34" charset="0"/>
                </a:rPr>
                <a:t>VuMA</a:t>
              </a:r>
              <a:r>
                <a:rPr lang="de-DE" sz="1000" dirty="0">
                  <a:latin typeface="Avenir Next LT Pro" panose="020B0504020202020204" pitchFamily="34" charset="0"/>
                </a:rPr>
                <a:t> Merkmal) / Medienkombination: Reisen (inkl. BEs) / Zeitraum: 2020</a:t>
              </a:r>
            </a:p>
          </p:txBody>
        </p:sp>
        <p:pic>
          <p:nvPicPr>
            <p:cNvPr id="34" name="Grafik 33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6F23AE9D-F7F3-4D64-AE39-F78AED51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51" y="6324236"/>
              <a:ext cx="814132" cy="288000"/>
            </a:xfrm>
            <a:prstGeom prst="rect">
              <a:avLst/>
            </a:prstGeom>
          </p:spPr>
        </p:pic>
      </p:grp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25D825-3FC6-42FA-86FB-14F04AE5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46791B2-476B-402A-AA22-D9B28A292F44}"/>
              </a:ext>
            </a:extLst>
          </p:cNvPr>
          <p:cNvSpPr txBox="1"/>
          <p:nvPr/>
        </p:nvSpPr>
        <p:spPr>
          <a:xfrm>
            <a:off x="4269658" y="9290931"/>
            <a:ext cx="2220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>
                <a:latin typeface="Avenir Next LT Pro Light" panose="020B0304020202020204" pitchFamily="34" charset="0"/>
              </a:rPr>
              <a:t>Quelle: agof daily digital facts / Basis: Nutzer mobiler und/oder stationärer Online-Angebote ab 16 Jahren / Zielgruppe: Gesamt / Zeitraum: 2020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55195F-8FCD-4FA3-94E8-483FBDE05C1B}"/>
              </a:ext>
            </a:extLst>
          </p:cNvPr>
          <p:cNvSpPr txBox="1"/>
          <p:nvPr/>
        </p:nvSpPr>
        <p:spPr>
          <a:xfrm>
            <a:off x="314696" y="926338"/>
            <a:ext cx="887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venir Next LT Pro Light" panose="020B0304020202020204" pitchFamily="34" charset="0"/>
              </a:rPr>
              <a:t>Netto-Einkommen der Internetnutzer</a:t>
            </a:r>
            <a:r>
              <a:rPr lang="de-DE" sz="2000" dirty="0">
                <a:latin typeface="Avenir Next LT Pro Light" panose="020B0304020202020204" pitchFamily="34" charset="0"/>
              </a:rPr>
              <a:t> </a:t>
            </a:r>
            <a:r>
              <a:rPr lang="de-DE" sz="2000" b="1" dirty="0">
                <a:latin typeface="Avenir Next LT Pro Light" panose="020B0304020202020204" pitchFamily="34" charset="0"/>
              </a:rPr>
              <a:t>2020</a:t>
            </a:r>
            <a:r>
              <a:rPr lang="de-DE" sz="2000" dirty="0">
                <a:latin typeface="Avenir Next LT Pro Light" panose="020B0304020202020204" pitchFamily="34" charset="0"/>
              </a:rPr>
              <a:t> / Werte in Mio.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0027837-F26A-4DBC-9769-1453FA65CC9C}"/>
              </a:ext>
            </a:extLst>
          </p:cNvPr>
          <p:cNvSpPr txBox="1"/>
          <p:nvPr/>
        </p:nvSpPr>
        <p:spPr>
          <a:xfrm>
            <a:off x="1146969" y="6383966"/>
            <a:ext cx="8692911" cy="2835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Nutzer mobiler und/oder stationärer Online-Angebote an 16 Jahren / Zielgruppe: Gesamt / Zeitraum: 2020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5961C868-86B4-4DC2-9157-D0A0EFB33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633246"/>
              </p:ext>
            </p:extLst>
          </p:nvPr>
        </p:nvGraphicFramePr>
        <p:xfrm>
          <a:off x="300038" y="1376787"/>
          <a:ext cx="10587105" cy="498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DCE6A3D-9DF1-4390-B9BE-607EBD3AD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8" y="6342821"/>
            <a:ext cx="814133" cy="288000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F9D6983B-8E2C-4A0B-8EF0-0A5007FC8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3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E55195F-8FCD-4FA3-94E8-483FBDE05C1B}"/>
              </a:ext>
            </a:extLst>
          </p:cNvPr>
          <p:cNvSpPr txBox="1"/>
          <p:nvPr/>
        </p:nvSpPr>
        <p:spPr>
          <a:xfrm>
            <a:off x="303511" y="513211"/>
            <a:ext cx="8657120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000" b="1" i="1" dirty="0">
                <a:latin typeface="Avenir Next LT Pro Light" panose="020B0304020202020204" pitchFamily="34" charset="0"/>
              </a:rPr>
              <a:t>„Ich nutze das Internet häufig für...“ </a:t>
            </a:r>
            <a:r>
              <a:rPr lang="de-DE" sz="2000" i="1" dirty="0">
                <a:latin typeface="Avenir Next LT Pro Light" panose="020B0304020202020204" pitchFamily="34" charset="0"/>
              </a:rPr>
              <a:t>(Nutzeranteil der Top 15 in Prozent)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F82C9A8-8FA7-4683-A5B4-49D7B44B8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667618"/>
              </p:ext>
            </p:extLst>
          </p:nvPr>
        </p:nvGraphicFramePr>
        <p:xfrm>
          <a:off x="292223" y="1000367"/>
          <a:ext cx="9453562" cy="533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1">
            <a:extLst>
              <a:ext uri="{FF2B5EF4-FFF2-40B4-BE49-F238E27FC236}">
                <a16:creationId xmlns:a16="http://schemas.microsoft.com/office/drawing/2014/main" id="{78953F1E-3A6A-49AB-9205-1788B8A3E3C4}"/>
              </a:ext>
            </a:extLst>
          </p:cNvPr>
          <p:cNvSpPr txBox="1"/>
          <p:nvPr/>
        </p:nvSpPr>
        <p:spPr>
          <a:xfrm>
            <a:off x="1261106" y="6401595"/>
            <a:ext cx="9109260" cy="3190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Nutzer mobiler und/oder stationärer Online-Angebote an 16 J. / Zielgruppe: Gesamt / Zeitraum: 2019 versus 2020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2BE6E80-372D-492A-811C-2898BEF1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3" y="6343473"/>
            <a:ext cx="818764" cy="28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61921A7-AE2E-4631-B0BD-820F7194C16C}"/>
              </a:ext>
            </a:extLst>
          </p:cNvPr>
          <p:cNvSpPr txBox="1"/>
          <p:nvPr/>
        </p:nvSpPr>
        <p:spPr>
          <a:xfrm>
            <a:off x="4269658" y="9290931"/>
            <a:ext cx="22200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>
                <a:latin typeface="Avenir Next LT Pro Light" panose="020B0304020202020204" pitchFamily="34" charset="0"/>
              </a:rPr>
              <a:t>Quelle: agof daily digital facts / Basis: Nutzer mobiler und/oder stationärer Online-Angebote ab 16 Jahren / Zielgruppe: Gesamt / Zeitraum: 2020 </a:t>
            </a: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381197D-0333-47B3-9E75-2FFD360C2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06" y="9442534"/>
            <a:ext cx="610599" cy="2160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D118FED-E0D4-4BDC-AF18-C809E51F4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4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F75A6CA6-6026-4353-9FA2-BEE7A57E6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782308"/>
              </p:ext>
            </p:extLst>
          </p:nvPr>
        </p:nvGraphicFramePr>
        <p:xfrm>
          <a:off x="292225" y="801455"/>
          <a:ext cx="9991122" cy="557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0B450FC7-3CF1-421E-B410-BFEEEB52E808}"/>
              </a:ext>
            </a:extLst>
          </p:cNvPr>
          <p:cNvSpPr txBox="1"/>
          <p:nvPr/>
        </p:nvSpPr>
        <p:spPr>
          <a:xfrm>
            <a:off x="302473" y="174568"/>
            <a:ext cx="9681880" cy="38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Was die Bundesbürger 2020 im Netz bestellten / </a:t>
            </a:r>
            <a:r>
              <a:rPr lang="de-DE" sz="20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Unique User in Millionen 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3E2D5476-36DB-47D7-8930-61447F764B86}"/>
              </a:ext>
            </a:extLst>
          </p:cNvPr>
          <p:cNvSpPr txBox="1"/>
          <p:nvPr/>
        </p:nvSpPr>
        <p:spPr>
          <a:xfrm>
            <a:off x="1050886" y="6389834"/>
            <a:ext cx="9609514" cy="3071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Bevölkerung ab 16 J. / Zielgruppe: Gesamt / Filter: Im Internet gekauft (b7p Merkmal) / Zeitraum: 2020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2394A5-3CCF-4B4E-B70F-475D1B84C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1" y="6368843"/>
            <a:ext cx="814133" cy="288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714A9B9-407F-4A17-9C50-1B5087AE4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F75A6CA6-6026-4353-9FA2-BEE7A57E6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968719"/>
              </p:ext>
            </p:extLst>
          </p:nvPr>
        </p:nvGraphicFramePr>
        <p:xfrm>
          <a:off x="292223" y="491339"/>
          <a:ext cx="9253537" cy="590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0B450FC7-3CF1-421E-B410-BFEEEB52E808}"/>
              </a:ext>
            </a:extLst>
          </p:cNvPr>
          <p:cNvSpPr txBox="1"/>
          <p:nvPr/>
        </p:nvSpPr>
        <p:spPr>
          <a:xfrm>
            <a:off x="307853" y="122459"/>
            <a:ext cx="8397499" cy="78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b="1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Die 20 Produkte mit den größten Zuwächsen beim Online-Kauf</a:t>
            </a:r>
          </a:p>
          <a:p>
            <a:pPr>
              <a:lnSpc>
                <a:spcPts val="2800"/>
              </a:lnSpc>
            </a:pPr>
            <a:r>
              <a:rPr lang="de-DE" sz="20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Dezember 2019 versus Dezember 2020 / Unique User in Millionen</a:t>
            </a: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33BDADB9-64F7-4536-BE8D-11CD43C49C2E}"/>
              </a:ext>
            </a:extLst>
          </p:cNvPr>
          <p:cNvSpPr txBox="1"/>
          <p:nvPr/>
        </p:nvSpPr>
        <p:spPr>
          <a:xfrm>
            <a:off x="1183744" y="6387149"/>
            <a:ext cx="8400359" cy="3071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Bevölkerung ab 16 J. / Zielgruppe: Gesamt / Filter: Im Internet gekauft (b7p Merkmal) / Zeitraum: 2020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6BFA23E-FAFB-4D0B-B840-D8E9BDE93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9" y="6348818"/>
            <a:ext cx="814133" cy="288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613E989-2C05-42A9-972E-43F5BD6BC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2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3">
            <a:extLst>
              <a:ext uri="{FF2B5EF4-FFF2-40B4-BE49-F238E27FC236}">
                <a16:creationId xmlns:a16="http://schemas.microsoft.com/office/drawing/2014/main" id="{D2C6E3BF-32CF-484B-B980-EEEB450F7282}"/>
              </a:ext>
            </a:extLst>
          </p:cNvPr>
          <p:cNvSpPr txBox="1"/>
          <p:nvPr/>
        </p:nvSpPr>
        <p:spPr>
          <a:xfrm>
            <a:off x="309563" y="592977"/>
            <a:ext cx="7462837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e-DE" sz="2400" b="1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Online-Shopper nach Altersgruppen: </a:t>
            </a:r>
          </a:p>
          <a:p>
            <a:pPr>
              <a:lnSpc>
                <a:spcPts val="2600"/>
              </a:lnSpc>
            </a:pPr>
            <a:r>
              <a:rPr lang="de-DE" sz="2000" dirty="0">
                <a:latin typeface="Avenir Next LT Pro Light" panose="020B0304020202020204" pitchFamily="34" charset="0"/>
                <a:ea typeface="Arial"/>
                <a:cs typeface="Arial" panose="020B0604020202020204" pitchFamily="34" charset="0"/>
              </a:rPr>
              <a:t>Dezember 2019 versus Dezember 2020 / Unique User in Mio.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A82BE97-7AA5-4DDD-B524-4E846CAAE377}"/>
              </a:ext>
            </a:extLst>
          </p:cNvPr>
          <p:cNvGrpSpPr/>
          <p:nvPr/>
        </p:nvGrpSpPr>
        <p:grpSpPr>
          <a:xfrm>
            <a:off x="374853" y="1720733"/>
            <a:ext cx="11138275" cy="4882354"/>
            <a:chOff x="300039" y="1745672"/>
            <a:chExt cx="11138275" cy="4882354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042574827"/>
                </p:ext>
              </p:extLst>
            </p:nvPr>
          </p:nvGraphicFramePr>
          <p:xfrm>
            <a:off x="300039" y="1745672"/>
            <a:ext cx="11138275" cy="4452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3" name="Textfeld 1">
              <a:extLst>
                <a:ext uri="{FF2B5EF4-FFF2-40B4-BE49-F238E27FC236}">
                  <a16:creationId xmlns:a16="http://schemas.microsoft.com/office/drawing/2014/main" id="{F716A271-9C35-4BEB-83E0-6B6035C31788}"/>
                </a:ext>
              </a:extLst>
            </p:cNvPr>
            <p:cNvSpPr txBox="1"/>
            <p:nvPr/>
          </p:nvSpPr>
          <p:spPr>
            <a:xfrm>
              <a:off x="1085502" y="6334750"/>
              <a:ext cx="9812483" cy="29327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de-DE" sz="1000" dirty="0">
                  <a:latin typeface="Avenir Next LT Pro Light" panose="020B0304020202020204" pitchFamily="34" charset="0"/>
                </a:rPr>
                <a:t>Quelle: agof daily digital facts / Basis: Bevölkerung ab 16 J. / Zielgruppe: Im Internet eingekauft (b7p Merkmal) nach Altersgruppen / Zeitraum: Dez. 2019 vs. Dez. 2020 </a:t>
              </a:r>
            </a:p>
          </p:txBody>
        </p:sp>
      </p:grpSp>
      <p:pic>
        <p:nvPicPr>
          <p:cNvPr id="34" name="Grafik 3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117D9C-DAF4-4E7A-827C-4195DFAC7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1" y="6282289"/>
            <a:ext cx="814132" cy="288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4B8DC97-5B4E-4796-82B4-A5A0EE34F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0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F021F02-1825-4190-AFD4-0E6A352F9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64996"/>
              </p:ext>
            </p:extLst>
          </p:nvPr>
        </p:nvGraphicFramePr>
        <p:xfrm>
          <a:off x="300038" y="1361634"/>
          <a:ext cx="8578850" cy="470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2E55195F-8FCD-4FA3-94E8-483FBDE05C1B}"/>
              </a:ext>
            </a:extLst>
          </p:cNvPr>
          <p:cNvSpPr txBox="1"/>
          <p:nvPr/>
        </p:nvSpPr>
        <p:spPr>
          <a:xfrm>
            <a:off x="303449" y="404553"/>
            <a:ext cx="7480674" cy="87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Zehn Tage im März: Die Rekordreichweiten des Jahres 2020 / </a:t>
            </a:r>
            <a:br>
              <a:rPr lang="de-DE" sz="2000" b="1" dirty="0">
                <a:latin typeface="Avenir Next LT Pro Light" panose="020B0304020202020204" pitchFamily="34" charset="0"/>
              </a:rPr>
            </a:br>
            <a:r>
              <a:rPr lang="de-DE" sz="2000" dirty="0">
                <a:latin typeface="Avenir Next LT Pro Light" panose="020B0304020202020204" pitchFamily="34" charset="0"/>
              </a:rPr>
              <a:t>Unique User in Mio.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657A379-3F60-43F2-8783-E07D5374A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3" y="6343473"/>
            <a:ext cx="814132" cy="28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CD05BE-9EE2-4E46-B52C-8DD74F05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  <p:sp>
        <p:nvSpPr>
          <p:cNvPr id="11" name="Textfeld 1">
            <a:extLst>
              <a:ext uri="{FF2B5EF4-FFF2-40B4-BE49-F238E27FC236}">
                <a16:creationId xmlns:a16="http://schemas.microsoft.com/office/drawing/2014/main" id="{B062C571-B6CE-48D1-980C-0B42CB6B6105}"/>
              </a:ext>
            </a:extLst>
          </p:cNvPr>
          <p:cNvSpPr txBox="1"/>
          <p:nvPr/>
        </p:nvSpPr>
        <p:spPr>
          <a:xfrm>
            <a:off x="1219186" y="6207161"/>
            <a:ext cx="7330267" cy="441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Deutsche Wohnbevölkerung ab 16 Jahren / Zielgruppe: Gesamt / </a:t>
            </a:r>
            <a:br>
              <a:rPr lang="de-DE" sz="1000" dirty="0">
                <a:latin typeface="Avenir Next LT Pro" panose="020B0504020202020204" pitchFamily="34" charset="0"/>
              </a:rPr>
            </a:br>
            <a:r>
              <a:rPr lang="de-DE" sz="1000" dirty="0">
                <a:latin typeface="Avenir Next LT Pro" panose="020B0504020202020204" pitchFamily="34" charset="0"/>
              </a:rPr>
              <a:t>Medienkombination: Digital gesamt / Zeitraum: März 2020</a:t>
            </a:r>
          </a:p>
        </p:txBody>
      </p:sp>
    </p:spTree>
    <p:extLst>
      <p:ext uri="{BB962C8B-B14F-4D97-AF65-F5344CB8AC3E}">
        <p14:creationId xmlns:p14="http://schemas.microsoft.com/office/powerpoint/2010/main" val="300292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456A8B1-BEEC-4157-A445-979A46240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295179"/>
              </p:ext>
            </p:extLst>
          </p:nvPr>
        </p:nvGraphicFramePr>
        <p:xfrm>
          <a:off x="378273" y="1521922"/>
          <a:ext cx="10172698" cy="430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D4B13A7-36A5-421D-B11C-32DCA501EFCC}"/>
              </a:ext>
            </a:extLst>
          </p:cNvPr>
          <p:cNvSpPr txBox="1"/>
          <p:nvPr/>
        </p:nvSpPr>
        <p:spPr>
          <a:xfrm>
            <a:off x="473520" y="369397"/>
            <a:ext cx="863917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b="1" dirty="0">
                <a:latin typeface="Avenir Next LT Pro Light" panose="020B0304020202020204" pitchFamily="34" charset="0"/>
              </a:rPr>
              <a:t>Die Nutzung digitaler Medien im Jahresvergleich 2019 versus 2020</a:t>
            </a:r>
          </a:p>
          <a:p>
            <a:pPr>
              <a:lnSpc>
                <a:spcPts val="2800"/>
              </a:lnSpc>
            </a:pPr>
            <a:r>
              <a:rPr lang="de-DE" sz="2000" dirty="0">
                <a:latin typeface="Avenir Next LT Pro Light" panose="020B0304020202020204" pitchFamily="34" charset="0"/>
              </a:rPr>
              <a:t>Unique User pro Monat in Millionen 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DCA31313-33F9-4877-AE5C-75FC5CD810A9}"/>
              </a:ext>
            </a:extLst>
          </p:cNvPr>
          <p:cNvSpPr txBox="1"/>
          <p:nvPr/>
        </p:nvSpPr>
        <p:spPr>
          <a:xfrm>
            <a:off x="1422386" y="6144638"/>
            <a:ext cx="7330267" cy="441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e-DE" sz="1000" dirty="0">
                <a:latin typeface="Avenir Next LT Pro" panose="020B0504020202020204" pitchFamily="34" charset="0"/>
              </a:rPr>
              <a:t>Quelle: agof daily digital facts / Basis: Deutsche Wohnbevölkerung ab 16 Jahren / Zielgruppe: Gesamt / </a:t>
            </a:r>
            <a:br>
              <a:rPr lang="de-DE" sz="1000" dirty="0">
                <a:latin typeface="Avenir Next LT Pro" panose="020B0504020202020204" pitchFamily="34" charset="0"/>
              </a:rPr>
            </a:br>
            <a:r>
              <a:rPr lang="de-DE" sz="1000" dirty="0">
                <a:latin typeface="Avenir Next LT Pro" panose="020B0504020202020204" pitchFamily="34" charset="0"/>
              </a:rPr>
              <a:t>Medienkombination: Digital gesamt / Zeitraum: Januar bis Dezember 2019 versus Januar bis Dezember 2020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7B9067-DB85-4723-88F4-8F07BC226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4" y="6280933"/>
            <a:ext cx="814132" cy="288000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28FCB02-4DF4-41AF-B7AF-8DA0BDDF1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05" y="282863"/>
            <a:ext cx="152650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7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Breitbild</PresentationFormat>
  <Paragraphs>208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Avenir Next LT Pro</vt:lpstr>
      <vt:lpstr>Avenir Next LT Pro Light</vt:lpstr>
      <vt:lpstr>Cabin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S. Danne</dc:creator>
  <cp:lastModifiedBy>Metzger, Katharina</cp:lastModifiedBy>
  <cp:revision>226</cp:revision>
  <dcterms:created xsi:type="dcterms:W3CDTF">2021-01-26T17:07:36Z</dcterms:created>
  <dcterms:modified xsi:type="dcterms:W3CDTF">2021-02-10T10:53:39Z</dcterms:modified>
</cp:coreProperties>
</file>