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rawings/drawing6.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51" r:id="rId2"/>
    <p:sldId id="2965" r:id="rId3"/>
    <p:sldId id="2966" r:id="rId4"/>
    <p:sldId id="2797" r:id="rId5"/>
    <p:sldId id="2971" r:id="rId6"/>
    <p:sldId id="2973" r:id="rId7"/>
    <p:sldId id="2905" r:id="rId8"/>
    <p:sldId id="2972" r:id="rId9"/>
    <p:sldId id="2976" r:id="rId10"/>
    <p:sldId id="2975" r:id="rId11"/>
    <p:sldId id="2923" r:id="rId12"/>
    <p:sldId id="2970" r:id="rId13"/>
    <p:sldId id="2926" r:id="rId14"/>
    <p:sldId id="2931" r:id="rId15"/>
    <p:sldId id="2983" r:id="rId16"/>
    <p:sldId id="2985" r:id="rId17"/>
    <p:sldId id="2974" r:id="rId18"/>
    <p:sldId id="2977" r:id="rId19"/>
    <p:sldId id="2978" r:id="rId20"/>
    <p:sldId id="2980" r:id="rId21"/>
    <p:sldId id="2979" r:id="rId22"/>
    <p:sldId id="2981" r:id="rId23"/>
    <p:sldId id="2982" r:id="rId24"/>
    <p:sldId id="2953" r:id="rId25"/>
    <p:sldId id="2967" r:id="rId26"/>
    <p:sldId id="2969" r:id="rId27"/>
    <p:sldId id="2955" r:id="rId28"/>
    <p:sldId id="2957"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751"/>
            <p14:sldId id="2965"/>
            <p14:sldId id="2966"/>
            <p14:sldId id="2797"/>
            <p14:sldId id="2971"/>
            <p14:sldId id="2973"/>
            <p14:sldId id="2905"/>
            <p14:sldId id="2972"/>
            <p14:sldId id="2976"/>
            <p14:sldId id="2975"/>
            <p14:sldId id="2923"/>
            <p14:sldId id="2970"/>
            <p14:sldId id="2926"/>
            <p14:sldId id="2931"/>
            <p14:sldId id="2983"/>
            <p14:sldId id="2985"/>
            <p14:sldId id="2974"/>
            <p14:sldId id="2977"/>
            <p14:sldId id="2978"/>
            <p14:sldId id="2980"/>
            <p14:sldId id="2979"/>
            <p14:sldId id="2981"/>
            <p14:sldId id="2982"/>
            <p14:sldId id="2953"/>
            <p14:sldId id="2967"/>
            <p14:sldId id="2969"/>
            <p14:sldId id="2955"/>
            <p14:sldId id="29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78"/>
    <a:srgbClr val="FF9600"/>
    <a:srgbClr val="BFBFBF"/>
    <a:srgbClr val="DCF0FA"/>
    <a:srgbClr val="007EB0"/>
    <a:srgbClr val="969696"/>
    <a:srgbClr val="0096C8"/>
    <a:srgbClr val="646464"/>
    <a:srgbClr val="96DCF0"/>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6F890A9-2807-4EBB-B81D-B2AA78EC7F3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63" autoAdjust="0"/>
    <p:restoredTop sz="94660"/>
  </p:normalViewPr>
  <p:slideViewPr>
    <p:cSldViewPr snapToGrid="0">
      <p:cViewPr varScale="1">
        <p:scale>
          <a:sx n="64" d="100"/>
          <a:sy n="64" d="100"/>
        </p:scale>
        <p:origin x="444" y="52"/>
      </p:cViewPr>
      <p:guideLst/>
    </p:cSldViewPr>
  </p:slideViewPr>
  <p:notesTextViewPr>
    <p:cViewPr>
      <p:scale>
        <a:sx n="1" d="1"/>
        <a:sy n="1" d="1"/>
      </p:scale>
      <p:origin x="0" y="0"/>
    </p:cViewPr>
  </p:notesTextViewPr>
  <p:sorterViewPr>
    <p:cViewPr>
      <p:scale>
        <a:sx n="66" d="100"/>
        <a:sy n="66" d="100"/>
      </p:scale>
      <p:origin x="0" y="-384"/>
    </p:cViewPr>
  </p:sorter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2.8951416252528811E-3"/>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97</c:v>
                </c:pt>
                <c:pt idx="1">
                  <c:v>77</c:v>
                </c:pt>
                <c:pt idx="2">
                  <c:v>80</c:v>
                </c:pt>
                <c:pt idx="3">
                  <c:v>20</c:v>
                </c:pt>
                <c:pt idx="4">
                  <c:v>97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20-29 Jahre</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General</c:formatCode>
                <c:ptCount val="5"/>
                <c:pt idx="0" formatCode="#,##0">
                  <c:v>104</c:v>
                </c:pt>
                <c:pt idx="1">
                  <c:v>117</c:v>
                </c:pt>
                <c:pt idx="2" formatCode="#,##0">
                  <c:v>104</c:v>
                </c:pt>
                <c:pt idx="3">
                  <c:v>45</c:v>
                </c:pt>
                <c:pt idx="4" formatCode="#,##0">
                  <c:v>100</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30-39 Jahre</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106</c:v>
                </c:pt>
                <c:pt idx="1">
                  <c:v>105</c:v>
                </c:pt>
                <c:pt idx="2">
                  <c:v>127</c:v>
                </c:pt>
                <c:pt idx="3">
                  <c:v>82</c:v>
                </c:pt>
                <c:pt idx="4">
                  <c:v>111</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40-49 Jahre</c:v>
                </c:pt>
              </c:strCache>
            </c:strRef>
          </c:tx>
          <c:spPr>
            <a:solidFill>
              <a:srgbClr val="007EB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General</c:formatCode>
                <c:ptCount val="5"/>
                <c:pt idx="0" formatCode="#,##0">
                  <c:v>124</c:v>
                </c:pt>
                <c:pt idx="1">
                  <c:v>128</c:v>
                </c:pt>
                <c:pt idx="2" formatCode="#,##0">
                  <c:v>107</c:v>
                </c:pt>
                <c:pt idx="3">
                  <c:v>82</c:v>
                </c:pt>
                <c:pt idx="4">
                  <c:v>105</c:v>
                </c:pt>
              </c:numCache>
            </c:numRef>
          </c:val>
          <c:extLst>
            <c:ext xmlns:c16="http://schemas.microsoft.com/office/drawing/2014/chart" uri="{C3380CC4-5D6E-409C-BE32-E72D297353CC}">
              <c16:uniqueId val="{00000000-2743-47F2-B285-C5A5235CB46C}"/>
            </c:ext>
          </c:extLst>
        </c:ser>
        <c:ser>
          <c:idx val="4"/>
          <c:order val="4"/>
          <c:tx>
            <c:strRef>
              <c:f>Sheet1!$F$1</c:f>
              <c:strCache>
                <c:ptCount val="1"/>
                <c:pt idx="0">
                  <c:v>50-59 Jahre</c:v>
                </c:pt>
              </c:strCache>
            </c:strRef>
          </c:tx>
          <c:spPr>
            <a:solidFill>
              <a:srgbClr val="FFD278"/>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Sheet1!$F$2:$F$6</c:f>
              <c:numCache>
                <c:formatCode>#,##0</c:formatCode>
                <c:ptCount val="5"/>
                <c:pt idx="0">
                  <c:v>99</c:v>
                </c:pt>
                <c:pt idx="1">
                  <c:v>100</c:v>
                </c:pt>
                <c:pt idx="2">
                  <c:v>95</c:v>
                </c:pt>
                <c:pt idx="3" formatCode="General">
                  <c:v>117</c:v>
                </c:pt>
                <c:pt idx="4">
                  <c:v>105</c:v>
                </c:pt>
              </c:numCache>
            </c:numRef>
          </c:val>
          <c:extLst>
            <c:ext xmlns:c16="http://schemas.microsoft.com/office/drawing/2014/chart" uri="{C3380CC4-5D6E-409C-BE32-E72D297353CC}">
              <c16:uniqueId val="{00000001-2743-47F2-B285-C5A5235CB46C}"/>
            </c:ext>
          </c:extLst>
        </c:ser>
        <c:ser>
          <c:idx val="5"/>
          <c:order val="5"/>
          <c:tx>
            <c:strRef>
              <c:f>Sheet1!$G$1</c:f>
              <c:strCache>
                <c:ptCount val="1"/>
                <c:pt idx="0">
                  <c:v>60-69 Jahre</c:v>
                </c:pt>
              </c:strCache>
            </c:strRef>
          </c:tx>
          <c:spPr>
            <a:solidFill>
              <a:srgbClr val="DCDCDC"/>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Sheet1!$G$2:$G$6</c:f>
              <c:numCache>
                <c:formatCode>#,##0</c:formatCode>
                <c:ptCount val="5"/>
                <c:pt idx="0">
                  <c:v>85</c:v>
                </c:pt>
                <c:pt idx="1">
                  <c:v>79</c:v>
                </c:pt>
                <c:pt idx="2">
                  <c:v>92</c:v>
                </c:pt>
                <c:pt idx="3">
                  <c:v>151</c:v>
                </c:pt>
                <c:pt idx="4">
                  <c:v>87</c:v>
                </c:pt>
              </c:numCache>
            </c:numRef>
          </c:val>
          <c:extLst>
            <c:ext xmlns:c16="http://schemas.microsoft.com/office/drawing/2014/chart" uri="{C3380CC4-5D6E-409C-BE32-E72D297353CC}">
              <c16:uniqueId val="{00000002-2743-47F2-B285-C5A5235CB46C}"/>
            </c:ext>
          </c:extLst>
        </c:ser>
        <c:ser>
          <c:idx val="6"/>
          <c:order val="6"/>
          <c:tx>
            <c:strRef>
              <c:f>Sheet1!$H$1</c:f>
              <c:strCache>
                <c:ptCount val="1"/>
                <c:pt idx="0">
                  <c:v>70 Jahre und älter</c:v>
                </c:pt>
              </c:strCache>
            </c:strRef>
          </c:tx>
          <c:spPr>
            <a:solidFill>
              <a:srgbClr val="96DCF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Sheet1!$H$2:$H$6</c:f>
              <c:numCache>
                <c:formatCode>#,##0</c:formatCode>
                <c:ptCount val="5"/>
                <c:pt idx="0">
                  <c:v>73</c:v>
                </c:pt>
                <c:pt idx="1">
                  <c:v>68</c:v>
                </c:pt>
                <c:pt idx="2">
                  <c:v>74</c:v>
                </c:pt>
                <c:pt idx="3">
                  <c:v>167</c:v>
                </c:pt>
                <c:pt idx="4">
                  <c:v>85</c:v>
                </c:pt>
              </c:numCache>
            </c:numRef>
          </c:val>
          <c:extLst>
            <c:ext xmlns:c16="http://schemas.microsoft.com/office/drawing/2014/chart" uri="{C3380CC4-5D6E-409C-BE32-E72D297353CC}">
              <c16:uniqueId val="{00000003-2743-47F2-B285-C5A5235CB46C}"/>
            </c:ext>
          </c:extLst>
        </c:ser>
        <c:dLbls>
          <c:showLegendKey val="0"/>
          <c:showVal val="0"/>
          <c:showCatName val="0"/>
          <c:showSerName val="0"/>
          <c:showPercent val="0"/>
          <c:showBubbleSize val="0"/>
        </c:dLbls>
        <c:gapWidth val="75"/>
        <c:overlap val="-8"/>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1769928835108"/>
          <c:y val="0.10060035133844697"/>
          <c:w val="0.89598230071164886"/>
          <c:h val="0.86947526075666071"/>
        </c:manualLayout>
      </c:layout>
      <c:barChart>
        <c:barDir val="bar"/>
        <c:grouping val="clustered"/>
        <c:varyColors val="0"/>
        <c:ser>
          <c:idx val="0"/>
          <c:order val="0"/>
          <c:tx>
            <c:strRef>
              <c:f>Sheet1!$B$1</c:f>
              <c:strCache>
                <c:ptCount val="1"/>
                <c:pt idx="0">
                  <c:v>Mindestens ein Kind im Haushalt unter 13 Jahre</c:v>
                </c:pt>
              </c:strCache>
            </c:strRef>
          </c:tx>
          <c:spPr>
            <a:solidFill>
              <a:srgbClr val="0092C6"/>
            </a:solidFill>
            <a:effectLst/>
          </c:spPr>
          <c:invertIfNegative val="1"/>
          <c:dPt>
            <c:idx val="2"/>
            <c:invertIfNegative val="1"/>
            <c:bubble3D val="0"/>
            <c:spPr>
              <a:solidFill>
                <a:srgbClr val="0096C8"/>
              </a:solidFill>
              <a:effectLst/>
            </c:spPr>
            <c:extLst>
              <c:ext xmlns:c16="http://schemas.microsoft.com/office/drawing/2014/chart" uri="{C3380CC4-5D6E-409C-BE32-E72D297353CC}">
                <c16:uniqueId val="{00000000-9192-4979-81B7-3CEC2673D036}"/>
              </c:ext>
            </c:extLst>
          </c:dPt>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General</c:formatCode>
                <c:ptCount val="5"/>
                <c:pt idx="0">
                  <c:v>125</c:v>
                </c:pt>
                <c:pt idx="1">
                  <c:v>125</c:v>
                </c:pt>
                <c:pt idx="2" formatCode="#,##0">
                  <c:v>110</c:v>
                </c:pt>
                <c:pt idx="3" formatCode="#,##0">
                  <c:v>99</c:v>
                </c:pt>
                <c:pt idx="4">
                  <c:v>111</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1 Person im Haushalt</c:v>
                </c:pt>
              </c:strCache>
            </c:strRef>
          </c:tx>
          <c:spPr>
            <a:solidFill>
              <a:srgbClr val="FF9600"/>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c:formatCode>
                <c:ptCount val="5"/>
                <c:pt idx="0">
                  <c:v>84</c:v>
                </c:pt>
                <c:pt idx="1">
                  <c:v>94</c:v>
                </c:pt>
                <c:pt idx="2">
                  <c:v>91</c:v>
                </c:pt>
                <c:pt idx="3">
                  <c:v>93</c:v>
                </c:pt>
                <c:pt idx="4">
                  <c:v>89</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Lebe in einer Beziehung</c:v>
                </c:pt>
              </c:strCache>
            </c:strRef>
          </c:tx>
          <c:spPr>
            <a:solidFill>
              <a:srgbClr val="BFBFBF"/>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103</c:v>
                </c:pt>
                <c:pt idx="1">
                  <c:v>100</c:v>
                </c:pt>
                <c:pt idx="2">
                  <c:v>100</c:v>
                </c:pt>
                <c:pt idx="3">
                  <c:v>103</c:v>
                </c:pt>
                <c:pt idx="4">
                  <c:v>104</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Lebe in einer Wohngemeinschaft (WG)</c:v>
                </c:pt>
              </c:strCache>
            </c:strRef>
          </c:tx>
          <c:spPr>
            <a:solidFill>
              <a:srgbClr val="DCF0FA"/>
            </a:solidFill>
          </c:spPr>
          <c:invertIfNegative val="0"/>
          <c:dLbls>
            <c:spPr>
              <a:noFill/>
              <a:ln>
                <a:noFill/>
              </a:ln>
              <a:effectLst/>
            </c:spPr>
            <c:txPr>
              <a:bodyPr wrap="square" lIns="38100" tIns="19050" rIns="38100" bIns="19050" anchor="ctr">
                <a:spAutoFit/>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c:formatCode>
                <c:ptCount val="5"/>
                <c:pt idx="0">
                  <c:v>115</c:v>
                </c:pt>
                <c:pt idx="1">
                  <c:v>112</c:v>
                </c:pt>
                <c:pt idx="2">
                  <c:v>105</c:v>
                </c:pt>
                <c:pt idx="3">
                  <c:v>277</c:v>
                </c:pt>
                <c:pt idx="4">
                  <c:v>103</c:v>
                </c:pt>
              </c:numCache>
            </c:numRef>
          </c:val>
          <c:extLst>
            <c:ext xmlns:c16="http://schemas.microsoft.com/office/drawing/2014/chart" uri="{C3380CC4-5D6E-409C-BE32-E72D297353CC}">
              <c16:uniqueId val="{00000000-2743-47F2-B285-C5A5235CB46C}"/>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30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64862473657240027"/>
          <c:y val="0.33616933133666049"/>
          <c:w val="0.32926747271613577"/>
          <c:h val="0.30045713411759362"/>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1769928835108"/>
          <c:y val="0.10060035133844697"/>
          <c:w val="0.89598230071164886"/>
          <c:h val="0.86947526075666071"/>
        </c:manualLayout>
      </c:layout>
      <c:barChart>
        <c:barDir val="bar"/>
        <c:grouping val="clustered"/>
        <c:varyColors val="0"/>
        <c:ser>
          <c:idx val="0"/>
          <c:order val="0"/>
          <c:tx>
            <c:strRef>
              <c:f>Sheet1!$B$1</c:f>
              <c:strCache>
                <c:ptCount val="1"/>
                <c:pt idx="0">
                  <c:v>Alle digitalen User</c:v>
                </c:pt>
              </c:strCache>
            </c:strRef>
          </c:tx>
          <c:spPr>
            <a:solidFill>
              <a:srgbClr val="969696"/>
            </a:solidFill>
            <a:effectLst/>
          </c:spPr>
          <c:invertIfNegative val="1"/>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100</c:v>
                </c:pt>
                <c:pt idx="1">
                  <c:v>100</c:v>
                </c:pt>
                <c:pt idx="2">
                  <c:v>100</c:v>
                </c:pt>
                <c:pt idx="3">
                  <c:v>100</c:v>
                </c:pt>
                <c:pt idx="4">
                  <c:v>100</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FF9600"/>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c:formatCode>
                <c:ptCount val="5"/>
                <c:pt idx="0">
                  <c:v>101</c:v>
                </c:pt>
                <c:pt idx="1">
                  <c:v>109</c:v>
                </c:pt>
                <c:pt idx="2">
                  <c:v>118</c:v>
                </c:pt>
                <c:pt idx="3">
                  <c:v>155</c:v>
                </c:pt>
                <c:pt idx="4">
                  <c:v>102</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Frauen</c:v>
                </c:pt>
              </c:strCache>
            </c:strRef>
          </c:tx>
          <c:spPr>
            <a:solidFill>
              <a:srgbClr val="0096C8"/>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99</c:v>
                </c:pt>
                <c:pt idx="1">
                  <c:v>91</c:v>
                </c:pt>
                <c:pt idx="2">
                  <c:v>82</c:v>
                </c:pt>
                <c:pt idx="3">
                  <c:v>44</c:v>
                </c:pt>
                <c:pt idx="4">
                  <c:v>98</c:v>
                </c:pt>
              </c:numCache>
            </c:numRef>
          </c:val>
          <c:extLst>
            <c:ext xmlns:c16="http://schemas.microsoft.com/office/drawing/2014/chart" uri="{C3380CC4-5D6E-409C-BE32-E72D297353CC}">
              <c16:uniqueId val="{00000001-F33A-44BD-BBD2-F923DEA8E249}"/>
            </c:ext>
          </c:extLst>
        </c:ser>
        <c:dLbls>
          <c:dLblPos val="outEnd"/>
          <c:showLegendKey val="0"/>
          <c:showVal val="1"/>
          <c:showCatName val="0"/>
          <c:showSerName val="0"/>
          <c:showPercent val="0"/>
          <c:showBubbleSize val="0"/>
        </c:dLbls>
        <c:gapWidth val="150"/>
        <c:overlap val="-2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16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2.8951416252528811E-3"/>
          <c:w val="0.58306567167102041"/>
          <c:h val="0.91348348434146986"/>
        </c:manualLayout>
      </c:layout>
      <c:barChart>
        <c:barDir val="bar"/>
        <c:grouping val="clustered"/>
        <c:varyColors val="0"/>
        <c:ser>
          <c:idx val="0"/>
          <c:order val="0"/>
          <c:tx>
            <c:strRef>
              <c:f>Sheet1!$B$1</c:f>
              <c:strCache>
                <c:ptCount val="1"/>
                <c:pt idx="0">
                  <c:v>Social Media Heavy User</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115</c:v>
                </c:pt>
                <c:pt idx="1">
                  <c:v>117</c:v>
                </c:pt>
                <c:pt idx="2">
                  <c:v>110</c:v>
                </c:pt>
                <c:pt idx="3">
                  <c:v>80</c:v>
                </c:pt>
                <c:pt idx="4">
                  <c:v>102</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Influencer Follower</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General</c:formatCode>
                <c:ptCount val="5"/>
                <c:pt idx="0" formatCode="#,##0">
                  <c:v>122</c:v>
                </c:pt>
                <c:pt idx="1">
                  <c:v>120</c:v>
                </c:pt>
                <c:pt idx="2" formatCode="#,##0">
                  <c:v>108</c:v>
                </c:pt>
                <c:pt idx="3">
                  <c:v>77</c:v>
                </c:pt>
                <c:pt idx="4" formatCode="#,##0">
                  <c:v>103</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Follower von Unternehmensprofilen in Social Media</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131</c:v>
                </c:pt>
                <c:pt idx="1">
                  <c:v>137</c:v>
                </c:pt>
                <c:pt idx="2">
                  <c:v>121</c:v>
                </c:pt>
                <c:pt idx="3">
                  <c:v>78</c:v>
                </c:pt>
                <c:pt idx="4">
                  <c:v>104</c:v>
                </c:pt>
              </c:numCache>
            </c:numRef>
          </c:val>
          <c:extLst>
            <c:ext xmlns:c16="http://schemas.microsoft.com/office/drawing/2014/chart" uri="{C3380CC4-5D6E-409C-BE32-E72D297353CC}">
              <c16:uniqueId val="{00000001-F33A-44BD-BBD2-F923DEA8E249}"/>
            </c:ext>
          </c:extLst>
        </c:ser>
        <c:dLbls>
          <c:showLegendKey val="0"/>
          <c:showVal val="0"/>
          <c:showCatName val="0"/>
          <c:showSerName val="0"/>
          <c:showPercent val="0"/>
          <c:showBubbleSize val="0"/>
        </c:dLbls>
        <c:gapWidth val="90"/>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1769928835108"/>
          <c:y val="0.10060035133844697"/>
          <c:w val="0.89598230071164886"/>
          <c:h val="0.86947526075666071"/>
        </c:manualLayout>
      </c:layout>
      <c:barChart>
        <c:barDir val="bar"/>
        <c:grouping val="clustered"/>
        <c:varyColors val="0"/>
        <c:ser>
          <c:idx val="0"/>
          <c:order val="0"/>
          <c:tx>
            <c:strRef>
              <c:f>Sheet1!$B$1</c:f>
              <c:strCache>
                <c:ptCount val="1"/>
                <c:pt idx="0">
                  <c:v>Mindestens ein Kind im Haushalt unter 13 Jahre</c:v>
                </c:pt>
              </c:strCache>
            </c:strRef>
          </c:tx>
          <c:spPr>
            <a:solidFill>
              <a:srgbClr val="0092C6"/>
            </a:solidFill>
            <a:effectLst/>
          </c:spPr>
          <c:invertIfNegative val="1"/>
          <c:dPt>
            <c:idx val="2"/>
            <c:invertIfNegative val="1"/>
            <c:bubble3D val="0"/>
            <c:spPr>
              <a:solidFill>
                <a:srgbClr val="0096C8"/>
              </a:solidFill>
              <a:effectLst/>
            </c:spPr>
            <c:extLst>
              <c:ext xmlns:c16="http://schemas.microsoft.com/office/drawing/2014/chart" uri="{C3380CC4-5D6E-409C-BE32-E72D297353CC}">
                <c16:uniqueId val="{00000000-9192-4979-81B7-3CEC2673D036}"/>
              </c:ext>
            </c:extLst>
          </c:dPt>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General</c:formatCode>
                <c:ptCount val="5"/>
                <c:pt idx="0">
                  <c:v>112</c:v>
                </c:pt>
                <c:pt idx="1">
                  <c:v>125</c:v>
                </c:pt>
                <c:pt idx="2" formatCode="#,##0">
                  <c:v>114</c:v>
                </c:pt>
                <c:pt idx="3" formatCode="#,##0">
                  <c:v>82</c:v>
                </c:pt>
                <c:pt idx="4">
                  <c:v>114</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1 Person im Haushalt</c:v>
                </c:pt>
              </c:strCache>
            </c:strRef>
          </c:tx>
          <c:spPr>
            <a:solidFill>
              <a:srgbClr val="FF9600"/>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c:formatCode>
                <c:ptCount val="5"/>
                <c:pt idx="0">
                  <c:v>112</c:v>
                </c:pt>
                <c:pt idx="1">
                  <c:v>91</c:v>
                </c:pt>
                <c:pt idx="2">
                  <c:v>63</c:v>
                </c:pt>
                <c:pt idx="3">
                  <c:v>130</c:v>
                </c:pt>
                <c:pt idx="4">
                  <c:v>91</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Lebe in einer Beziehung</c:v>
                </c:pt>
              </c:strCache>
            </c:strRef>
          </c:tx>
          <c:spPr>
            <a:solidFill>
              <a:srgbClr val="BFBFBF"/>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91</c:v>
                </c:pt>
                <c:pt idx="1">
                  <c:v>97</c:v>
                </c:pt>
                <c:pt idx="2">
                  <c:v>96</c:v>
                </c:pt>
                <c:pt idx="3">
                  <c:v>83</c:v>
                </c:pt>
                <c:pt idx="4">
                  <c:v>103</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Lebe in einer Wohngemeinschaft (WG)</c:v>
                </c:pt>
              </c:strCache>
            </c:strRef>
          </c:tx>
          <c:spPr>
            <a:solidFill>
              <a:srgbClr val="DCF0FA"/>
            </a:solidFill>
          </c:spPr>
          <c:invertIfNegative val="0"/>
          <c:dLbls>
            <c:spPr>
              <a:noFill/>
              <a:ln>
                <a:noFill/>
              </a:ln>
              <a:effectLst/>
            </c:spPr>
            <c:txPr>
              <a:bodyPr wrap="square" lIns="38100" tIns="19050" rIns="38100" bIns="19050" anchor="ctr">
                <a:spAutoFit/>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c:formatCode>
                <c:ptCount val="5"/>
                <c:pt idx="0">
                  <c:v>98</c:v>
                </c:pt>
                <c:pt idx="1">
                  <c:v>156</c:v>
                </c:pt>
                <c:pt idx="2">
                  <c:v>269</c:v>
                </c:pt>
                <c:pt idx="3">
                  <c:v>240</c:v>
                </c:pt>
                <c:pt idx="4">
                  <c:v>110</c:v>
                </c:pt>
              </c:numCache>
            </c:numRef>
          </c:val>
          <c:extLst>
            <c:ext xmlns:c16="http://schemas.microsoft.com/office/drawing/2014/chart" uri="{C3380CC4-5D6E-409C-BE32-E72D297353CC}">
              <c16:uniqueId val="{00000000-2743-47F2-B285-C5A5235CB46C}"/>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30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6624421057670653"/>
          <c:y val="0.27632055552687596"/>
          <c:w val="0.32926747271613577"/>
          <c:h val="0.27053274621270129"/>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2.8951416252528811E-3"/>
          <c:w val="0.58306567167102041"/>
          <c:h val="0.91348348434146986"/>
        </c:manualLayout>
      </c:layout>
      <c:barChart>
        <c:barDir val="bar"/>
        <c:grouping val="clustered"/>
        <c:varyColors val="0"/>
        <c:ser>
          <c:idx val="0"/>
          <c:order val="0"/>
          <c:tx>
            <c:strRef>
              <c:f>Sheet1!$B$1</c:f>
              <c:strCache>
                <c:ptCount val="1"/>
                <c:pt idx="0">
                  <c:v>Social Media Heavy User</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120</c:v>
                </c:pt>
                <c:pt idx="1">
                  <c:v>122</c:v>
                </c:pt>
                <c:pt idx="2">
                  <c:v>120</c:v>
                </c:pt>
                <c:pt idx="3">
                  <c:v>102</c:v>
                </c:pt>
                <c:pt idx="4">
                  <c:v>111</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Influencer Follower</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General</c:formatCode>
                <c:ptCount val="5"/>
                <c:pt idx="0" formatCode="#,##0">
                  <c:v>127</c:v>
                </c:pt>
                <c:pt idx="1">
                  <c:v>129</c:v>
                </c:pt>
                <c:pt idx="2" formatCode="#,##0">
                  <c:v>124</c:v>
                </c:pt>
                <c:pt idx="3">
                  <c:v>111</c:v>
                </c:pt>
                <c:pt idx="4" formatCode="#,##0">
                  <c:v>115</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Follower von Unternehmensprofilen in Social Media</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136</c:v>
                </c:pt>
                <c:pt idx="1">
                  <c:v>144</c:v>
                </c:pt>
                <c:pt idx="2">
                  <c:v>139</c:v>
                </c:pt>
                <c:pt idx="3">
                  <c:v>120</c:v>
                </c:pt>
                <c:pt idx="4">
                  <c:v>120</c:v>
                </c:pt>
              </c:numCache>
            </c:numRef>
          </c:val>
          <c:extLst>
            <c:ext xmlns:c16="http://schemas.microsoft.com/office/drawing/2014/chart" uri="{C3380CC4-5D6E-409C-BE32-E72D297353CC}">
              <c16:uniqueId val="{00000001-F33A-44BD-BBD2-F923DEA8E249}"/>
            </c:ext>
          </c:extLst>
        </c:ser>
        <c:dLbls>
          <c:showLegendKey val="0"/>
          <c:showVal val="0"/>
          <c:showCatName val="0"/>
          <c:showSerName val="0"/>
          <c:showPercent val="0"/>
          <c:showBubbleSize val="0"/>
        </c:dLbls>
        <c:gapWidth val="90"/>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layout>
        <c:manualLayout>
          <c:xMode val="edge"/>
          <c:yMode val="edge"/>
          <c:x val="0.73761240212243495"/>
          <c:y val="0.39023195877772887"/>
          <c:w val="0.25409717636076606"/>
          <c:h val="0.21953589048448224"/>
        </c:manualLayout>
      </c:layout>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3.7025591623019674E-2"/>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110</c:v>
                </c:pt>
                <c:pt idx="1">
                  <c:v>130</c:v>
                </c:pt>
                <c:pt idx="2">
                  <c:v>63</c:v>
                </c:pt>
                <c:pt idx="3">
                  <c:v>78</c:v>
                </c:pt>
                <c:pt idx="4">
                  <c:v>81</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20-29 Jahre</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General</c:formatCode>
                <c:ptCount val="5"/>
                <c:pt idx="0">
                  <c:v>153</c:v>
                </c:pt>
                <c:pt idx="1">
                  <c:v>188</c:v>
                </c:pt>
                <c:pt idx="2">
                  <c:v>182</c:v>
                </c:pt>
                <c:pt idx="3">
                  <c:v>129</c:v>
                </c:pt>
                <c:pt idx="4">
                  <c:v>134</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30-39 Jahre</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138</c:v>
                </c:pt>
                <c:pt idx="1">
                  <c:v>152</c:v>
                </c:pt>
                <c:pt idx="2">
                  <c:v>174</c:v>
                </c:pt>
                <c:pt idx="3">
                  <c:v>131</c:v>
                </c:pt>
                <c:pt idx="4">
                  <c:v>133</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40-49 Jahre</c:v>
                </c:pt>
              </c:strCache>
            </c:strRef>
          </c:tx>
          <c:spPr>
            <a:solidFill>
              <a:srgbClr val="007EB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General</c:formatCode>
                <c:ptCount val="5"/>
                <c:pt idx="0" formatCode="#,##0">
                  <c:v>101</c:v>
                </c:pt>
                <c:pt idx="1">
                  <c:v>114</c:v>
                </c:pt>
                <c:pt idx="2" formatCode="#,##0">
                  <c:v>93</c:v>
                </c:pt>
                <c:pt idx="3">
                  <c:v>45</c:v>
                </c:pt>
                <c:pt idx="4">
                  <c:v>119</c:v>
                </c:pt>
              </c:numCache>
            </c:numRef>
          </c:val>
          <c:extLst>
            <c:ext xmlns:c16="http://schemas.microsoft.com/office/drawing/2014/chart" uri="{C3380CC4-5D6E-409C-BE32-E72D297353CC}">
              <c16:uniqueId val="{00000000-2743-47F2-B285-C5A5235CB46C}"/>
            </c:ext>
          </c:extLst>
        </c:ser>
        <c:ser>
          <c:idx val="4"/>
          <c:order val="4"/>
          <c:tx>
            <c:strRef>
              <c:f>Sheet1!$F$1</c:f>
              <c:strCache>
                <c:ptCount val="1"/>
                <c:pt idx="0">
                  <c:v>50-59 Jahre</c:v>
                </c:pt>
              </c:strCache>
            </c:strRef>
          </c:tx>
          <c:spPr>
            <a:solidFill>
              <a:srgbClr val="FFD278"/>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Sheet1!$F$2:$F$6</c:f>
              <c:numCache>
                <c:formatCode>#,##0</c:formatCode>
                <c:ptCount val="5"/>
                <c:pt idx="0">
                  <c:v>78</c:v>
                </c:pt>
                <c:pt idx="1">
                  <c:v>49</c:v>
                </c:pt>
                <c:pt idx="2">
                  <c:v>72</c:v>
                </c:pt>
                <c:pt idx="3">
                  <c:v>135</c:v>
                </c:pt>
                <c:pt idx="4">
                  <c:v>93</c:v>
                </c:pt>
              </c:numCache>
            </c:numRef>
          </c:val>
          <c:extLst>
            <c:ext xmlns:c16="http://schemas.microsoft.com/office/drawing/2014/chart" uri="{C3380CC4-5D6E-409C-BE32-E72D297353CC}">
              <c16:uniqueId val="{00000001-2743-47F2-B285-C5A5235CB46C}"/>
            </c:ext>
          </c:extLst>
        </c:ser>
        <c:ser>
          <c:idx val="5"/>
          <c:order val="5"/>
          <c:tx>
            <c:strRef>
              <c:f>Sheet1!$G$1</c:f>
              <c:strCache>
                <c:ptCount val="1"/>
                <c:pt idx="0">
                  <c:v>60-69 Jahre</c:v>
                </c:pt>
              </c:strCache>
            </c:strRef>
          </c:tx>
          <c:spPr>
            <a:solidFill>
              <a:srgbClr val="DCDCDC"/>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Sheet1!$G$2:$G$6</c:f>
              <c:numCache>
                <c:formatCode>#,##0</c:formatCode>
                <c:ptCount val="5"/>
                <c:pt idx="0">
                  <c:v>74</c:v>
                </c:pt>
                <c:pt idx="1">
                  <c:v>46</c:v>
                </c:pt>
                <c:pt idx="2">
                  <c:v>43</c:v>
                </c:pt>
                <c:pt idx="3">
                  <c:v>90</c:v>
                </c:pt>
                <c:pt idx="4">
                  <c:v>61</c:v>
                </c:pt>
              </c:numCache>
            </c:numRef>
          </c:val>
          <c:extLst>
            <c:ext xmlns:c16="http://schemas.microsoft.com/office/drawing/2014/chart" uri="{C3380CC4-5D6E-409C-BE32-E72D297353CC}">
              <c16:uniqueId val="{00000002-2743-47F2-B285-C5A5235CB46C}"/>
            </c:ext>
          </c:extLst>
        </c:ser>
        <c:ser>
          <c:idx val="6"/>
          <c:order val="6"/>
          <c:tx>
            <c:strRef>
              <c:f>Sheet1!$H$1</c:f>
              <c:strCache>
                <c:ptCount val="1"/>
                <c:pt idx="0">
                  <c:v>70 Jahre und älter</c:v>
                </c:pt>
              </c:strCache>
            </c:strRef>
          </c:tx>
          <c:spPr>
            <a:solidFill>
              <a:srgbClr val="96DCF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Sheet1!$H$2:$H$6</c:f>
              <c:numCache>
                <c:formatCode>#,##0</c:formatCode>
                <c:ptCount val="5"/>
                <c:pt idx="0">
                  <c:v>37</c:v>
                </c:pt>
                <c:pt idx="1">
                  <c:v>30</c:v>
                </c:pt>
                <c:pt idx="2">
                  <c:v>28</c:v>
                </c:pt>
                <c:pt idx="3">
                  <c:v>53</c:v>
                </c:pt>
                <c:pt idx="4">
                  <c:v>47</c:v>
                </c:pt>
              </c:numCache>
            </c:numRef>
          </c:val>
          <c:extLst>
            <c:ext xmlns:c16="http://schemas.microsoft.com/office/drawing/2014/chart" uri="{C3380CC4-5D6E-409C-BE32-E72D297353CC}">
              <c16:uniqueId val="{00000003-2743-47F2-B285-C5A5235CB46C}"/>
            </c:ext>
          </c:extLst>
        </c:ser>
        <c:dLbls>
          <c:showLegendKey val="0"/>
          <c:showVal val="0"/>
          <c:showCatName val="0"/>
          <c:showSerName val="0"/>
          <c:showPercent val="0"/>
          <c:showBubbleSize val="0"/>
        </c:dLbls>
        <c:gapWidth val="75"/>
        <c:overlap val="-8"/>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3.7025612977972966E-2"/>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Pt>
            <c:idx val="0"/>
            <c:invertIfNegative val="1"/>
            <c:bubble3D val="0"/>
            <c:spPr>
              <a:solidFill>
                <a:srgbClr val="646464"/>
              </a:solidFill>
              <a:effectLst/>
            </c:spPr>
            <c:extLst>
              <c:ext xmlns:c16="http://schemas.microsoft.com/office/drawing/2014/chart" uri="{C3380CC4-5D6E-409C-BE32-E72D297353CC}">
                <c16:uniqueId val="{00000001-8833-4155-85DB-67763E6286FE}"/>
              </c:ext>
            </c:extLst>
          </c:dPt>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Onliner</c:v>
                </c:pt>
              </c:strCache>
            </c:strRef>
          </c:cat>
          <c:val>
            <c:numRef>
              <c:f>Sheet1!$B$2</c:f>
              <c:numCache>
                <c:formatCode>#,##0</c:formatCode>
                <c:ptCount val="1"/>
                <c:pt idx="0">
                  <c:v>100</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8833-4155-85DB-67763E6286FE}"/>
            </c:ext>
          </c:extLst>
        </c:ser>
        <c:dLbls>
          <c:showLegendKey val="0"/>
          <c:showVal val="0"/>
          <c:showCatName val="0"/>
          <c:showSerName val="0"/>
          <c:showPercent val="0"/>
          <c:showBubbleSize val="0"/>
        </c:dLbls>
        <c:gapWidth val="75"/>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1769928835108"/>
          <c:y val="0.10060035133844697"/>
          <c:w val="0.89598230071164886"/>
          <c:h val="0.86947526075666071"/>
        </c:manualLayout>
      </c:layout>
      <c:barChart>
        <c:barDir val="bar"/>
        <c:grouping val="clustered"/>
        <c:varyColors val="0"/>
        <c:ser>
          <c:idx val="0"/>
          <c:order val="0"/>
          <c:tx>
            <c:strRef>
              <c:f>Sheet1!$B$1</c:f>
              <c:strCache>
                <c:ptCount val="1"/>
                <c:pt idx="0">
                  <c:v>Mindestens ein Kind im Haushalt unter 13 Jahre</c:v>
                </c:pt>
              </c:strCache>
            </c:strRef>
          </c:tx>
          <c:spPr>
            <a:solidFill>
              <a:srgbClr val="0092C6"/>
            </a:solidFill>
            <a:effectLst/>
          </c:spPr>
          <c:invertIfNegative val="1"/>
          <c:dPt>
            <c:idx val="2"/>
            <c:invertIfNegative val="1"/>
            <c:bubble3D val="0"/>
            <c:spPr>
              <a:solidFill>
                <a:srgbClr val="0096C8"/>
              </a:solidFill>
              <a:effectLst/>
            </c:spPr>
            <c:extLst>
              <c:ext xmlns:c16="http://schemas.microsoft.com/office/drawing/2014/chart" uri="{C3380CC4-5D6E-409C-BE32-E72D297353CC}">
                <c16:uniqueId val="{00000000-9192-4979-81B7-3CEC2673D036}"/>
              </c:ext>
            </c:extLst>
          </c:dPt>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General</c:formatCode>
                <c:ptCount val="5"/>
                <c:pt idx="0">
                  <c:v>125</c:v>
                </c:pt>
                <c:pt idx="1">
                  <c:v>131</c:v>
                </c:pt>
                <c:pt idx="2" formatCode="#,##0">
                  <c:v>105</c:v>
                </c:pt>
                <c:pt idx="3" formatCode="#,##0">
                  <c:v>96</c:v>
                </c:pt>
                <c:pt idx="4">
                  <c:v>123</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1 Person im Haushalt</c:v>
                </c:pt>
              </c:strCache>
            </c:strRef>
          </c:tx>
          <c:spPr>
            <a:solidFill>
              <a:srgbClr val="FF9600"/>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c:formatCode>
                <c:ptCount val="5"/>
                <c:pt idx="0">
                  <c:v>91</c:v>
                </c:pt>
                <c:pt idx="1">
                  <c:v>67</c:v>
                </c:pt>
                <c:pt idx="2">
                  <c:v>65</c:v>
                </c:pt>
                <c:pt idx="3">
                  <c:v>55</c:v>
                </c:pt>
                <c:pt idx="4">
                  <c:v>97</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Lebe in einer Beziehung</c:v>
                </c:pt>
              </c:strCache>
            </c:strRef>
          </c:tx>
          <c:spPr>
            <a:solidFill>
              <a:srgbClr val="BFBFBF"/>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101</c:v>
                </c:pt>
                <c:pt idx="1">
                  <c:v>99</c:v>
                </c:pt>
                <c:pt idx="2">
                  <c:v>102</c:v>
                </c:pt>
                <c:pt idx="3">
                  <c:v>113</c:v>
                </c:pt>
                <c:pt idx="4">
                  <c:v>100</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Lebe in einer Wohngemeinschaft (WG)</c:v>
                </c:pt>
              </c:strCache>
            </c:strRef>
          </c:tx>
          <c:spPr>
            <a:solidFill>
              <a:srgbClr val="DCF0FA"/>
            </a:solidFill>
          </c:spPr>
          <c:invertIfNegative val="0"/>
          <c:dLbls>
            <c:spPr>
              <a:noFill/>
              <a:ln>
                <a:noFill/>
              </a:ln>
              <a:effectLst/>
            </c:spPr>
            <c:txPr>
              <a:bodyPr wrap="square" lIns="38100" tIns="19050" rIns="38100" bIns="19050" anchor="ctr">
                <a:spAutoFit/>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c:formatCode>
                <c:ptCount val="5"/>
                <c:pt idx="0">
                  <c:v>120</c:v>
                </c:pt>
                <c:pt idx="1">
                  <c:v>132</c:v>
                </c:pt>
                <c:pt idx="2">
                  <c:v>181</c:v>
                </c:pt>
                <c:pt idx="3">
                  <c:v>278</c:v>
                </c:pt>
                <c:pt idx="4">
                  <c:v>117</c:v>
                </c:pt>
              </c:numCache>
            </c:numRef>
          </c:val>
          <c:extLst>
            <c:ext xmlns:c16="http://schemas.microsoft.com/office/drawing/2014/chart" uri="{C3380CC4-5D6E-409C-BE32-E72D297353CC}">
              <c16:uniqueId val="{00000000-2743-47F2-B285-C5A5235CB46C}"/>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30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6624421057670653"/>
          <c:y val="0.26543895992509686"/>
          <c:w val="0.32926747271613577"/>
          <c:h val="0.28413474071492506"/>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2.8951416252528811E-3"/>
          <c:w val="0.58306567167102041"/>
          <c:h val="0.91348348434146986"/>
        </c:manualLayout>
      </c:layout>
      <c:barChart>
        <c:barDir val="bar"/>
        <c:grouping val="clustered"/>
        <c:varyColors val="0"/>
        <c:ser>
          <c:idx val="0"/>
          <c:order val="0"/>
          <c:tx>
            <c:strRef>
              <c:f>Sheet1!$B$1</c:f>
              <c:strCache>
                <c:ptCount val="1"/>
                <c:pt idx="0">
                  <c:v>Männer</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93</c:v>
                </c:pt>
                <c:pt idx="1">
                  <c:v>112</c:v>
                </c:pt>
                <c:pt idx="2">
                  <c:v>122</c:v>
                </c:pt>
                <c:pt idx="3">
                  <c:v>92</c:v>
                </c:pt>
                <c:pt idx="4">
                  <c:v>95</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Frauen</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General</c:formatCode>
                <c:ptCount val="5"/>
                <c:pt idx="0" formatCode="#,##0">
                  <c:v>107</c:v>
                </c:pt>
                <c:pt idx="1">
                  <c:v>88</c:v>
                </c:pt>
                <c:pt idx="2" formatCode="#,##0">
                  <c:v>77</c:v>
                </c:pt>
                <c:pt idx="3">
                  <c:v>109</c:v>
                </c:pt>
                <c:pt idx="4" formatCode="#,##0">
                  <c:v>105</c:v>
                </c:pt>
              </c:numCache>
            </c:numRef>
          </c:val>
          <c:extLst>
            <c:ext xmlns:c16="http://schemas.microsoft.com/office/drawing/2014/chart" uri="{C3380CC4-5D6E-409C-BE32-E72D297353CC}">
              <c16:uniqueId val="{00000000-F33A-44BD-BBD2-F923DEA8E249}"/>
            </c:ext>
          </c:extLst>
        </c:ser>
        <c:dLbls>
          <c:showLegendKey val="0"/>
          <c:showVal val="0"/>
          <c:showCatName val="0"/>
          <c:showSerName val="0"/>
          <c:showPercent val="0"/>
          <c:showBubbleSize val="0"/>
        </c:dLbls>
        <c:gapWidth val="90"/>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3.7025612977972966E-2"/>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Pt>
            <c:idx val="0"/>
            <c:invertIfNegative val="1"/>
            <c:bubble3D val="0"/>
            <c:spPr>
              <a:solidFill>
                <a:srgbClr val="646464"/>
              </a:solidFill>
              <a:effectLst/>
            </c:spPr>
            <c:extLst>
              <c:ext xmlns:c16="http://schemas.microsoft.com/office/drawing/2014/chart" uri="{C3380CC4-5D6E-409C-BE32-E72D297353CC}">
                <c16:uniqueId val="{00000001-F58E-406F-9EBD-EDD091FD3566}"/>
              </c:ext>
            </c:extLst>
          </c:dPt>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Onliner</c:v>
                </c:pt>
              </c:strCache>
            </c:strRef>
          </c:cat>
          <c:val>
            <c:numRef>
              <c:f>Sheet1!$B$2</c:f>
              <c:numCache>
                <c:formatCode>#,##0</c:formatCode>
                <c:ptCount val="1"/>
                <c:pt idx="0">
                  <c:v>100</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2-F58E-406F-9EBD-EDD091FD3566}"/>
            </c:ext>
          </c:extLst>
        </c:ser>
        <c:dLbls>
          <c:showLegendKey val="0"/>
          <c:showVal val="0"/>
          <c:showCatName val="0"/>
          <c:showSerName val="0"/>
          <c:showPercent val="0"/>
          <c:showBubbleSize val="0"/>
        </c:dLbls>
        <c:gapWidth val="75"/>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1769928835108"/>
          <c:y val="0.10060035133844697"/>
          <c:w val="0.89598230071164886"/>
          <c:h val="0.86947526075666071"/>
        </c:manualLayout>
      </c:layout>
      <c:barChart>
        <c:barDir val="bar"/>
        <c:grouping val="clustered"/>
        <c:varyColors val="0"/>
        <c:ser>
          <c:idx val="0"/>
          <c:order val="0"/>
          <c:tx>
            <c:strRef>
              <c:f>Sheet1!$B$1</c:f>
              <c:strCache>
                <c:ptCount val="1"/>
                <c:pt idx="0">
                  <c:v>Mindestens ein Kind im Haushalt unter 13 Jahre</c:v>
                </c:pt>
              </c:strCache>
            </c:strRef>
          </c:tx>
          <c:spPr>
            <a:solidFill>
              <a:srgbClr val="0092C6"/>
            </a:solidFill>
            <a:effectLst/>
          </c:spPr>
          <c:invertIfNegative val="1"/>
          <c:dPt>
            <c:idx val="2"/>
            <c:invertIfNegative val="1"/>
            <c:bubble3D val="0"/>
            <c:spPr>
              <a:solidFill>
                <a:srgbClr val="0096C8"/>
              </a:solidFill>
              <a:effectLst/>
            </c:spPr>
            <c:extLst>
              <c:ext xmlns:c16="http://schemas.microsoft.com/office/drawing/2014/chart" uri="{C3380CC4-5D6E-409C-BE32-E72D297353CC}">
                <c16:uniqueId val="{00000000-9192-4979-81B7-3CEC2673D036}"/>
              </c:ext>
            </c:extLst>
          </c:dPt>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General</c:formatCode>
                <c:ptCount val="5"/>
                <c:pt idx="0">
                  <c:v>148</c:v>
                </c:pt>
                <c:pt idx="1">
                  <c:v>131</c:v>
                </c:pt>
                <c:pt idx="2" formatCode="#,##0">
                  <c:v>130</c:v>
                </c:pt>
                <c:pt idx="3" formatCode="#,##0">
                  <c:v>134</c:v>
                </c:pt>
                <c:pt idx="4">
                  <c:v>108</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1 Person im Haushalt</c:v>
                </c:pt>
              </c:strCache>
            </c:strRef>
          </c:tx>
          <c:spPr>
            <a:solidFill>
              <a:srgbClr val="FF9600"/>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c:formatCode>
                <c:ptCount val="5"/>
                <c:pt idx="0">
                  <c:v>53</c:v>
                </c:pt>
                <c:pt idx="1">
                  <c:v>63</c:v>
                </c:pt>
                <c:pt idx="2">
                  <c:v>60</c:v>
                </c:pt>
                <c:pt idx="3">
                  <c:v>8</c:v>
                </c:pt>
                <c:pt idx="4">
                  <c:v>85</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Lebe in einer Beziehung</c:v>
                </c:pt>
              </c:strCache>
            </c:strRef>
          </c:tx>
          <c:spPr>
            <a:solidFill>
              <a:srgbClr val="BFBFBF"/>
            </a:solidFill>
          </c:spPr>
          <c:invertIfNegative val="0"/>
          <c:dLbls>
            <c:spPr>
              <a:noFill/>
              <a:ln>
                <a:noFill/>
              </a:ln>
              <a:effectLst/>
            </c:spPr>
            <c:txPr>
              <a:bodyPr/>
              <a:lstStyle/>
              <a:p>
                <a:pPr>
                  <a:defRPr sz="10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111</c:v>
                </c:pt>
                <c:pt idx="1">
                  <c:v>105</c:v>
                </c:pt>
                <c:pt idx="2">
                  <c:v>103</c:v>
                </c:pt>
                <c:pt idx="3">
                  <c:v>116</c:v>
                </c:pt>
                <c:pt idx="4">
                  <c:v>106</c:v>
                </c:pt>
              </c:numCache>
            </c:numRef>
          </c:val>
          <c:extLst>
            <c:ext xmlns:c16="http://schemas.microsoft.com/office/drawing/2014/chart" uri="{C3380CC4-5D6E-409C-BE32-E72D297353CC}">
              <c16:uniqueId val="{00000001-F33A-44BD-BBD2-F923DEA8E249}"/>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30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6624421057670653"/>
          <c:y val="0.31712653903354721"/>
          <c:w val="0.32926747271613577"/>
          <c:h val="0.32222032532115163"/>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3.7025612977972966E-2"/>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#,##0.0</c:formatCode>
                <c:ptCount val="5"/>
                <c:pt idx="0">
                  <c:v>1.5</c:v>
                </c:pt>
                <c:pt idx="1">
                  <c:v>1.6</c:v>
                </c:pt>
                <c:pt idx="2">
                  <c:v>1.5</c:v>
                </c:pt>
                <c:pt idx="3">
                  <c:v>3.4</c:v>
                </c:pt>
                <c:pt idx="4">
                  <c:v>9.3000000000000007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20-29 Jahre</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#,##0.0</c:formatCode>
                <c:ptCount val="5"/>
                <c:pt idx="0">
                  <c:v>2.5</c:v>
                </c:pt>
                <c:pt idx="1">
                  <c:v>2.5</c:v>
                </c:pt>
                <c:pt idx="2">
                  <c:v>2.9</c:v>
                </c:pt>
                <c:pt idx="3">
                  <c:v>4.4000000000000004</c:v>
                </c:pt>
                <c:pt idx="4">
                  <c:v>13.2</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30-39 Jahre</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#,##0.0</c:formatCode>
                <c:ptCount val="5"/>
                <c:pt idx="0">
                  <c:v>3.1</c:v>
                </c:pt>
                <c:pt idx="1">
                  <c:v>3.9</c:v>
                </c:pt>
                <c:pt idx="2">
                  <c:v>3.4</c:v>
                </c:pt>
                <c:pt idx="3">
                  <c:v>4.5</c:v>
                </c:pt>
                <c:pt idx="4">
                  <c:v>12.6</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40-49 Jahre</c:v>
                </c:pt>
              </c:strCache>
            </c:strRef>
          </c:tx>
          <c:spPr>
            <a:solidFill>
              <a:srgbClr val="007EB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#,##0.0</c:formatCode>
                <c:ptCount val="5"/>
                <c:pt idx="0">
                  <c:v>2</c:v>
                </c:pt>
                <c:pt idx="1">
                  <c:v>3.5</c:v>
                </c:pt>
                <c:pt idx="2">
                  <c:v>2.5</c:v>
                </c:pt>
                <c:pt idx="3">
                  <c:v>4.0999999999999996</c:v>
                </c:pt>
                <c:pt idx="4">
                  <c:v>13.4</c:v>
                </c:pt>
              </c:numCache>
            </c:numRef>
          </c:val>
          <c:extLst>
            <c:ext xmlns:c16="http://schemas.microsoft.com/office/drawing/2014/chart" uri="{C3380CC4-5D6E-409C-BE32-E72D297353CC}">
              <c16:uniqueId val="{00000000-2743-47F2-B285-C5A5235CB46C}"/>
            </c:ext>
          </c:extLst>
        </c:ser>
        <c:ser>
          <c:idx val="4"/>
          <c:order val="4"/>
          <c:tx>
            <c:strRef>
              <c:f>Sheet1!$F$1</c:f>
              <c:strCache>
                <c:ptCount val="1"/>
                <c:pt idx="0">
                  <c:v>50-59 Jahre</c:v>
                </c:pt>
              </c:strCache>
            </c:strRef>
          </c:tx>
          <c:spPr>
            <a:solidFill>
              <a:srgbClr val="FFD278"/>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Sheet1!$F$2:$F$6</c:f>
              <c:numCache>
                <c:formatCode>#,##0.0</c:formatCode>
                <c:ptCount val="5"/>
                <c:pt idx="0">
                  <c:v>3</c:v>
                </c:pt>
                <c:pt idx="1">
                  <c:v>2.7</c:v>
                </c:pt>
                <c:pt idx="2">
                  <c:v>2.4</c:v>
                </c:pt>
                <c:pt idx="3">
                  <c:v>3.6</c:v>
                </c:pt>
                <c:pt idx="4">
                  <c:v>9.5</c:v>
                </c:pt>
              </c:numCache>
            </c:numRef>
          </c:val>
          <c:extLst>
            <c:ext xmlns:c16="http://schemas.microsoft.com/office/drawing/2014/chart" uri="{C3380CC4-5D6E-409C-BE32-E72D297353CC}">
              <c16:uniqueId val="{00000001-2743-47F2-B285-C5A5235CB46C}"/>
            </c:ext>
          </c:extLst>
        </c:ser>
        <c:ser>
          <c:idx val="5"/>
          <c:order val="5"/>
          <c:tx>
            <c:strRef>
              <c:f>Sheet1!$G$1</c:f>
              <c:strCache>
                <c:ptCount val="1"/>
                <c:pt idx="0">
                  <c:v>60-69 Jahre</c:v>
                </c:pt>
              </c:strCache>
            </c:strRef>
          </c:tx>
          <c:spPr>
            <a:solidFill>
              <a:srgbClr val="DCDCDC"/>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Sheet1!$G$2:$G$6</c:f>
              <c:numCache>
                <c:formatCode>#,##0.0</c:formatCode>
                <c:ptCount val="5"/>
                <c:pt idx="0">
                  <c:v>2</c:v>
                </c:pt>
                <c:pt idx="1">
                  <c:v>2.4</c:v>
                </c:pt>
                <c:pt idx="2">
                  <c:v>2.2999999999999998</c:v>
                </c:pt>
                <c:pt idx="3">
                  <c:v>3.2</c:v>
                </c:pt>
                <c:pt idx="4">
                  <c:v>8.3000000000000007</c:v>
                </c:pt>
              </c:numCache>
            </c:numRef>
          </c:val>
          <c:extLst>
            <c:ext xmlns:c16="http://schemas.microsoft.com/office/drawing/2014/chart" uri="{C3380CC4-5D6E-409C-BE32-E72D297353CC}">
              <c16:uniqueId val="{00000002-2743-47F2-B285-C5A5235CB46C}"/>
            </c:ext>
          </c:extLst>
        </c:ser>
        <c:ser>
          <c:idx val="6"/>
          <c:order val="6"/>
          <c:tx>
            <c:strRef>
              <c:f>Sheet1!$H$1</c:f>
              <c:strCache>
                <c:ptCount val="1"/>
                <c:pt idx="0">
                  <c:v>70 Jahre und älter</c:v>
                </c:pt>
              </c:strCache>
            </c:strRef>
          </c:tx>
          <c:spPr>
            <a:solidFill>
              <a:srgbClr val="96DCF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Sheet1!$H$2:$H$6</c:f>
              <c:numCache>
                <c:formatCode>#,##0.0</c:formatCode>
                <c:ptCount val="5"/>
                <c:pt idx="0">
                  <c:v>1.6</c:v>
                </c:pt>
                <c:pt idx="1">
                  <c:v>1.9</c:v>
                </c:pt>
                <c:pt idx="2">
                  <c:v>1.7</c:v>
                </c:pt>
                <c:pt idx="3">
                  <c:v>4</c:v>
                </c:pt>
                <c:pt idx="4">
                  <c:v>7.6</c:v>
                </c:pt>
              </c:numCache>
            </c:numRef>
          </c:val>
          <c:extLst>
            <c:ext xmlns:c16="http://schemas.microsoft.com/office/drawing/2014/chart" uri="{C3380CC4-5D6E-409C-BE32-E72D297353CC}">
              <c16:uniqueId val="{00000003-2743-47F2-B285-C5A5235CB46C}"/>
            </c:ext>
          </c:extLst>
        </c:ser>
        <c:dLbls>
          <c:showLegendKey val="0"/>
          <c:showVal val="0"/>
          <c:showCatName val="0"/>
          <c:showSerName val="0"/>
          <c:showPercent val="0"/>
          <c:showBubbleSize val="0"/>
        </c:dLbls>
        <c:gapWidth val="75"/>
        <c:overlap val="-8"/>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15"/>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2.8951416252528811E-3"/>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44</c:v>
                </c:pt>
                <c:pt idx="1">
                  <c:v>50</c:v>
                </c:pt>
                <c:pt idx="2">
                  <c:v>19</c:v>
                </c:pt>
                <c:pt idx="3">
                  <c:v>28</c:v>
                </c:pt>
                <c:pt idx="4">
                  <c:v>77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20-29 Jahre</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General</c:formatCode>
                <c:ptCount val="5"/>
                <c:pt idx="0" formatCode="#,##0">
                  <c:v>87</c:v>
                </c:pt>
                <c:pt idx="1">
                  <c:v>77</c:v>
                </c:pt>
                <c:pt idx="2" formatCode="#,##0">
                  <c:v>53</c:v>
                </c:pt>
                <c:pt idx="3">
                  <c:v>71</c:v>
                </c:pt>
                <c:pt idx="4" formatCode="#,##0">
                  <c:v>104</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30-39 Jahre</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135</c:v>
                </c:pt>
                <c:pt idx="1">
                  <c:v>105</c:v>
                </c:pt>
                <c:pt idx="2">
                  <c:v>83</c:v>
                </c:pt>
                <c:pt idx="3">
                  <c:v>95</c:v>
                </c:pt>
                <c:pt idx="4">
                  <c:v>125</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40-49 Jahre</c:v>
                </c:pt>
              </c:strCache>
            </c:strRef>
          </c:tx>
          <c:spPr>
            <a:solidFill>
              <a:srgbClr val="007EB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General</c:formatCode>
                <c:ptCount val="5"/>
                <c:pt idx="0" formatCode="#,##0">
                  <c:v>128</c:v>
                </c:pt>
                <c:pt idx="1">
                  <c:v>111</c:v>
                </c:pt>
                <c:pt idx="2" formatCode="#,##0">
                  <c:v>116</c:v>
                </c:pt>
                <c:pt idx="3">
                  <c:v>74</c:v>
                </c:pt>
                <c:pt idx="4">
                  <c:v>116</c:v>
                </c:pt>
              </c:numCache>
            </c:numRef>
          </c:val>
          <c:extLst>
            <c:ext xmlns:c16="http://schemas.microsoft.com/office/drawing/2014/chart" uri="{C3380CC4-5D6E-409C-BE32-E72D297353CC}">
              <c16:uniqueId val="{00000000-2743-47F2-B285-C5A5235CB46C}"/>
            </c:ext>
          </c:extLst>
        </c:ser>
        <c:ser>
          <c:idx val="4"/>
          <c:order val="4"/>
          <c:tx>
            <c:strRef>
              <c:f>Sheet1!$F$1</c:f>
              <c:strCache>
                <c:ptCount val="1"/>
                <c:pt idx="0">
                  <c:v>50-59 Jahre</c:v>
                </c:pt>
              </c:strCache>
            </c:strRef>
          </c:tx>
          <c:spPr>
            <a:solidFill>
              <a:srgbClr val="FFD278"/>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Sheet1!$F$2:$F$6</c:f>
              <c:numCache>
                <c:formatCode>#,##0</c:formatCode>
                <c:ptCount val="5"/>
                <c:pt idx="0">
                  <c:v>94</c:v>
                </c:pt>
                <c:pt idx="1">
                  <c:v>106</c:v>
                </c:pt>
                <c:pt idx="2" formatCode="General">
                  <c:v>112</c:v>
                </c:pt>
                <c:pt idx="3" formatCode="General">
                  <c:v>112</c:v>
                </c:pt>
                <c:pt idx="4">
                  <c:v>99</c:v>
                </c:pt>
              </c:numCache>
            </c:numRef>
          </c:val>
          <c:extLst>
            <c:ext xmlns:c16="http://schemas.microsoft.com/office/drawing/2014/chart" uri="{C3380CC4-5D6E-409C-BE32-E72D297353CC}">
              <c16:uniqueId val="{00000001-2743-47F2-B285-C5A5235CB46C}"/>
            </c:ext>
          </c:extLst>
        </c:ser>
        <c:ser>
          <c:idx val="5"/>
          <c:order val="5"/>
          <c:tx>
            <c:strRef>
              <c:f>Sheet1!$G$1</c:f>
              <c:strCache>
                <c:ptCount val="1"/>
                <c:pt idx="0">
                  <c:v>60-69 Jahre</c:v>
                </c:pt>
              </c:strCache>
            </c:strRef>
          </c:tx>
          <c:spPr>
            <a:solidFill>
              <a:srgbClr val="DCDCDC"/>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Sheet1!$G$2:$G$6</c:f>
              <c:numCache>
                <c:formatCode>#,##0</c:formatCode>
                <c:ptCount val="5"/>
                <c:pt idx="0">
                  <c:v>87</c:v>
                </c:pt>
                <c:pt idx="1">
                  <c:v>106</c:v>
                </c:pt>
                <c:pt idx="2">
                  <c:v>161</c:v>
                </c:pt>
                <c:pt idx="3">
                  <c:v>139</c:v>
                </c:pt>
                <c:pt idx="4">
                  <c:v>81</c:v>
                </c:pt>
              </c:numCache>
            </c:numRef>
          </c:val>
          <c:extLst>
            <c:ext xmlns:c16="http://schemas.microsoft.com/office/drawing/2014/chart" uri="{C3380CC4-5D6E-409C-BE32-E72D297353CC}">
              <c16:uniqueId val="{00000002-2743-47F2-B285-C5A5235CB46C}"/>
            </c:ext>
          </c:extLst>
        </c:ser>
        <c:ser>
          <c:idx val="6"/>
          <c:order val="6"/>
          <c:tx>
            <c:strRef>
              <c:f>Sheet1!$H$1</c:f>
              <c:strCache>
                <c:ptCount val="1"/>
                <c:pt idx="0">
                  <c:v>70 Jahre und älter</c:v>
                </c:pt>
              </c:strCache>
            </c:strRef>
          </c:tx>
          <c:spPr>
            <a:solidFill>
              <a:srgbClr val="96DCF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Sheet1!$H$2:$H$6</c:f>
              <c:numCache>
                <c:formatCode>#,##0</c:formatCode>
                <c:ptCount val="5"/>
                <c:pt idx="0">
                  <c:v>78</c:v>
                </c:pt>
                <c:pt idx="1">
                  <c:v>112</c:v>
                </c:pt>
                <c:pt idx="2">
                  <c:v>105</c:v>
                </c:pt>
                <c:pt idx="3">
                  <c:v>145</c:v>
                </c:pt>
                <c:pt idx="4">
                  <c:v>71</c:v>
                </c:pt>
              </c:numCache>
            </c:numRef>
          </c:val>
          <c:extLst>
            <c:ext xmlns:c16="http://schemas.microsoft.com/office/drawing/2014/chart" uri="{C3380CC4-5D6E-409C-BE32-E72D297353CC}">
              <c16:uniqueId val="{00000003-2743-47F2-B285-C5A5235CB46C}"/>
            </c:ext>
          </c:extLst>
        </c:ser>
        <c:dLbls>
          <c:showLegendKey val="0"/>
          <c:showVal val="0"/>
          <c:showCatName val="0"/>
          <c:showSerName val="0"/>
          <c:showPercent val="0"/>
          <c:showBubbleSize val="0"/>
        </c:dLbls>
        <c:gapWidth val="75"/>
        <c:overlap val="-8"/>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Männer</c:v>
                </c:pt>
              </c:strCache>
            </c:strRef>
          </c:tx>
          <c:spPr>
            <a:ln>
              <a:solidFill>
                <a:schemeClr val="accent1">
                  <a:alpha val="94000"/>
                </a:schemeClr>
              </a:solidFill>
            </a:ln>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#,##0.0</c:formatCode>
                <c:ptCount val="5"/>
                <c:pt idx="0">
                  <c:v>5.6</c:v>
                </c:pt>
                <c:pt idx="1">
                  <c:v>5.2</c:v>
                </c:pt>
                <c:pt idx="2">
                  <c:v>3</c:v>
                </c:pt>
                <c:pt idx="3">
                  <c:v>0.8</c:v>
                </c:pt>
                <c:pt idx="4">
                  <c:v>11.4</c:v>
                </c:pt>
              </c:numCache>
            </c:numRef>
          </c:val>
          <c:extLst>
            <c:ext xmlns:c16="http://schemas.microsoft.com/office/drawing/2014/chart" uri="{C3380CC4-5D6E-409C-BE32-E72D297353CC}">
              <c16:uniqueId val="{00000000-C007-438E-B8B7-0D4F6C31EDD0}"/>
            </c:ext>
          </c:extLst>
        </c:ser>
        <c:ser>
          <c:idx val="1"/>
          <c:order val="1"/>
          <c:tx>
            <c:strRef>
              <c:f>Sheet1!$C$1</c:f>
              <c:strCache>
                <c:ptCount val="1"/>
                <c:pt idx="0">
                  <c:v>Frauen</c:v>
                </c:pt>
              </c:strCache>
            </c:strRef>
          </c:tx>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#,##0.0</c:formatCode>
                <c:ptCount val="5"/>
                <c:pt idx="0">
                  <c:v>7.7</c:v>
                </c:pt>
                <c:pt idx="1">
                  <c:v>8.1</c:v>
                </c:pt>
                <c:pt idx="2">
                  <c:v>3.7</c:v>
                </c:pt>
                <c:pt idx="3">
                  <c:v>1.3</c:v>
                </c:pt>
                <c:pt idx="4">
                  <c:v>16.8</c:v>
                </c:pt>
              </c:numCache>
            </c:numRef>
          </c:val>
          <c:extLst>
            <c:ext xmlns:c16="http://schemas.microsoft.com/office/drawing/2014/chart" uri="{C3380CC4-5D6E-409C-BE32-E72D297353CC}">
              <c16:uniqueId val="{00000000-F33A-44BD-BBD2-F923DEA8E249}"/>
            </c:ext>
          </c:extLst>
        </c:ser>
        <c:dLbls>
          <c:showLegendKey val="0"/>
          <c:showVal val="1"/>
          <c:showCatName val="0"/>
          <c:showSerName val="0"/>
          <c:showPercent val="0"/>
          <c:showBubbleSize val="0"/>
        </c:dLbls>
        <c:gapWidth val="75"/>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3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84132524890304228"/>
          <c:y val="0.46189095998593105"/>
          <c:w val="7.1583546668436457E-2"/>
          <c:h val="9.7981057027058116E-2"/>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2.8951416252528811E-3"/>
          <c:w val="0.58306567167102041"/>
          <c:h val="0.91348348434146986"/>
        </c:manualLayout>
      </c:layout>
      <c:barChart>
        <c:barDir val="bar"/>
        <c:grouping val="clustered"/>
        <c:varyColors val="0"/>
        <c:ser>
          <c:idx val="0"/>
          <c:order val="0"/>
          <c:tx>
            <c:strRef>
              <c:f>Sheet1!$B$1</c:f>
              <c:strCache>
                <c:ptCount val="1"/>
                <c:pt idx="0">
                  <c:v>Social Media Heavy User</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102</c:v>
                </c:pt>
                <c:pt idx="1">
                  <c:v>104</c:v>
                </c:pt>
                <c:pt idx="2">
                  <c:v>108</c:v>
                </c:pt>
                <c:pt idx="3">
                  <c:v>107</c:v>
                </c:pt>
                <c:pt idx="4">
                  <c:v>102</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Influencer Follower</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c:formatCode>
                <c:ptCount val="5"/>
                <c:pt idx="0">
                  <c:v>97</c:v>
                </c:pt>
                <c:pt idx="1">
                  <c:v>100</c:v>
                </c:pt>
                <c:pt idx="2" formatCode="General">
                  <c:v>112</c:v>
                </c:pt>
                <c:pt idx="3" formatCode="General">
                  <c:v>112</c:v>
                </c:pt>
                <c:pt idx="4">
                  <c:v>99</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Follower von Unternehmensprofilen in Social Media</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97</c:v>
                </c:pt>
                <c:pt idx="1">
                  <c:v>100</c:v>
                </c:pt>
                <c:pt idx="2" formatCode="General">
                  <c:v>112</c:v>
                </c:pt>
                <c:pt idx="3" formatCode="General">
                  <c:v>112</c:v>
                </c:pt>
                <c:pt idx="4">
                  <c:v>99</c:v>
                </c:pt>
              </c:numCache>
            </c:numRef>
          </c:val>
          <c:extLst>
            <c:ext xmlns:c16="http://schemas.microsoft.com/office/drawing/2014/chart" uri="{C3380CC4-5D6E-409C-BE32-E72D297353CC}">
              <c16:uniqueId val="{00000001-F33A-44BD-BBD2-F923DEA8E249}"/>
            </c:ext>
          </c:extLst>
        </c:ser>
        <c:dLbls>
          <c:showLegendKey val="0"/>
          <c:showVal val="0"/>
          <c:showCatName val="0"/>
          <c:showSerName val="0"/>
          <c:showPercent val="0"/>
          <c:showBubbleSize val="0"/>
        </c:dLbls>
        <c:gapWidth val="90"/>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3.7025612977972966E-2"/>
          <c:w val="0.58306567167102041"/>
          <c:h val="0.91348348434146986"/>
        </c:manualLayout>
      </c:layout>
      <c:barChart>
        <c:barDir val="bar"/>
        <c:grouping val="clustered"/>
        <c:varyColors val="0"/>
        <c:dLbls>
          <c:showLegendKey val="0"/>
          <c:showVal val="0"/>
          <c:showCatName val="0"/>
          <c:showSerName val="0"/>
          <c:showPercent val="0"/>
          <c:showBubbleSize val="0"/>
        </c:dLbls>
        <c:gapWidth val="75"/>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2.8951416252528811E-3"/>
          <c:w val="0.58306567167102041"/>
          <c:h val="0.91348348434146986"/>
        </c:manualLayout>
      </c:layout>
      <c:barChart>
        <c:barDir val="bar"/>
        <c:grouping val="clustered"/>
        <c:varyColors val="0"/>
        <c:ser>
          <c:idx val="0"/>
          <c:order val="0"/>
          <c:tx>
            <c:strRef>
              <c:f>Sheet1!$B$1</c:f>
              <c:strCache>
                <c:ptCount val="1"/>
                <c:pt idx="0">
                  <c:v>Social Media Heavy User</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113</c:v>
                </c:pt>
                <c:pt idx="1">
                  <c:v>112</c:v>
                </c:pt>
                <c:pt idx="2">
                  <c:v>111</c:v>
                </c:pt>
                <c:pt idx="3">
                  <c:v>110</c:v>
                </c:pt>
                <c:pt idx="4">
                  <c:v>103</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Influencer Follower</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General</c:formatCode>
                <c:ptCount val="5"/>
                <c:pt idx="0" formatCode="#,##0">
                  <c:v>117</c:v>
                </c:pt>
                <c:pt idx="1">
                  <c:v>120</c:v>
                </c:pt>
                <c:pt idx="2" formatCode="#,##0">
                  <c:v>114</c:v>
                </c:pt>
                <c:pt idx="3">
                  <c:v>115</c:v>
                </c:pt>
                <c:pt idx="4" formatCode="#,##0">
                  <c:v>105</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Follower von Unternehmensprofilen in Social Media</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118</c:v>
                </c:pt>
                <c:pt idx="1">
                  <c:v>121</c:v>
                </c:pt>
                <c:pt idx="2">
                  <c:v>126</c:v>
                </c:pt>
                <c:pt idx="3">
                  <c:v>114</c:v>
                </c:pt>
                <c:pt idx="4">
                  <c:v>104</c:v>
                </c:pt>
              </c:numCache>
            </c:numRef>
          </c:val>
          <c:extLst>
            <c:ext xmlns:c16="http://schemas.microsoft.com/office/drawing/2014/chart" uri="{C3380CC4-5D6E-409C-BE32-E72D297353CC}">
              <c16:uniqueId val="{00000001-F33A-44BD-BBD2-F923DEA8E249}"/>
            </c:ext>
          </c:extLst>
        </c:ser>
        <c:dLbls>
          <c:showLegendKey val="0"/>
          <c:showVal val="0"/>
          <c:showCatName val="0"/>
          <c:showSerName val="0"/>
          <c:showPercent val="0"/>
          <c:showBubbleSize val="0"/>
        </c:dLbls>
        <c:gapWidth val="90"/>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3.7025612977972966E-2"/>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Pt>
            <c:idx val="0"/>
            <c:invertIfNegative val="1"/>
            <c:bubble3D val="0"/>
            <c:spPr>
              <a:solidFill>
                <a:srgbClr val="646464"/>
              </a:solidFill>
              <a:effectLst/>
            </c:spPr>
            <c:extLst>
              <c:ext xmlns:c16="http://schemas.microsoft.com/office/drawing/2014/chart" uri="{C3380CC4-5D6E-409C-BE32-E72D297353CC}">
                <c16:uniqueId val="{00000001-F58E-406F-9EBD-EDD091FD3566}"/>
              </c:ext>
            </c:extLst>
          </c:dPt>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Onliner</c:v>
                </c:pt>
              </c:strCache>
            </c:strRef>
          </c:cat>
          <c:val>
            <c:numRef>
              <c:f>Sheet1!$B$2</c:f>
              <c:numCache>
                <c:formatCode>#,##0</c:formatCode>
                <c:ptCount val="1"/>
                <c:pt idx="0">
                  <c:v>100</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2-F58E-406F-9EBD-EDD091FD3566}"/>
            </c:ext>
          </c:extLst>
        </c:ser>
        <c:dLbls>
          <c:showLegendKey val="0"/>
          <c:showVal val="0"/>
          <c:showCatName val="0"/>
          <c:showSerName val="0"/>
          <c:showPercent val="0"/>
          <c:showBubbleSize val="0"/>
        </c:dLbls>
        <c:gapWidth val="75"/>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200"/>
          <c:min val="0"/>
        </c:scaling>
        <c:delete val="1"/>
        <c:axPos val="b"/>
        <c:numFmt formatCode="#,##0" sourceLinked="0"/>
        <c:majorTickMark val="out"/>
        <c:minorTickMark val="none"/>
        <c:tickLblPos val="nextTo"/>
        <c:crossAx val="2083773176"/>
        <c:crosses val="max"/>
        <c:crossBetween val="between"/>
        <c:majorUnit val="20"/>
        <c:minorUnit val="5"/>
      </c:valAx>
    </c:plotArea>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Intensive Online-Shopper</c:v>
                </c:pt>
              </c:strCache>
            </c:strRef>
          </c:tx>
          <c:spPr>
            <a:solidFill>
              <a:srgbClr val="007EB0"/>
            </a:solidFill>
            <a:ln>
              <a:solidFill>
                <a:schemeClr val="accent1">
                  <a:alpha val="94000"/>
                </a:schemeClr>
              </a:solidFill>
            </a:ln>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#,##0.0</c:formatCode>
                <c:ptCount val="5"/>
                <c:pt idx="0">
                  <c:v>11.9</c:v>
                </c:pt>
                <c:pt idx="1">
                  <c:v>19.399999999999999</c:v>
                </c:pt>
                <c:pt idx="2">
                  <c:v>33.4</c:v>
                </c:pt>
                <c:pt idx="3">
                  <c:v>11.8</c:v>
                </c:pt>
                <c:pt idx="4">
                  <c:v>11.5</c:v>
                </c:pt>
              </c:numCache>
            </c:numRef>
          </c:val>
          <c:extLst>
            <c:ext xmlns:c16="http://schemas.microsoft.com/office/drawing/2014/chart" uri="{C3380CC4-5D6E-409C-BE32-E72D297353CC}">
              <c16:uniqueId val="{00000000-C007-438E-B8B7-0D4F6C31EDD0}"/>
            </c:ext>
          </c:extLst>
        </c:ser>
        <c:ser>
          <c:idx val="1"/>
          <c:order val="1"/>
          <c:tx>
            <c:strRef>
              <c:f>Sheet1!$C$1</c:f>
              <c:strCache>
                <c:ptCount val="1"/>
                <c:pt idx="0">
                  <c:v>Intensive Online-Shopper UND Kauf von Produkten und Dienstleistungen aufgrund Social Media-Inhalten</c:v>
                </c:pt>
              </c:strCache>
            </c:strRef>
          </c:tx>
          <c:spPr>
            <a:solidFill>
              <a:srgbClr val="DCF0FA"/>
            </a:solidFill>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#,##0.0</c:formatCode>
                <c:ptCount val="5"/>
                <c:pt idx="0">
                  <c:v>11.7</c:v>
                </c:pt>
                <c:pt idx="1">
                  <c:v>19.100000000000001</c:v>
                </c:pt>
                <c:pt idx="2">
                  <c:v>35.1</c:v>
                </c:pt>
                <c:pt idx="3">
                  <c:v>12.4</c:v>
                </c:pt>
                <c:pt idx="4">
                  <c:v>10.6</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Intensive Online-Shopper UND Kauf von Produkten und Dienstleistungen aufgrund Social Media-Inhalte: Nein, aber vorstellbar</c:v>
                </c:pt>
              </c:strCache>
            </c:strRef>
          </c:tx>
          <c:invertIfNegative val="0"/>
          <c:dLbls>
            <c:spPr>
              <a:noFill/>
              <a:ln>
                <a:noFill/>
              </a:ln>
              <a:effectLst/>
            </c:spPr>
            <c:txPr>
              <a:bodyPr wrap="square" lIns="38100" tIns="19050" rIns="38100" bIns="19050" anchor="ctr">
                <a:spAutoFit/>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#,##0.0</c:formatCode>
                <c:ptCount val="5"/>
                <c:pt idx="0">
                  <c:v>12.5</c:v>
                </c:pt>
                <c:pt idx="1">
                  <c:v>19.5</c:v>
                </c:pt>
                <c:pt idx="2">
                  <c:v>32</c:v>
                </c:pt>
                <c:pt idx="3">
                  <c:v>11</c:v>
                </c:pt>
                <c:pt idx="4">
                  <c:v>11.2</c:v>
                </c:pt>
              </c:numCache>
            </c:numRef>
          </c:val>
          <c:extLst>
            <c:ext xmlns:c16="http://schemas.microsoft.com/office/drawing/2014/chart" uri="{C3380CC4-5D6E-409C-BE32-E72D297353CC}">
              <c16:uniqueId val="{00000000-4461-40EB-96AD-D35DE85A4925}"/>
            </c:ext>
          </c:extLst>
        </c:ser>
        <c:ser>
          <c:idx val="3"/>
          <c:order val="3"/>
          <c:tx>
            <c:strRef>
              <c:f>Sheet1!$E$1</c:f>
              <c:strCache>
                <c:ptCount val="1"/>
                <c:pt idx="0">
                  <c:v>Gelegentliche Online-Shopper</c:v>
                </c:pt>
              </c:strCache>
            </c:strRef>
          </c:tx>
          <c:spPr>
            <a:solidFill>
              <a:srgbClr val="FF9600"/>
            </a:solidFill>
          </c:spPr>
          <c:invertIfNegative val="0"/>
          <c:dLbls>
            <c:spPr>
              <a:noFill/>
              <a:ln>
                <a:noFill/>
              </a:ln>
              <a:effectLst/>
            </c:spPr>
            <c:txPr>
              <a:bodyPr wrap="square" lIns="38100" tIns="19050" rIns="38100" bIns="19050" anchor="ctr">
                <a:spAutoFit/>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#,##0.0</c:formatCode>
                <c:ptCount val="5"/>
                <c:pt idx="0">
                  <c:v>22.5</c:v>
                </c:pt>
                <c:pt idx="1">
                  <c:v>26.4</c:v>
                </c:pt>
                <c:pt idx="2">
                  <c:v>4.0999999999999996</c:v>
                </c:pt>
                <c:pt idx="3">
                  <c:v>0</c:v>
                </c:pt>
                <c:pt idx="4">
                  <c:v>24.1</c:v>
                </c:pt>
              </c:numCache>
            </c:numRef>
          </c:val>
          <c:extLst>
            <c:ext xmlns:c16="http://schemas.microsoft.com/office/drawing/2014/chart" uri="{C3380CC4-5D6E-409C-BE32-E72D297353CC}">
              <c16:uniqueId val="{00000001-4461-40EB-96AD-D35DE85A4925}"/>
            </c:ext>
          </c:extLst>
        </c:ser>
        <c:ser>
          <c:idx val="4"/>
          <c:order val="4"/>
          <c:tx>
            <c:strRef>
              <c:f>Sheet1!$F$1</c:f>
              <c:strCache>
                <c:ptCount val="1"/>
                <c:pt idx="0">
                  <c:v>Gelegentliche Online-Shopper UND Kauf von Produkten und Dienstleistungen aufgrund Social Media-Inhalten</c:v>
                </c:pt>
              </c:strCache>
            </c:strRef>
          </c:tx>
          <c:spPr>
            <a:solidFill>
              <a:srgbClr val="FFD278"/>
            </a:solidFill>
          </c:spPr>
          <c:invertIfNegative val="0"/>
          <c:dLbls>
            <c:spPr>
              <a:noFill/>
              <a:ln>
                <a:noFill/>
              </a:ln>
              <a:effectLst/>
            </c:spPr>
            <c:txPr>
              <a:bodyPr wrap="square" lIns="38100" tIns="19050" rIns="38100" bIns="19050" anchor="ctr">
                <a:spAutoFit/>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Sheet1!$F$2:$F$6</c:f>
              <c:numCache>
                <c:formatCode>#,##0.0</c:formatCode>
                <c:ptCount val="5"/>
                <c:pt idx="0">
                  <c:v>22.8</c:v>
                </c:pt>
                <c:pt idx="1">
                  <c:v>27.6</c:v>
                </c:pt>
                <c:pt idx="2">
                  <c:v>4.3</c:v>
                </c:pt>
                <c:pt idx="3">
                  <c:v>0</c:v>
                </c:pt>
                <c:pt idx="4">
                  <c:v>23.4</c:v>
                </c:pt>
              </c:numCache>
            </c:numRef>
          </c:val>
          <c:extLst>
            <c:ext xmlns:c16="http://schemas.microsoft.com/office/drawing/2014/chart" uri="{C3380CC4-5D6E-409C-BE32-E72D297353CC}">
              <c16:uniqueId val="{00000002-4461-40EB-96AD-D35DE85A4925}"/>
            </c:ext>
          </c:extLst>
        </c:ser>
        <c:ser>
          <c:idx val="5"/>
          <c:order val="5"/>
          <c:tx>
            <c:strRef>
              <c:f>Sheet1!$G$1</c:f>
              <c:strCache>
                <c:ptCount val="1"/>
                <c:pt idx="0">
                  <c:v>Gelegentliche Online-Shopper UND Kauf von Produkten und Dienstleistungen aufgrund Social Media-Inhalte: Nein, aber vorstellbar</c:v>
                </c:pt>
              </c:strCache>
            </c:strRef>
          </c:tx>
          <c:spPr>
            <a:solidFill>
              <a:srgbClr val="BFBFBF"/>
            </a:solidFill>
          </c:spPr>
          <c:invertIfNegative val="0"/>
          <c:dLbls>
            <c:spPr>
              <a:noFill/>
              <a:ln>
                <a:noFill/>
              </a:ln>
              <a:effectLst/>
            </c:spPr>
            <c:txPr>
              <a:bodyPr wrap="square" lIns="38100" tIns="19050" rIns="38100" bIns="19050" anchor="ctr">
                <a:spAutoFit/>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Sheet1!$G$2:$G$6</c:f>
              <c:numCache>
                <c:formatCode>#,##0.0</c:formatCode>
                <c:ptCount val="5"/>
                <c:pt idx="0">
                  <c:v>22.9</c:v>
                </c:pt>
                <c:pt idx="1">
                  <c:v>26.9</c:v>
                </c:pt>
                <c:pt idx="2">
                  <c:v>4</c:v>
                </c:pt>
                <c:pt idx="3">
                  <c:v>0</c:v>
                </c:pt>
                <c:pt idx="4">
                  <c:v>24.2</c:v>
                </c:pt>
              </c:numCache>
            </c:numRef>
          </c:val>
          <c:extLst>
            <c:ext xmlns:c16="http://schemas.microsoft.com/office/drawing/2014/chart" uri="{C3380CC4-5D6E-409C-BE32-E72D297353CC}">
              <c16:uniqueId val="{00000003-4461-40EB-96AD-D35DE85A4925}"/>
            </c:ext>
          </c:extLst>
        </c:ser>
        <c:dLbls>
          <c:showLegendKey val="0"/>
          <c:showVal val="1"/>
          <c:showCatName val="0"/>
          <c:showSerName val="0"/>
          <c:showPercent val="0"/>
          <c:showBubbleSize val="0"/>
        </c:dLbls>
        <c:gapWidth val="75"/>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4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71739759099064004"/>
          <c:y val="0.26999240040620126"/>
          <c:w val="0.27431198749256092"/>
          <c:h val="0.693846957241115"/>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Intensive Online-Shopper</c:v>
                </c:pt>
              </c:strCache>
            </c:strRef>
          </c:tx>
          <c:spPr>
            <a:solidFill>
              <a:srgbClr val="007EB0"/>
            </a:solidFill>
            <a:ln>
              <a:solidFill>
                <a:schemeClr val="accent1">
                  <a:alpha val="94000"/>
                </a:schemeClr>
              </a:solidFill>
            </a:ln>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0.0</c:formatCode>
                <c:ptCount val="5"/>
                <c:pt idx="0">
                  <c:v>14.9</c:v>
                </c:pt>
                <c:pt idx="1">
                  <c:v>25.5</c:v>
                </c:pt>
                <c:pt idx="2">
                  <c:v>24.2</c:v>
                </c:pt>
                <c:pt idx="3">
                  <c:v>5.6</c:v>
                </c:pt>
                <c:pt idx="4">
                  <c:v>14.4</c:v>
                </c:pt>
              </c:numCache>
            </c:numRef>
          </c:val>
          <c:extLst>
            <c:ext xmlns:c16="http://schemas.microsoft.com/office/drawing/2014/chart" uri="{C3380CC4-5D6E-409C-BE32-E72D297353CC}">
              <c16:uniqueId val="{00000000-C007-438E-B8B7-0D4F6C31EDD0}"/>
            </c:ext>
          </c:extLst>
        </c:ser>
        <c:ser>
          <c:idx val="1"/>
          <c:order val="1"/>
          <c:tx>
            <c:strRef>
              <c:f>Sheet1!$C$1</c:f>
              <c:strCache>
                <c:ptCount val="1"/>
                <c:pt idx="0">
                  <c:v>Intensive Online-Shopper UND Kauf von Produkten und Dienstleistungen aufgrund Social Media-Inhalten</c:v>
                </c:pt>
              </c:strCache>
            </c:strRef>
          </c:tx>
          <c:spPr>
            <a:solidFill>
              <a:srgbClr val="DCF0FA"/>
            </a:solidFill>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0.0</c:formatCode>
                <c:ptCount val="5"/>
                <c:pt idx="0">
                  <c:v>15</c:v>
                </c:pt>
                <c:pt idx="1">
                  <c:v>26.2</c:v>
                </c:pt>
                <c:pt idx="2">
                  <c:v>26.2</c:v>
                </c:pt>
                <c:pt idx="3">
                  <c:v>5.4</c:v>
                </c:pt>
                <c:pt idx="4">
                  <c:v>13</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Gelegentliche Online-Shopper</c:v>
                </c:pt>
              </c:strCache>
            </c:strRef>
          </c:tx>
          <c:invertIfNegative val="0"/>
          <c:dLbls>
            <c:spPr>
              <a:noFill/>
              <a:ln>
                <a:noFill/>
              </a:ln>
              <a:effectLst/>
            </c:spPr>
            <c:txPr>
              <a:bodyPr wrap="square" lIns="38100" tIns="19050" rIns="38100" bIns="19050" anchor="ctr">
                <a:spAutoFit/>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0.0</c:formatCode>
                <c:ptCount val="5"/>
                <c:pt idx="0">
                  <c:v>22.7</c:v>
                </c:pt>
                <c:pt idx="1">
                  <c:v>16.399999999999999</c:v>
                </c:pt>
                <c:pt idx="2">
                  <c:v>0.3</c:v>
                </c:pt>
                <c:pt idx="3">
                  <c:v>0</c:v>
                </c:pt>
                <c:pt idx="4">
                  <c:v>26.9</c:v>
                </c:pt>
              </c:numCache>
            </c:numRef>
          </c:val>
          <c:extLst>
            <c:ext xmlns:c16="http://schemas.microsoft.com/office/drawing/2014/chart" uri="{C3380CC4-5D6E-409C-BE32-E72D297353CC}">
              <c16:uniqueId val="{00000000-4461-40EB-96AD-D35DE85A4925}"/>
            </c:ext>
          </c:extLst>
        </c:ser>
        <c:ser>
          <c:idx val="3"/>
          <c:order val="3"/>
          <c:tx>
            <c:strRef>
              <c:f>Sheet1!$E$1</c:f>
              <c:strCache>
                <c:ptCount val="1"/>
                <c:pt idx="0">
                  <c:v>Gelegentliche Online-Shopper UND Kauf von Produkten und Dienstleistungen aufgrund Social Media-Inhalten</c:v>
                </c:pt>
              </c:strCache>
            </c:strRef>
          </c:tx>
          <c:spPr>
            <a:solidFill>
              <a:srgbClr val="FF9600"/>
            </a:solidFill>
          </c:spPr>
          <c:invertIfNegative val="0"/>
          <c:dLbls>
            <c:spPr>
              <a:noFill/>
              <a:ln>
                <a:noFill/>
              </a:ln>
              <a:effectLst/>
            </c:spPr>
            <c:txPr>
              <a:bodyPr wrap="square" lIns="38100" tIns="19050" rIns="38100" bIns="19050" anchor="ctr">
                <a:spAutoFit/>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0.0</c:formatCode>
                <c:ptCount val="5"/>
                <c:pt idx="0">
                  <c:v>23.6</c:v>
                </c:pt>
                <c:pt idx="1">
                  <c:v>17.5</c:v>
                </c:pt>
                <c:pt idx="2">
                  <c:v>0.3</c:v>
                </c:pt>
                <c:pt idx="3">
                  <c:v>0</c:v>
                </c:pt>
                <c:pt idx="4">
                  <c:v>26.5</c:v>
                </c:pt>
              </c:numCache>
            </c:numRef>
          </c:val>
          <c:extLst>
            <c:ext xmlns:c16="http://schemas.microsoft.com/office/drawing/2014/chart" uri="{C3380CC4-5D6E-409C-BE32-E72D297353CC}">
              <c16:uniqueId val="{00000001-4461-40EB-96AD-D35DE85A4925}"/>
            </c:ext>
          </c:extLst>
        </c:ser>
        <c:dLbls>
          <c:showLegendKey val="0"/>
          <c:showVal val="1"/>
          <c:showCatName val="0"/>
          <c:showSerName val="0"/>
          <c:showPercent val="0"/>
          <c:showBubbleSize val="0"/>
        </c:dLbls>
        <c:gapWidth val="75"/>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3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7146341171517071"/>
          <c:y val="0.27512753428460002"/>
          <c:w val="0.27431198749256092"/>
          <c:h val="0.67844155560591857"/>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4683741985315311E-2"/>
          <c:w val="0.96960178777173711"/>
          <c:h val="0.88643360160868023"/>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c:formatCode>
                <c:ptCount val="5"/>
                <c:pt idx="0">
                  <c:v>79</c:v>
                </c:pt>
                <c:pt idx="1">
                  <c:v>58</c:v>
                </c:pt>
                <c:pt idx="2">
                  <c:v>45</c:v>
                </c:pt>
                <c:pt idx="3">
                  <c:v>24</c:v>
                </c:pt>
                <c:pt idx="4">
                  <c:v>61</c:v>
                </c:pt>
              </c:numCache>
            </c:numRef>
          </c:val>
          <c:extLst>
            <c:ext xmlns:c14="http://schemas.microsoft.com/office/drawing/2007/8/2/chart" uri="{6F2FDCE9-48DA-4B69-8628-5D25D57E5C99}">
              <c14:invertSolidFillFmt>
                <c14:spPr xmlns:c14="http://schemas.microsoft.com/office/drawing/2007/8/2/chart">
                  <a:solidFill>
                    <a:srgbClr val="0096C8"/>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20-29 Jahre</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c:formatCode>
                <c:ptCount val="5"/>
                <c:pt idx="0">
                  <c:v>110</c:v>
                </c:pt>
                <c:pt idx="1">
                  <c:v>132</c:v>
                </c:pt>
                <c:pt idx="2">
                  <c:v>110</c:v>
                </c:pt>
                <c:pt idx="3">
                  <c:v>88</c:v>
                </c:pt>
                <c:pt idx="4">
                  <c:v>82</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30-39 Jahre</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c:formatCode>
                <c:ptCount val="5"/>
                <c:pt idx="0">
                  <c:v>112</c:v>
                </c:pt>
                <c:pt idx="1">
                  <c:v>147</c:v>
                </c:pt>
                <c:pt idx="2">
                  <c:v>140</c:v>
                </c:pt>
                <c:pt idx="3">
                  <c:v>127</c:v>
                </c:pt>
                <c:pt idx="4">
                  <c:v>143</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40-49 Jahre</c:v>
                </c:pt>
              </c:strCache>
            </c:strRef>
          </c:tx>
          <c:spPr>
            <a:solidFill>
              <a:srgbClr val="007EB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c:formatCode>
                <c:ptCount val="5"/>
                <c:pt idx="0">
                  <c:v>108</c:v>
                </c:pt>
                <c:pt idx="1">
                  <c:v>116</c:v>
                </c:pt>
                <c:pt idx="2">
                  <c:v>118</c:v>
                </c:pt>
                <c:pt idx="3">
                  <c:v>56</c:v>
                </c:pt>
                <c:pt idx="4">
                  <c:v>135</c:v>
                </c:pt>
              </c:numCache>
            </c:numRef>
          </c:val>
          <c:extLst>
            <c:ext xmlns:c16="http://schemas.microsoft.com/office/drawing/2014/chart" uri="{C3380CC4-5D6E-409C-BE32-E72D297353CC}">
              <c16:uniqueId val="{00000000-2743-47F2-B285-C5A5235CB46C}"/>
            </c:ext>
          </c:extLst>
        </c:ser>
        <c:ser>
          <c:idx val="4"/>
          <c:order val="4"/>
          <c:tx>
            <c:strRef>
              <c:f>Sheet1!$F$1</c:f>
              <c:strCache>
                <c:ptCount val="1"/>
                <c:pt idx="0">
                  <c:v>50-59 Jahre</c:v>
                </c:pt>
              </c:strCache>
            </c:strRef>
          </c:tx>
          <c:spPr>
            <a:solidFill>
              <a:srgbClr val="FFD278"/>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Sheet1!$F$2:$F$6</c:f>
              <c:numCache>
                <c:formatCode>0</c:formatCode>
                <c:ptCount val="5"/>
                <c:pt idx="0">
                  <c:v>114</c:v>
                </c:pt>
                <c:pt idx="1">
                  <c:v>70</c:v>
                </c:pt>
                <c:pt idx="2">
                  <c:v>89</c:v>
                </c:pt>
                <c:pt idx="3">
                  <c:v>144</c:v>
                </c:pt>
                <c:pt idx="4">
                  <c:v>109</c:v>
                </c:pt>
              </c:numCache>
            </c:numRef>
          </c:val>
          <c:extLst>
            <c:ext xmlns:c16="http://schemas.microsoft.com/office/drawing/2014/chart" uri="{C3380CC4-5D6E-409C-BE32-E72D297353CC}">
              <c16:uniqueId val="{00000001-2743-47F2-B285-C5A5235CB46C}"/>
            </c:ext>
          </c:extLst>
        </c:ser>
        <c:ser>
          <c:idx val="5"/>
          <c:order val="5"/>
          <c:tx>
            <c:strRef>
              <c:f>Sheet1!$G$1</c:f>
              <c:strCache>
                <c:ptCount val="1"/>
                <c:pt idx="0">
                  <c:v>60-69 Jahre</c:v>
                </c:pt>
              </c:strCache>
            </c:strRef>
          </c:tx>
          <c:spPr>
            <a:solidFill>
              <a:srgbClr val="DCDCDC"/>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Sheet1!$G$2:$G$6</c:f>
              <c:numCache>
                <c:formatCode>0</c:formatCode>
                <c:ptCount val="5"/>
                <c:pt idx="0">
                  <c:v>92</c:v>
                </c:pt>
                <c:pt idx="1">
                  <c:v>95</c:v>
                </c:pt>
                <c:pt idx="2">
                  <c:v>84</c:v>
                </c:pt>
                <c:pt idx="3">
                  <c:v>103</c:v>
                </c:pt>
                <c:pt idx="4">
                  <c:v>65</c:v>
                </c:pt>
              </c:numCache>
            </c:numRef>
          </c:val>
          <c:extLst>
            <c:ext xmlns:c16="http://schemas.microsoft.com/office/drawing/2014/chart" uri="{C3380CC4-5D6E-409C-BE32-E72D297353CC}">
              <c16:uniqueId val="{00000002-2743-47F2-B285-C5A5235CB46C}"/>
            </c:ext>
          </c:extLst>
        </c:ser>
        <c:ser>
          <c:idx val="6"/>
          <c:order val="6"/>
          <c:tx>
            <c:strRef>
              <c:f>Sheet1!$H$1</c:f>
              <c:strCache>
                <c:ptCount val="1"/>
                <c:pt idx="0">
                  <c:v>70 Jahre und älter</c:v>
                </c:pt>
              </c:strCache>
            </c:strRef>
          </c:tx>
          <c:spPr>
            <a:solidFill>
              <a:srgbClr val="96DCF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Sheet1!$H$2:$H$6</c:f>
              <c:numCache>
                <c:formatCode>0</c:formatCode>
                <c:ptCount val="5"/>
                <c:pt idx="0">
                  <c:v>51</c:v>
                </c:pt>
                <c:pt idx="1">
                  <c:v>43</c:v>
                </c:pt>
                <c:pt idx="2">
                  <c:v>66</c:v>
                </c:pt>
                <c:pt idx="3">
                  <c:v>89</c:v>
                </c:pt>
                <c:pt idx="4">
                  <c:v>54</c:v>
                </c:pt>
              </c:numCache>
            </c:numRef>
          </c:val>
          <c:extLst>
            <c:ext xmlns:c16="http://schemas.microsoft.com/office/drawing/2014/chart" uri="{C3380CC4-5D6E-409C-BE32-E72D297353CC}">
              <c16:uniqueId val="{00000003-2743-47F2-B285-C5A5235CB46C}"/>
            </c:ext>
          </c:extLst>
        </c:ser>
        <c:dLbls>
          <c:showLegendKey val="0"/>
          <c:showVal val="1"/>
          <c:showCatName val="0"/>
          <c:showSerName val="0"/>
          <c:showPercent val="0"/>
          <c:showBubbleSize val="0"/>
        </c:dLbls>
        <c:gapWidth val="75"/>
        <c:axId val="2083773176"/>
        <c:axId val="2083776680"/>
      </c:barChart>
      <c:catAx>
        <c:axId val="2083773176"/>
        <c:scaling>
          <c:orientation val="maxMin"/>
        </c:scaling>
        <c:delete val="1"/>
        <c:axPos val="l"/>
        <c:numFmt formatCode="#,##0" sourceLinked="0"/>
        <c:majorTickMark val="none"/>
        <c:minorTickMark val="none"/>
        <c:tickLblPos val="nextTo"/>
        <c:crossAx val="2083776680"/>
        <c:crossesAt val="100"/>
        <c:auto val="0"/>
        <c:lblAlgn val="ctr"/>
        <c:lblOffset val="100"/>
        <c:tickLblSkip val="1"/>
        <c:noMultiLvlLbl val="0"/>
      </c:catAx>
      <c:valAx>
        <c:axId val="2083776680"/>
        <c:scaling>
          <c:orientation val="minMax"/>
          <c:max val="150"/>
          <c:min val="20"/>
        </c:scaling>
        <c:delete val="1"/>
        <c:axPos val="b"/>
        <c:numFmt formatCode="#,##0" sourceLinked="0"/>
        <c:majorTickMark val="none"/>
        <c:minorTickMark val="none"/>
        <c:tickLblPos val="nextTo"/>
        <c:crossAx val="2083773176"/>
        <c:crosses val="max"/>
        <c:crossBetween val="between"/>
        <c:majorUnit val="20"/>
        <c:minorUnit val="5"/>
      </c:valAx>
    </c:plotArea>
    <c:legend>
      <c:legendPos val="b"/>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Intensive Online-Shopper</c:v>
                </c:pt>
              </c:strCache>
            </c:strRef>
          </c:tx>
          <c:spPr>
            <a:ln>
              <a:solidFill>
                <a:schemeClr val="accent1">
                  <a:alpha val="94000"/>
                </a:schemeClr>
              </a:solidFill>
            </a:ln>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#,##0.0</c:formatCode>
                <c:ptCount val="5"/>
                <c:pt idx="0">
                  <c:v>10.3</c:v>
                </c:pt>
                <c:pt idx="1">
                  <c:v>5.2</c:v>
                </c:pt>
                <c:pt idx="2">
                  <c:v>3.3</c:v>
                </c:pt>
                <c:pt idx="3">
                  <c:v>0.3</c:v>
                </c:pt>
                <c:pt idx="4">
                  <c:v>31.7</c:v>
                </c:pt>
              </c:numCache>
            </c:numRef>
          </c:val>
          <c:extLst>
            <c:ext xmlns:c16="http://schemas.microsoft.com/office/drawing/2014/chart" uri="{C3380CC4-5D6E-409C-BE32-E72D297353CC}">
              <c16:uniqueId val="{00000000-C007-438E-B8B7-0D4F6C31EDD0}"/>
            </c:ext>
          </c:extLst>
        </c:ser>
        <c:ser>
          <c:idx val="1"/>
          <c:order val="1"/>
          <c:tx>
            <c:strRef>
              <c:f>Sheet1!$C$1</c:f>
              <c:strCache>
                <c:ptCount val="1"/>
                <c:pt idx="0">
                  <c:v>Intensive Online-Shopper UND Kauf von Produkten und Dienstleistungen aufgrund Social Media-Inhalten</c:v>
                </c:pt>
              </c:strCache>
            </c:strRef>
          </c:tx>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#,##0.0</c:formatCode>
                <c:ptCount val="5"/>
                <c:pt idx="0">
                  <c:v>9.3000000000000007</c:v>
                </c:pt>
                <c:pt idx="1">
                  <c:v>5.4</c:v>
                </c:pt>
                <c:pt idx="2">
                  <c:v>3.3</c:v>
                </c:pt>
                <c:pt idx="3">
                  <c:v>0.3</c:v>
                </c:pt>
                <c:pt idx="4">
                  <c:v>32.200000000000003</c:v>
                </c:pt>
              </c:numCache>
            </c:numRef>
          </c:val>
          <c:extLst>
            <c:ext xmlns:c16="http://schemas.microsoft.com/office/drawing/2014/chart" uri="{C3380CC4-5D6E-409C-BE32-E72D297353CC}">
              <c16:uniqueId val="{00000000-F33A-44BD-BBD2-F923DEA8E249}"/>
            </c:ext>
          </c:extLst>
        </c:ser>
        <c:dLbls>
          <c:showLegendKey val="0"/>
          <c:showVal val="1"/>
          <c:showCatName val="0"/>
          <c:showSerName val="0"/>
          <c:showPercent val="0"/>
          <c:showBubbleSize val="0"/>
        </c:dLbls>
        <c:gapWidth val="75"/>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40"/>
          <c:min val="0"/>
        </c:scaling>
        <c:delete val="1"/>
        <c:axPos val="b"/>
        <c:numFmt formatCode="#,##0" sourceLinked="0"/>
        <c:majorTickMark val="out"/>
        <c:minorTickMark val="none"/>
        <c:tickLblPos val="nextTo"/>
        <c:crossAx val="2083773176"/>
        <c:crosses val="max"/>
        <c:crossBetween val="between"/>
        <c:majorUnit val="20"/>
      </c:valAx>
      <c:spPr>
        <a:noFill/>
        <a:ln>
          <a:noFill/>
        </a:ln>
        <a:effectLst/>
      </c:spPr>
    </c:plotArea>
    <c:legend>
      <c:legendPos val="r"/>
      <c:layout>
        <c:manualLayout>
          <c:xMode val="edge"/>
          <c:yMode val="edge"/>
          <c:x val="0.71420545231212462"/>
          <c:y val="0.26330184025346404"/>
          <c:w val="0.28579454768787538"/>
          <c:h val="0.29938396888206387"/>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91936205097631"/>
          <c:y val="3.7025612977972966E-2"/>
          <c:w val="0.58306567167102041"/>
          <c:h val="0.91348348434146986"/>
        </c:manualLayout>
      </c:layout>
      <c:barChart>
        <c:barDir val="bar"/>
        <c:grouping val="clustered"/>
        <c:varyColors val="0"/>
        <c:ser>
          <c:idx val="0"/>
          <c:order val="0"/>
          <c:tx>
            <c:strRef>
              <c:f>Sheet1!$B$1</c:f>
              <c:strCache>
                <c:ptCount val="1"/>
                <c:pt idx="0">
                  <c:v>16-19 Jahre</c:v>
                </c:pt>
              </c:strCache>
            </c:strRef>
          </c:tx>
          <c:spPr>
            <a:solidFill>
              <a:srgbClr val="0096C8"/>
            </a:solidFill>
            <a:effectLst/>
          </c:spPr>
          <c:invertIfNegative val="1"/>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#,##0.0</c:formatCode>
                <c:ptCount val="5"/>
                <c:pt idx="0">
                  <c:v>10.3</c:v>
                </c:pt>
                <c:pt idx="1">
                  <c:v>7.8</c:v>
                </c:pt>
                <c:pt idx="2">
                  <c:v>3.1</c:v>
                </c:pt>
                <c:pt idx="3">
                  <c:v>0.7</c:v>
                </c:pt>
                <c:pt idx="4">
                  <c:v>19.899999999999999</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20-29 Jahre</c:v>
                </c:pt>
              </c:strCache>
            </c:strRef>
          </c:tx>
          <c:spPr>
            <a:solidFill>
              <a:srgbClr val="FF960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#,##0.0</c:formatCode>
                <c:ptCount val="5"/>
                <c:pt idx="0">
                  <c:v>15.5</c:v>
                </c:pt>
                <c:pt idx="1">
                  <c:v>11.4</c:v>
                </c:pt>
                <c:pt idx="2">
                  <c:v>5.4</c:v>
                </c:pt>
                <c:pt idx="3">
                  <c:v>1</c:v>
                </c:pt>
                <c:pt idx="4">
                  <c:v>22.3</c:v>
                </c:pt>
              </c:numCache>
            </c:numRef>
          </c:val>
          <c:extLst>
            <c:ext xmlns:c16="http://schemas.microsoft.com/office/drawing/2014/chart" uri="{C3380CC4-5D6E-409C-BE32-E72D297353CC}">
              <c16:uniqueId val="{00000000-F33A-44BD-BBD2-F923DEA8E249}"/>
            </c:ext>
          </c:extLst>
        </c:ser>
        <c:ser>
          <c:idx val="2"/>
          <c:order val="2"/>
          <c:tx>
            <c:strRef>
              <c:f>Sheet1!$D$1</c:f>
              <c:strCache>
                <c:ptCount val="1"/>
                <c:pt idx="0">
                  <c:v>30-39 Jahre</c:v>
                </c:pt>
              </c:strCache>
            </c:strRef>
          </c:tx>
          <c:spPr>
            <a:solidFill>
              <a:srgbClr val="969696"/>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Sheet1!$D$2:$D$6</c:f>
              <c:numCache>
                <c:formatCode>#,##0.0</c:formatCode>
                <c:ptCount val="5"/>
                <c:pt idx="0">
                  <c:v>16.2</c:v>
                </c:pt>
                <c:pt idx="1">
                  <c:v>12.8</c:v>
                </c:pt>
                <c:pt idx="2">
                  <c:v>3.3</c:v>
                </c:pt>
                <c:pt idx="3">
                  <c:v>1.2</c:v>
                </c:pt>
                <c:pt idx="4">
                  <c:v>25.7</c:v>
                </c:pt>
              </c:numCache>
            </c:numRef>
          </c:val>
          <c:extLst>
            <c:ext xmlns:c16="http://schemas.microsoft.com/office/drawing/2014/chart" uri="{C3380CC4-5D6E-409C-BE32-E72D297353CC}">
              <c16:uniqueId val="{00000001-F33A-44BD-BBD2-F923DEA8E249}"/>
            </c:ext>
          </c:extLst>
        </c:ser>
        <c:ser>
          <c:idx val="3"/>
          <c:order val="3"/>
          <c:tx>
            <c:strRef>
              <c:f>Sheet1!$E$1</c:f>
              <c:strCache>
                <c:ptCount val="1"/>
                <c:pt idx="0">
                  <c:v>40-49 Jahre</c:v>
                </c:pt>
              </c:strCache>
            </c:strRef>
          </c:tx>
          <c:spPr>
            <a:solidFill>
              <a:srgbClr val="007EB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Sheet1!$E$2:$E$6</c:f>
              <c:numCache>
                <c:formatCode>#,##0.0</c:formatCode>
                <c:ptCount val="5"/>
                <c:pt idx="0">
                  <c:v>17.600000000000001</c:v>
                </c:pt>
                <c:pt idx="1">
                  <c:v>10.8</c:v>
                </c:pt>
                <c:pt idx="2">
                  <c:v>4.7</c:v>
                </c:pt>
                <c:pt idx="3">
                  <c:v>0.5</c:v>
                </c:pt>
                <c:pt idx="4">
                  <c:v>26.6</c:v>
                </c:pt>
              </c:numCache>
            </c:numRef>
          </c:val>
          <c:extLst>
            <c:ext xmlns:c16="http://schemas.microsoft.com/office/drawing/2014/chart" uri="{C3380CC4-5D6E-409C-BE32-E72D297353CC}">
              <c16:uniqueId val="{00000000-2743-47F2-B285-C5A5235CB46C}"/>
            </c:ext>
          </c:extLst>
        </c:ser>
        <c:ser>
          <c:idx val="4"/>
          <c:order val="4"/>
          <c:tx>
            <c:strRef>
              <c:f>Sheet1!$F$1</c:f>
              <c:strCache>
                <c:ptCount val="1"/>
                <c:pt idx="0">
                  <c:v>50-59 Jahre</c:v>
                </c:pt>
              </c:strCache>
            </c:strRef>
          </c:tx>
          <c:spPr>
            <a:solidFill>
              <a:srgbClr val="FFD278"/>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Sheet1!$F$2:$F$6</c:f>
              <c:numCache>
                <c:formatCode>#,##0.0</c:formatCode>
                <c:ptCount val="5"/>
                <c:pt idx="0">
                  <c:v>14.7</c:v>
                </c:pt>
                <c:pt idx="1">
                  <c:v>8.6999999999999993</c:v>
                </c:pt>
                <c:pt idx="2">
                  <c:v>3.6</c:v>
                </c:pt>
                <c:pt idx="3">
                  <c:v>1</c:v>
                </c:pt>
                <c:pt idx="4">
                  <c:v>23.4</c:v>
                </c:pt>
              </c:numCache>
            </c:numRef>
          </c:val>
          <c:extLst>
            <c:ext xmlns:c16="http://schemas.microsoft.com/office/drawing/2014/chart" uri="{C3380CC4-5D6E-409C-BE32-E72D297353CC}">
              <c16:uniqueId val="{00000001-2743-47F2-B285-C5A5235CB46C}"/>
            </c:ext>
          </c:extLst>
        </c:ser>
        <c:ser>
          <c:idx val="5"/>
          <c:order val="5"/>
          <c:tx>
            <c:strRef>
              <c:f>Sheet1!$G$1</c:f>
              <c:strCache>
                <c:ptCount val="1"/>
                <c:pt idx="0">
                  <c:v>60-69 Jahre</c:v>
                </c:pt>
              </c:strCache>
            </c:strRef>
          </c:tx>
          <c:spPr>
            <a:solidFill>
              <a:srgbClr val="DCDCDC"/>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Sheet1!$G$2:$G$6</c:f>
              <c:numCache>
                <c:formatCode>#,##0.0</c:formatCode>
                <c:ptCount val="5"/>
                <c:pt idx="0">
                  <c:v>11.8</c:v>
                </c:pt>
                <c:pt idx="1">
                  <c:v>8.4</c:v>
                </c:pt>
                <c:pt idx="2">
                  <c:v>2.7</c:v>
                </c:pt>
                <c:pt idx="3">
                  <c:v>1.1000000000000001</c:v>
                </c:pt>
                <c:pt idx="4">
                  <c:v>18.600000000000001</c:v>
                </c:pt>
              </c:numCache>
            </c:numRef>
          </c:val>
          <c:extLst>
            <c:ext xmlns:c16="http://schemas.microsoft.com/office/drawing/2014/chart" uri="{C3380CC4-5D6E-409C-BE32-E72D297353CC}">
              <c16:uniqueId val="{00000002-2743-47F2-B285-C5A5235CB46C}"/>
            </c:ext>
          </c:extLst>
        </c:ser>
        <c:ser>
          <c:idx val="6"/>
          <c:order val="6"/>
          <c:tx>
            <c:strRef>
              <c:f>Sheet1!$H$1</c:f>
              <c:strCache>
                <c:ptCount val="1"/>
                <c:pt idx="0">
                  <c:v>70 Jahre und älter</c:v>
                </c:pt>
              </c:strCache>
            </c:strRef>
          </c:tx>
          <c:spPr>
            <a:solidFill>
              <a:srgbClr val="96DCF0"/>
            </a:solidFill>
          </c:spPr>
          <c:invertIfNegative val="0"/>
          <c:dLbls>
            <c:spPr>
              <a:noFill/>
              <a:ln>
                <a:noFill/>
              </a:ln>
              <a:effectLst/>
            </c:spPr>
            <c:txPr>
              <a:bodyPr wrap="square" lIns="38100" tIns="19050" rIns="38100" bIns="19050" anchor="ctr">
                <a:spAutoFit/>
              </a:bodyPr>
              <a:lstStyle/>
              <a:p>
                <a:pPr>
                  <a:defRPr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Sheet1!$H$2:$H$6</c:f>
              <c:numCache>
                <c:formatCode>#,##0.0</c:formatCode>
                <c:ptCount val="5"/>
                <c:pt idx="0">
                  <c:v>8.9</c:v>
                </c:pt>
                <c:pt idx="1">
                  <c:v>6.4</c:v>
                </c:pt>
                <c:pt idx="2">
                  <c:v>2.2999999999999998</c:v>
                </c:pt>
                <c:pt idx="3">
                  <c:v>0.6</c:v>
                </c:pt>
                <c:pt idx="4">
                  <c:v>17.7</c:v>
                </c:pt>
              </c:numCache>
            </c:numRef>
          </c:val>
          <c:extLst>
            <c:ext xmlns:c16="http://schemas.microsoft.com/office/drawing/2014/chart" uri="{C3380CC4-5D6E-409C-BE32-E72D297353CC}">
              <c16:uniqueId val="{00000003-2743-47F2-B285-C5A5235CB46C}"/>
            </c:ext>
          </c:extLst>
        </c:ser>
        <c:dLbls>
          <c:showLegendKey val="0"/>
          <c:showVal val="0"/>
          <c:showCatName val="0"/>
          <c:showSerName val="0"/>
          <c:showPercent val="0"/>
          <c:showBubbleSize val="0"/>
        </c:dLbls>
        <c:gapWidth val="75"/>
        <c:overlap val="-8"/>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30"/>
          <c:min val="0"/>
        </c:scaling>
        <c:delete val="1"/>
        <c:axPos val="b"/>
        <c:numFmt formatCode="#,##0" sourceLinked="0"/>
        <c:majorTickMark val="out"/>
        <c:minorTickMark val="none"/>
        <c:tickLblPos val="nextTo"/>
        <c:crossAx val="2083773176"/>
        <c:crosses val="max"/>
        <c:crossBetween val="between"/>
        <c:majorUnit val="20"/>
        <c:minorUnit val="5"/>
      </c:valAx>
    </c:plotArea>
    <c:legend>
      <c:legendPos val="r"/>
      <c:overlay val="0"/>
    </c:legend>
    <c:plotVisOnly val="1"/>
    <c:dispBlanksAs val="gap"/>
    <c:showDLblsOverMax val="0"/>
  </c:chart>
  <c:spPr>
    <a:noFill/>
    <a:ln>
      <a:noFill/>
    </a:ln>
    <a:effectLst/>
  </c:spPr>
  <c:txPr>
    <a:bodyPr/>
    <a:lstStyle/>
    <a:p>
      <a:pPr>
        <a:defRPr sz="1000">
          <a:solidFill>
            <a:schemeClr val="tx1"/>
          </a:solidFill>
          <a:effectLst/>
          <a:latin typeface="+mj-lt"/>
          <a:cs typeface="Verdana"/>
        </a:defRPr>
      </a:pPr>
      <a:endParaRPr lang="de-D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Männer</c:v>
                </c:pt>
              </c:strCache>
            </c:strRef>
          </c:tx>
          <c:spPr>
            <a:ln>
              <a:solidFill>
                <a:schemeClr val="accent1">
                  <a:alpha val="94000"/>
                </a:schemeClr>
              </a:solidFill>
            </a:ln>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Sheet1!$B$2:$B$6</c:f>
              <c:numCache>
                <c:formatCode>#,##0.0</c:formatCode>
                <c:ptCount val="5"/>
                <c:pt idx="0">
                  <c:v>10.1</c:v>
                </c:pt>
                <c:pt idx="1">
                  <c:v>13.4</c:v>
                </c:pt>
                <c:pt idx="2">
                  <c:v>6.5</c:v>
                </c:pt>
                <c:pt idx="3">
                  <c:v>1.1000000000000001</c:v>
                </c:pt>
                <c:pt idx="4">
                  <c:v>25.2</c:v>
                </c:pt>
              </c:numCache>
            </c:numRef>
          </c:val>
          <c:extLst>
            <c:ext xmlns:c16="http://schemas.microsoft.com/office/drawing/2014/chart" uri="{C3380CC4-5D6E-409C-BE32-E72D297353CC}">
              <c16:uniqueId val="{00000000-C007-438E-B8B7-0D4F6C31EDD0}"/>
            </c:ext>
          </c:extLst>
        </c:ser>
        <c:ser>
          <c:idx val="1"/>
          <c:order val="1"/>
          <c:tx>
            <c:strRef>
              <c:f>Sheet1!$C$1</c:f>
              <c:strCache>
                <c:ptCount val="1"/>
                <c:pt idx="0">
                  <c:v>Frauen</c:v>
                </c:pt>
              </c:strCache>
            </c:strRef>
          </c:tx>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Einmal im Halbjahr</c:v>
                </c:pt>
                <c:pt idx="1">
                  <c:v>Einmal im Vierteljahr</c:v>
                </c:pt>
                <c:pt idx="2">
                  <c:v>Einmal pro Monat</c:v>
                </c:pt>
                <c:pt idx="3">
                  <c:v>Mehrmals pro Monat</c:v>
                </c:pt>
                <c:pt idx="4">
                  <c:v>Seltener</c:v>
                </c:pt>
              </c:strCache>
            </c:strRef>
          </c:cat>
          <c:val>
            <c:numRef>
              <c:f>Sheet1!$C$2:$C$6</c:f>
              <c:numCache>
                <c:formatCode>#,##0.0</c:formatCode>
                <c:ptCount val="5"/>
                <c:pt idx="0">
                  <c:v>12.2</c:v>
                </c:pt>
                <c:pt idx="1">
                  <c:v>12.9</c:v>
                </c:pt>
                <c:pt idx="2">
                  <c:v>5.7</c:v>
                </c:pt>
                <c:pt idx="3">
                  <c:v>0.7</c:v>
                </c:pt>
                <c:pt idx="4">
                  <c:v>23.5</c:v>
                </c:pt>
              </c:numCache>
            </c:numRef>
          </c:val>
          <c:extLst>
            <c:ext xmlns:c16="http://schemas.microsoft.com/office/drawing/2014/chart" uri="{C3380CC4-5D6E-409C-BE32-E72D297353CC}">
              <c16:uniqueId val="{00000000-F33A-44BD-BBD2-F923DEA8E249}"/>
            </c:ext>
          </c:extLst>
        </c:ser>
        <c:dLbls>
          <c:showLegendKey val="0"/>
          <c:showVal val="1"/>
          <c:showCatName val="0"/>
          <c:showSerName val="0"/>
          <c:showPercent val="0"/>
          <c:showBubbleSize val="0"/>
        </c:dLbls>
        <c:gapWidth val="75"/>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50"/>
          <c:min val="0"/>
        </c:scaling>
        <c:delete val="1"/>
        <c:axPos val="b"/>
        <c:numFmt formatCode="#,##0" sourceLinked="0"/>
        <c:majorTickMark val="none"/>
        <c:minorTickMark val="none"/>
        <c:tickLblPos val="nextTo"/>
        <c:crossAx val="2083773176"/>
        <c:crosses val="max"/>
        <c:crossBetween val="between"/>
        <c:majorUnit val="20"/>
      </c:valAx>
      <c:spPr>
        <a:noFill/>
        <a:ln>
          <a:noFill/>
        </a:ln>
        <a:effectLst/>
      </c:spPr>
    </c:plotArea>
    <c:legend>
      <c:legendPos val="r"/>
      <c:layout>
        <c:manualLayout>
          <c:xMode val="edge"/>
          <c:yMode val="edge"/>
          <c:x val="0.84132524890304228"/>
          <c:y val="0.46189095998593105"/>
          <c:w val="7.1583546668436457E-2"/>
          <c:h val="9.7981057027058116E-2"/>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Männer</c:v>
                </c:pt>
              </c:strCache>
            </c:strRef>
          </c:tx>
          <c:spPr>
            <a:solidFill>
              <a:srgbClr val="0092C6"/>
            </a:solidFill>
            <a:effectLst/>
          </c:spPr>
          <c:invertIfNegative val="1"/>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Gelegentliche Online-Shopper</c:v>
                </c:pt>
                <c:pt idx="1">
                  <c:v>Intensive Online-Shopper</c:v>
                </c:pt>
                <c:pt idx="2">
                  <c:v>Keine Online-Shopper</c:v>
                </c:pt>
              </c:strCache>
            </c:strRef>
          </c:cat>
          <c:val>
            <c:numRef>
              <c:f>Sheet1!$B$2:$B$4</c:f>
              <c:numCache>
                <c:formatCode>#,##0.00</c:formatCode>
                <c:ptCount val="3"/>
                <c:pt idx="0">
                  <c:v>21.69</c:v>
                </c:pt>
                <c:pt idx="1">
                  <c:v>5.07</c:v>
                </c:pt>
                <c:pt idx="2">
                  <c:v>4.17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Frauen</c:v>
                </c:pt>
              </c:strCache>
            </c:strRef>
          </c:tx>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Gelegentliche Online-Shopper</c:v>
                </c:pt>
                <c:pt idx="1">
                  <c:v>Intensive Online-Shopper</c:v>
                </c:pt>
                <c:pt idx="2">
                  <c:v>Keine Online-Shopper</c:v>
                </c:pt>
              </c:strCache>
            </c:strRef>
          </c:cat>
          <c:val>
            <c:numRef>
              <c:f>Sheet1!$C$2:$C$4</c:f>
              <c:numCache>
                <c:formatCode>#,##0.00</c:formatCode>
                <c:ptCount val="3"/>
                <c:pt idx="0">
                  <c:v>20.84</c:v>
                </c:pt>
                <c:pt idx="1">
                  <c:v>5.79</c:v>
                </c:pt>
                <c:pt idx="2">
                  <c:v>3.59</c:v>
                </c:pt>
              </c:numCache>
            </c:numRef>
          </c:val>
          <c:extLst>
            <c:ext xmlns:c16="http://schemas.microsoft.com/office/drawing/2014/chart" uri="{C3380CC4-5D6E-409C-BE32-E72D297353CC}">
              <c16:uniqueId val="{00000000-F33A-44BD-BBD2-F923DEA8E249}"/>
            </c:ext>
          </c:extLst>
        </c:ser>
        <c:dLbls>
          <c:showLegendKey val="0"/>
          <c:showVal val="1"/>
          <c:showCatName val="0"/>
          <c:showSerName val="0"/>
          <c:showPercent val="0"/>
          <c:showBubbleSize val="0"/>
        </c:dLbls>
        <c:gapWidth val="75"/>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50"/>
          <c:min val="0"/>
        </c:scaling>
        <c:delete val="1"/>
        <c:axPos val="b"/>
        <c:numFmt formatCode="#,##0" sourceLinked="0"/>
        <c:majorTickMark val="none"/>
        <c:minorTickMark val="none"/>
        <c:tickLblPos val="nextTo"/>
        <c:crossAx val="2083773176"/>
        <c:crosses val="max"/>
        <c:crossBetween val="between"/>
        <c:majorUnit val="20"/>
      </c:valAx>
      <c:spPr>
        <a:noFill/>
        <a:ln>
          <a:noFill/>
        </a:ln>
        <a:effectLst/>
      </c:spPr>
    </c:plotArea>
    <c:legend>
      <c:legendPos val="r"/>
      <c:layout>
        <c:manualLayout>
          <c:xMode val="edge"/>
          <c:yMode val="edge"/>
          <c:x val="0.87176523963343722"/>
          <c:y val="0.44828896548370728"/>
          <c:w val="7.1583546668436457E-2"/>
          <c:h val="9.7981057027058116E-2"/>
        </c:manualLayout>
      </c:layout>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Intensive Online-Shopper</c:v>
                </c:pt>
              </c:strCache>
            </c:strRef>
          </c:tx>
          <c:spPr>
            <a:solidFill>
              <a:srgbClr val="0096C8"/>
            </a:solidFill>
            <a:effectLst/>
          </c:spPr>
          <c:invertIfNegative val="1"/>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Kauf von Produkten und Dienstleistungen aufgrund Social Media-Inhalte: Ja, habe ich schon einmal / mehrfach gemacht</c:v>
                </c:pt>
                <c:pt idx="1">
                  <c:v>Kauf von Produkten und Dienstleistungen aufgrund Social Media-Inhalte: Nein, aber vorstellbar</c:v>
                </c:pt>
                <c:pt idx="2">
                  <c:v>Kauf von Produkten und Dienstleistungen aufgrund Social Media-Inhalte: Nein</c:v>
                </c:pt>
              </c:strCache>
            </c:strRef>
          </c:cat>
          <c:val>
            <c:numRef>
              <c:f>Sheet1!$B$2:$B$4</c:f>
              <c:numCache>
                <c:formatCode>#,##0.00</c:formatCode>
                <c:ptCount val="3"/>
                <c:pt idx="0">
                  <c:v>4.21</c:v>
                </c:pt>
                <c:pt idx="1">
                  <c:v>1.18</c:v>
                </c:pt>
                <c:pt idx="2">
                  <c:v>2.2400000000000002</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Gelegentliche Online-Shopper</c:v>
                </c:pt>
              </c:strCache>
            </c:strRef>
          </c:tx>
          <c:spPr>
            <a:solidFill>
              <a:srgbClr val="FF9600"/>
            </a:solidFill>
          </c:spPr>
          <c:invertIfNegative val="0"/>
          <c:dLbls>
            <c:spPr>
              <a:noFill/>
              <a:ln>
                <a:noFill/>
              </a:ln>
              <a:effectLst/>
            </c:spPr>
            <c:txPr>
              <a:bodyPr/>
              <a:lstStyle/>
              <a:p>
                <a:pPr>
                  <a:defRPr sz="10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Kauf von Produkten und Dienstleistungen aufgrund Social Media-Inhalte: Ja, habe ich schon einmal / mehrfach gemacht</c:v>
                </c:pt>
                <c:pt idx="1">
                  <c:v>Kauf von Produkten und Dienstleistungen aufgrund Social Media-Inhalte: Nein, aber vorstellbar</c:v>
                </c:pt>
                <c:pt idx="2">
                  <c:v>Kauf von Produkten und Dienstleistungen aufgrund Social Media-Inhalte: Nein</c:v>
                </c:pt>
              </c:strCache>
            </c:strRef>
          </c:cat>
          <c:val>
            <c:numRef>
              <c:f>Sheet1!$C$2:$C$4</c:f>
              <c:numCache>
                <c:formatCode>#,##0.00</c:formatCode>
                <c:ptCount val="3"/>
                <c:pt idx="0">
                  <c:v>15.7</c:v>
                </c:pt>
                <c:pt idx="1">
                  <c:v>4.78</c:v>
                </c:pt>
                <c:pt idx="2">
                  <c:v>9.1</c:v>
                </c:pt>
              </c:numCache>
            </c:numRef>
          </c:val>
          <c:extLst>
            <c:ext xmlns:c16="http://schemas.microsoft.com/office/drawing/2014/chart" uri="{C3380CC4-5D6E-409C-BE32-E72D297353CC}">
              <c16:uniqueId val="{00000000-F33A-44BD-BBD2-F923DEA8E249}"/>
            </c:ext>
          </c:extLst>
        </c:ser>
        <c:dLbls>
          <c:showLegendKey val="0"/>
          <c:showVal val="1"/>
          <c:showCatName val="0"/>
          <c:showSerName val="0"/>
          <c:showPercent val="0"/>
          <c:showBubbleSize val="0"/>
        </c:dLbls>
        <c:gapWidth val="75"/>
        <c:overlap val="-20"/>
        <c:axId val="2083773176"/>
        <c:axId val="2083776680"/>
      </c:barChart>
      <c:catAx>
        <c:axId val="2083773176"/>
        <c:scaling>
          <c:orientation val="maxMin"/>
        </c:scaling>
        <c:delete val="0"/>
        <c:axPos val="l"/>
        <c:numFmt formatCode="#,##0" sourceLinked="0"/>
        <c:majorTickMark val="none"/>
        <c:minorTickMark val="none"/>
        <c:tickLblPos val="nextTo"/>
        <c:spPr>
          <a:noFill/>
          <a:ln w="9525" cap="flat" cmpd="sng" algn="ctr">
            <a:solidFill>
              <a:schemeClr val="accent1"/>
            </a:solidFill>
            <a:round/>
          </a:ln>
          <a:effectLst/>
        </c:spPr>
        <c:txPr>
          <a:bodyPr rot="-60000000" vert="horz"/>
          <a:lstStyle/>
          <a:p>
            <a:pPr>
              <a:defRPr sz="1200" b="1"/>
            </a:pPr>
            <a:endParaRPr lang="de-DE"/>
          </a:p>
        </c:txPr>
        <c:crossAx val="2083776680"/>
        <c:crosses val="autoZero"/>
        <c:auto val="0"/>
        <c:lblAlgn val="ctr"/>
        <c:lblOffset val="100"/>
        <c:noMultiLvlLbl val="0"/>
      </c:catAx>
      <c:valAx>
        <c:axId val="2083776680"/>
        <c:scaling>
          <c:orientation val="minMax"/>
          <c:max val="40"/>
          <c:min val="0"/>
        </c:scaling>
        <c:delete val="1"/>
        <c:axPos val="b"/>
        <c:numFmt formatCode="#,##0" sourceLinked="0"/>
        <c:majorTickMark val="none"/>
        <c:minorTickMark val="none"/>
        <c:tickLblPos val="nextTo"/>
        <c:crossAx val="2083773176"/>
        <c:crosses val="max"/>
        <c:crossBetween val="between"/>
        <c:majorUnit val="20"/>
      </c:valAx>
      <c:spPr>
        <a:noFill/>
        <a:ln>
          <a:noFill/>
        </a:ln>
        <a:effectLst/>
      </c:spPr>
    </c:plotArea>
    <c:legend>
      <c:legendPos val="b"/>
      <c:overlay val="0"/>
      <c:txPr>
        <a:bodyPr/>
        <a:lstStyle/>
        <a:p>
          <a:pPr>
            <a:defRPr sz="1000" b="0"/>
          </a:pPr>
          <a:endParaRPr lang="de-DE"/>
        </a:p>
      </c:txPr>
    </c:legend>
    <c:plotVisOnly val="1"/>
    <c:dispBlanksAs val="gap"/>
    <c:showDLblsOverMax val="0"/>
  </c:chart>
  <c:spPr>
    <a:noFill/>
    <a:ln>
      <a:noFill/>
    </a:ln>
    <a:effectLst/>
  </c:spPr>
  <c:txPr>
    <a:bodyPr/>
    <a:lstStyle/>
    <a:p>
      <a:pPr>
        <a:defRPr sz="900">
          <a:solidFill>
            <a:schemeClr val="tx1"/>
          </a:solidFill>
          <a:effectLst/>
          <a:latin typeface="+mj-lt"/>
          <a:cs typeface="Verdana"/>
        </a:defRPr>
      </a:pPr>
      <a:endParaRPr lang="de-D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0.80726</cdr:x>
      <cdr:y>0.05228</cdr:y>
    </cdr:from>
    <cdr:to>
      <cdr:x>0.98486</cdr:x>
      <cdr:y>0.1928</cdr:y>
    </cdr:to>
    <cdr:sp macro="" textlink="">
      <cdr:nvSpPr>
        <cdr:cNvPr id="2" name="Textfeld 1">
          <a:extLst xmlns:a="http://schemas.openxmlformats.org/drawingml/2006/main">
            <a:ext uri="{FF2B5EF4-FFF2-40B4-BE49-F238E27FC236}">
              <a16:creationId xmlns:a16="http://schemas.microsoft.com/office/drawing/2014/main" id="{B38BCB80-9466-CE16-4467-8275A9BA61E4}"/>
            </a:ext>
          </a:extLst>
        </cdr:cNvPr>
        <cdr:cNvSpPr txBox="1"/>
      </cdr:nvSpPr>
      <cdr:spPr>
        <a:xfrm xmlns:a="http://schemas.openxmlformats.org/drawingml/2006/main">
          <a:off x="7419753" y="244071"/>
          <a:ext cx="1632431" cy="655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b="1" dirty="0"/>
            <a:t>Angaben in Mio.</a:t>
          </a:r>
          <a:endParaRPr lang="de-DE"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0.76819</cdr:x>
      <cdr:y>0.05228</cdr:y>
    </cdr:from>
    <cdr:to>
      <cdr:x>0.94579</cdr:x>
      <cdr:y>0.1928</cdr:y>
    </cdr:to>
    <cdr:sp macro="" textlink="">
      <cdr:nvSpPr>
        <cdr:cNvPr id="2" name="Textfeld 1">
          <a:extLst xmlns:a="http://schemas.openxmlformats.org/drawingml/2006/main">
            <a:ext uri="{FF2B5EF4-FFF2-40B4-BE49-F238E27FC236}">
              <a16:creationId xmlns:a16="http://schemas.microsoft.com/office/drawing/2014/main" id="{8599E49F-59B1-84BA-FE03-B1977A67FCA5}"/>
            </a:ext>
          </a:extLst>
        </cdr:cNvPr>
        <cdr:cNvSpPr txBox="1"/>
      </cdr:nvSpPr>
      <cdr:spPr>
        <a:xfrm xmlns:a="http://schemas.openxmlformats.org/drawingml/2006/main">
          <a:off x="7060668" y="244071"/>
          <a:ext cx="1632431" cy="655983"/>
        </a:xfrm>
        <a:prstGeom xmlns:a="http://schemas.openxmlformats.org/drawingml/2006/main" prst="rect">
          <a:avLst/>
        </a:prstGeom>
      </cdr:spPr>
      <cdr:txBody>
        <a:bodyPr xmlns:a="http://schemas.openxmlformats.org/drawingml/2006/main" wrap="square" rtlCol="0"/>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sz="1100" b="1" dirty="0"/>
            <a:t>Angaben in Mio.</a:t>
          </a:r>
        </a:p>
      </cdr:txBody>
    </cdr:sp>
  </cdr:relSizeAnchor>
</c:userShapes>
</file>

<file path=ppt/drawings/drawing3.xml><?xml version="1.0" encoding="utf-8"?>
<c:userShapes xmlns:c="http://schemas.openxmlformats.org/drawingml/2006/chart">
  <cdr:relSizeAnchor xmlns:cdr="http://schemas.openxmlformats.org/drawingml/2006/chartDrawing">
    <cdr:from>
      <cdr:x>0.78186</cdr:x>
      <cdr:y>0.01038</cdr:y>
    </cdr:from>
    <cdr:to>
      <cdr:x>0.99742</cdr:x>
      <cdr:y>0.1363</cdr:y>
    </cdr:to>
    <cdr:sp macro="" textlink="">
      <cdr:nvSpPr>
        <cdr:cNvPr id="2" name="Textfeld 1">
          <a:extLst xmlns:a="http://schemas.openxmlformats.org/drawingml/2006/main">
            <a:ext uri="{FF2B5EF4-FFF2-40B4-BE49-F238E27FC236}">
              <a16:creationId xmlns:a16="http://schemas.microsoft.com/office/drawing/2014/main" id="{8599E49F-59B1-84BA-FE03-B1977A67FCA5}"/>
            </a:ext>
          </a:extLst>
        </cdr:cNvPr>
        <cdr:cNvSpPr txBox="1"/>
      </cdr:nvSpPr>
      <cdr:spPr>
        <a:xfrm xmlns:a="http://schemas.openxmlformats.org/drawingml/2006/main">
          <a:off x="7186341" y="54056"/>
          <a:ext cx="1981248" cy="655983"/>
        </a:xfrm>
        <a:prstGeom xmlns:a="http://schemas.openxmlformats.org/drawingml/2006/main" prst="rect">
          <a:avLst/>
        </a:prstGeom>
      </cdr:spPr>
      <cdr:txBody>
        <a:bodyPr xmlns:a="http://schemas.openxmlformats.org/drawingml/2006/main" wrap="square" rtlCol="0"/>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sz="1100" b="1" dirty="0"/>
            <a:t>Produktgruppe: Bücher</a:t>
          </a:r>
        </a:p>
        <a:p xmlns:a="http://schemas.openxmlformats.org/drawingml/2006/main">
          <a:endParaRPr lang="de-DE" sz="1100" b="1" dirty="0"/>
        </a:p>
        <a:p xmlns:a="http://schemas.openxmlformats.org/drawingml/2006/main">
          <a:r>
            <a:rPr lang="de-DE" sz="1100" b="1" dirty="0"/>
            <a:t>Angaben als Affinitätsindex</a:t>
          </a:r>
        </a:p>
      </cdr:txBody>
    </cdr:sp>
  </cdr:relSizeAnchor>
</c:userShapes>
</file>

<file path=ppt/drawings/drawing4.xml><?xml version="1.0" encoding="utf-8"?>
<c:userShapes xmlns:c="http://schemas.openxmlformats.org/drawingml/2006/chart">
  <cdr:relSizeAnchor xmlns:cdr="http://schemas.openxmlformats.org/drawingml/2006/chartDrawing">
    <cdr:from>
      <cdr:x>0.73362</cdr:x>
      <cdr:y>0.10369</cdr:y>
    </cdr:from>
    <cdr:to>
      <cdr:x>0.94918</cdr:x>
      <cdr:y>0.2442</cdr:y>
    </cdr:to>
    <cdr:sp macro="" textlink="">
      <cdr:nvSpPr>
        <cdr:cNvPr id="2" name="Textfeld 2">
          <a:extLst xmlns:a="http://schemas.openxmlformats.org/drawingml/2006/main">
            <a:ext uri="{FF2B5EF4-FFF2-40B4-BE49-F238E27FC236}">
              <a16:creationId xmlns:a16="http://schemas.microsoft.com/office/drawing/2014/main" id="{8912D4EA-E94A-2B7C-8C95-6FE9C6C83261}"/>
            </a:ext>
          </a:extLst>
        </cdr:cNvPr>
        <cdr:cNvSpPr txBox="1"/>
      </cdr:nvSpPr>
      <cdr:spPr>
        <a:xfrm xmlns:a="http://schemas.openxmlformats.org/drawingml/2006/main">
          <a:off x="6742943" y="484058"/>
          <a:ext cx="1981248" cy="655983"/>
        </a:xfrm>
        <a:prstGeom xmlns:a="http://schemas.openxmlformats.org/drawingml/2006/main" prst="rect">
          <a:avLst/>
        </a:prstGeom>
      </cdr:spPr>
      <cdr:txBody>
        <a:bodyPr xmlns:a="http://schemas.openxmlformats.org/drawingml/2006/main" wrap="square" rtlCol="0"/>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sz="1100" b="1" dirty="0"/>
            <a:t>Produktgruppe: CDs</a:t>
          </a:r>
        </a:p>
        <a:p xmlns:a="http://schemas.openxmlformats.org/drawingml/2006/main">
          <a:endParaRPr lang="de-DE" sz="1100" b="1" dirty="0"/>
        </a:p>
        <a:p xmlns:a="http://schemas.openxmlformats.org/drawingml/2006/main">
          <a:r>
            <a:rPr lang="de-DE" sz="1100" b="1" dirty="0"/>
            <a:t>Angaben als Affinitätsindex</a:t>
          </a:r>
        </a:p>
      </cdr:txBody>
    </cdr:sp>
  </cdr:relSizeAnchor>
</c:userShapes>
</file>

<file path=ppt/drawings/drawing5.xml><?xml version="1.0" encoding="utf-8"?>
<c:userShapes xmlns:c="http://schemas.openxmlformats.org/drawingml/2006/chart">
  <cdr:relSizeAnchor xmlns:cdr="http://schemas.openxmlformats.org/drawingml/2006/chartDrawing">
    <cdr:from>
      <cdr:x>0.78444</cdr:x>
      <cdr:y>0.11209</cdr:y>
    </cdr:from>
    <cdr:to>
      <cdr:x>1</cdr:x>
      <cdr:y>0.2526</cdr:y>
    </cdr:to>
    <cdr:sp macro="" textlink="">
      <cdr:nvSpPr>
        <cdr:cNvPr id="2" name="Textfeld 2">
          <a:extLst xmlns:a="http://schemas.openxmlformats.org/drawingml/2006/main">
            <a:ext uri="{FF2B5EF4-FFF2-40B4-BE49-F238E27FC236}">
              <a16:creationId xmlns:a16="http://schemas.microsoft.com/office/drawing/2014/main" id="{379B290B-D7BA-9C91-E9BC-5DF261CCE205}"/>
            </a:ext>
          </a:extLst>
        </cdr:cNvPr>
        <cdr:cNvSpPr txBox="1"/>
      </cdr:nvSpPr>
      <cdr:spPr>
        <a:xfrm xmlns:a="http://schemas.openxmlformats.org/drawingml/2006/main">
          <a:off x="7210082" y="523263"/>
          <a:ext cx="1981248" cy="655983"/>
        </a:xfrm>
        <a:prstGeom xmlns:a="http://schemas.openxmlformats.org/drawingml/2006/main" prst="rect">
          <a:avLst/>
        </a:prstGeom>
      </cdr:spPr>
      <cdr:txBody>
        <a:bodyPr xmlns:a="http://schemas.openxmlformats.org/drawingml/2006/main" wrap="square" rtlCol="0"/>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sz="1100" b="1" dirty="0"/>
            <a:t>Produktgruppe: DVDs</a:t>
          </a:r>
        </a:p>
        <a:p xmlns:a="http://schemas.openxmlformats.org/drawingml/2006/main">
          <a:endParaRPr lang="de-DE" sz="1100" b="1" dirty="0"/>
        </a:p>
        <a:p xmlns:a="http://schemas.openxmlformats.org/drawingml/2006/main">
          <a:r>
            <a:rPr lang="de-DE" sz="1100" b="1" dirty="0"/>
            <a:t>Angaben als Affinitätsindex</a:t>
          </a:r>
        </a:p>
      </cdr:txBody>
    </cdr:sp>
  </cdr:relSizeAnchor>
</c:userShapes>
</file>

<file path=ppt/drawings/drawing6.xml><?xml version="1.0" encoding="utf-8"?>
<c:userShapes xmlns:c="http://schemas.openxmlformats.org/drawingml/2006/chart">
  <cdr:relSizeAnchor xmlns:cdr="http://schemas.openxmlformats.org/drawingml/2006/chartDrawing">
    <cdr:from>
      <cdr:x>0.65873</cdr:x>
      <cdr:y>0.10144</cdr:y>
    </cdr:from>
    <cdr:to>
      <cdr:x>0.93347</cdr:x>
      <cdr:y>0.24195</cdr:y>
    </cdr:to>
    <cdr:sp macro="" textlink="">
      <cdr:nvSpPr>
        <cdr:cNvPr id="2" name="Textfeld 2">
          <a:extLst xmlns:a="http://schemas.openxmlformats.org/drawingml/2006/main">
            <a:ext uri="{FF2B5EF4-FFF2-40B4-BE49-F238E27FC236}">
              <a16:creationId xmlns:a16="http://schemas.microsoft.com/office/drawing/2014/main" id="{63E0A9BA-3FB0-71EB-A8D0-B335277C70FF}"/>
            </a:ext>
          </a:extLst>
        </cdr:cNvPr>
        <cdr:cNvSpPr txBox="1"/>
      </cdr:nvSpPr>
      <cdr:spPr>
        <a:xfrm xmlns:a="http://schemas.openxmlformats.org/drawingml/2006/main">
          <a:off x="6054565" y="473567"/>
          <a:ext cx="2525253" cy="655983"/>
        </a:xfrm>
        <a:prstGeom xmlns:a="http://schemas.openxmlformats.org/drawingml/2006/main" prst="rect">
          <a:avLst/>
        </a:prstGeom>
      </cdr:spPr>
      <cdr:txBody>
        <a:bodyPr xmlns:a="http://schemas.openxmlformats.org/drawingml/2006/main" wrap="square" rtlCol="0"/>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sz="1100" b="1" dirty="0"/>
            <a:t>Produktgruppe: Erotik-Artikel</a:t>
          </a:r>
        </a:p>
        <a:p xmlns:a="http://schemas.openxmlformats.org/drawingml/2006/main">
          <a:endParaRPr lang="de-DE" sz="1100" b="1" dirty="0"/>
        </a:p>
        <a:p xmlns:a="http://schemas.openxmlformats.org/drawingml/2006/main">
          <a:r>
            <a:rPr lang="de-DE" sz="1100" b="1" dirty="0"/>
            <a:t>Angaben als Affinitätsindex</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03.04.2023</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37019-2BB3-4FA5-AB85-AC2E425D65A9}" type="datetimeFigureOut">
              <a:rPr lang="de-DE" smtClean="0"/>
              <a:t>03.04.2023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56F77-AD68-430B-B964-93D0FBD58B33}" type="slidenum">
              <a:rPr lang="de-DE" smtClean="0"/>
              <a:t>‹Nr.›</a:t>
            </a:fld>
            <a:endParaRPr lang="de-DE"/>
          </a:p>
        </p:txBody>
      </p:sp>
    </p:spTree>
    <p:extLst>
      <p:ext uri="{BB962C8B-B14F-4D97-AF65-F5344CB8AC3E}">
        <p14:creationId xmlns:p14="http://schemas.microsoft.com/office/powerpoint/2010/main" val="30799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374122" y="2090172"/>
            <a:ext cx="5659655" cy="3323987"/>
          </a:xfrm>
          <a:prstGeom prst="rect">
            <a:avLst/>
          </a:prstGeom>
          <a:noFill/>
          <a:ln w="19050">
            <a:solidFill>
              <a:schemeClr val="accent1"/>
            </a:solidFill>
          </a:ln>
        </p:spPr>
        <p:txBody>
          <a:bodyPr wrap="square" rtlCol="0">
            <a:spAutoFit/>
          </a:bodyPr>
          <a:lstStyle/>
          <a:p>
            <a:r>
              <a:rPr lang="de-DE" sz="1400" dirty="0"/>
              <a:t>Hallo, schön dass Ihr diesen Master benutzt! </a:t>
            </a:r>
          </a:p>
          <a:p>
            <a:endParaRPr lang="de-DE" sz="1400" dirty="0"/>
          </a:p>
          <a:p>
            <a:r>
              <a:rPr lang="de-DE" sz="1400" dirty="0"/>
              <a:t>Zu aller erst bitten wir Euch die Führungslinien unter Ansicht anzuhaken, damit sie die Ausrichtungen usw. gut verstehen und anwenden können.</a:t>
            </a:r>
          </a:p>
          <a:p>
            <a:endParaRPr lang="de-DE" sz="1400" dirty="0"/>
          </a:p>
          <a:p>
            <a:r>
              <a:rPr lang="de-DE" sz="1400" dirty="0"/>
              <a:t>Des weiteren befinden sich  auf einigen Folien dieses Masters Kästen mit Text, wie dieser hier. Oder auch Folien, die mit einem solchen Kasten umrahmt sind wie auf dieser Folie. Diese Kästen beinhalten Regieanweisungen, also Hinweise, die bei Benutzung dieses Folien-Masters zu beachten sind. Habt Ihr diese Hinweise gelesen und zur Kenntnis genommen, solltet Ihr diese im Anschluss löschen, denn sie sind kein Teil des Designs.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Teile der Schriften weiß sind</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7" name="Textplatzhalter 7">
            <a:extLst>
              <a:ext uri="{FF2B5EF4-FFF2-40B4-BE49-F238E27FC236}">
                <a16:creationId xmlns:a16="http://schemas.microsoft.com/office/drawing/2014/main" id="{EBA5A9A7-74FB-41C0-A730-D31B71E89459}"/>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1503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 name="Textplatzhalter 17">
            <a:extLst>
              <a:ext uri="{FF2B5EF4-FFF2-40B4-BE49-F238E27FC236}">
                <a16:creationId xmlns:a16="http://schemas.microsoft.com/office/drawing/2014/main" id="{11252AD4-567D-4D1A-855D-9E387E7BC949}"/>
              </a:ext>
            </a:extLst>
          </p:cNvPr>
          <p:cNvSpPr>
            <a:spLocks noGrp="1"/>
          </p:cNvSpPr>
          <p:nvPr>
            <p:ph type="body" sz="quarter" idx="15" hasCustomPrompt="1"/>
          </p:nvPr>
        </p:nvSpPr>
        <p:spPr>
          <a:xfrm>
            <a:off x="4816548" y="139367"/>
            <a:ext cx="5094361" cy="1469719"/>
          </a:xfrm>
          <a:prstGeom prst="rect">
            <a:avLst/>
          </a:prstGeom>
          <a:ln w="19050">
            <a:solidFill>
              <a:schemeClr val="accent1"/>
            </a:solidFill>
          </a:ln>
        </p:spPr>
        <p:txBody>
          <a:bodyPr/>
          <a:lstStyle>
            <a:lvl1pPr marL="0" indent="0">
              <a:lnSpc>
                <a:spcPct val="100000"/>
              </a:lnSpc>
              <a:buNone/>
              <a:defRPr sz="1400"/>
            </a:lvl1pPr>
          </a:lstStyle>
          <a:p>
            <a:pPr lvl="0"/>
            <a:r>
              <a:rPr lang="de-DE" dirty="0"/>
              <a:t>Die „Zunge“ ist rausschiebbar. Je nachdem wie lang der Text ist, kann man sie bis kurz vor der linken Rundung rausschieben.  Der erste Buchstabe des Titels sollte immer mit der dritten vertikalen Führungslinie beginnen. Wenn Titel zu lang ist, kann man notfalls auch auf 20 Pkt. runtergehen. Die Überschrift darf nicht zweizeilig sein. </a:t>
            </a:r>
          </a:p>
          <a:p>
            <a:pPr lvl="0"/>
            <a:endParaRPr lang="de-DE" dirty="0"/>
          </a:p>
        </p:txBody>
      </p:sp>
      <p:sp>
        <p:nvSpPr>
          <p:cNvPr id="13" name="Textfeld 12">
            <a:extLst>
              <a:ext uri="{FF2B5EF4-FFF2-40B4-BE49-F238E27FC236}">
                <a16:creationId xmlns:a16="http://schemas.microsoft.com/office/drawing/2014/main" id="{F0B93553-FDFB-40BB-8BA2-CA43CDCAC37C}"/>
              </a:ext>
            </a:extLst>
          </p:cNvPr>
          <p:cNvSpPr txBox="1"/>
          <p:nvPr userDrawn="1"/>
        </p:nvSpPr>
        <p:spPr>
          <a:xfrm rot="16200000">
            <a:off x="11381680" y="5976434"/>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Tree>
    <p:extLst>
      <p:ext uri="{BB962C8B-B14F-4D97-AF65-F5344CB8AC3E}">
        <p14:creationId xmlns:p14="http://schemas.microsoft.com/office/powerpoint/2010/main" val="340363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Textfeld 7">
            <a:extLst>
              <a:ext uri="{FF2B5EF4-FFF2-40B4-BE49-F238E27FC236}">
                <a16:creationId xmlns:a16="http://schemas.microsoft.com/office/drawing/2014/main" id="{14132F41-131E-4ADA-83C9-D6BAC1602193}"/>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214A97CD-B29A-412B-9687-9D7060B300C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345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
        <p:nvSpPr>
          <p:cNvPr id="9" name="Textfeld 8">
            <a:extLst>
              <a:ext uri="{FF2B5EF4-FFF2-40B4-BE49-F238E27FC236}">
                <a16:creationId xmlns:a16="http://schemas.microsoft.com/office/drawing/2014/main" id="{6832B50E-576F-49D4-A739-4C0286FBA7B4}"/>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8" name="Bildplatzhalter 14">
            <a:extLst>
              <a:ext uri="{FF2B5EF4-FFF2-40B4-BE49-F238E27FC236}">
                <a16:creationId xmlns:a16="http://schemas.microsoft.com/office/drawing/2014/main" id="{5291E4F1-6FA7-4ED8-871C-1C861EF3FD54}"/>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2030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E0C7DEA1-4F6E-4B91-ADC7-AA298C5F7B20}"/>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3" name="Bildplatzhalter 14">
            <a:extLst>
              <a:ext uri="{FF2B5EF4-FFF2-40B4-BE49-F238E27FC236}">
                <a16:creationId xmlns:a16="http://schemas.microsoft.com/office/drawing/2014/main" id="{6A834BC7-3CE8-4879-9A38-33EE80566C2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28228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5" name="Textfeld 14">
            <a:extLst>
              <a:ext uri="{FF2B5EF4-FFF2-40B4-BE49-F238E27FC236}">
                <a16:creationId xmlns:a16="http://schemas.microsoft.com/office/drawing/2014/main" id="{A77D03FE-8075-4084-A386-67E6F87164E3}"/>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499A0899-336E-47D1-996A-716A50EDD7E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423141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3785652"/>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Ihr die folgenden Folien verwenden möchtet, müsst Ihr jeweils rechts ein Bild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eine Folie mit Bild nur über ein Drittel der Seite und eine Folie mit einem Bild über ein Viertel der Seite. Je nachdem wieviel Platz man für den Text daneben benötigt.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Ihr geht auf das Bild Icon im leeren Platzhalter für das Bild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Danach öffnet sich ein Auswahl-Fenster, über das Ihr die entsprechende Datei auswählen könnt</a:t>
            </a:r>
          </a:p>
          <a:p>
            <a:pPr marL="0" indent="0">
              <a:buFont typeface="+mj-lt"/>
              <a:buNone/>
            </a:pPr>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pPr marL="0" indent="0">
              <a:buFont typeface="+mj-lt"/>
              <a:buNone/>
            </a:pPr>
            <a:r>
              <a:rPr lang="de-DE" sz="1600" b="1" u="sng" dirty="0">
                <a:latin typeface="Avenir Next LT Pro Light" panose="020B0304020202020204" pitchFamily="34" charset="0"/>
                <a:ea typeface="Dotum" panose="020B0600000101010101" pitchFamily="34" charset="-127"/>
                <a:cs typeface="Calibri Light" panose="020F0302020204030204" pitchFamily="34" charset="0"/>
              </a:rPr>
              <a:t>Wichtig</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Leider verschwindet beim einfügen des Bildes das agof Logo unten rechts. </a:t>
            </a:r>
          </a:p>
          <a:p>
            <a:pPr marL="0" indent="0">
              <a:buFont typeface="+mj-lt"/>
              <a:buNone/>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Deshalb bitten wir Euch das Logo erneut auf die Folien einzufügen.</a:t>
            </a:r>
          </a:p>
          <a:p>
            <a:pPr marL="0" indent="0">
              <a:buFont typeface="+mj-lt"/>
              <a:buNone/>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Dazu auf </a:t>
            </a:r>
            <a:r>
              <a:rPr lang="de-DE" sz="16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6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6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6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771433E-16C7-4326-8F19-3FB26A1D6AB8}"/>
              </a:ext>
            </a:extLst>
          </p:cNvPr>
          <p:cNvSpPr>
            <a:spLocks noGrp="1"/>
          </p:cNvSpPr>
          <p:nvPr>
            <p:ph type="pic" sz="quarter" idx="17" hasCustomPrompt="1"/>
          </p:nvPr>
        </p:nvSpPr>
        <p:spPr>
          <a:xfrm>
            <a:off x="6203950" y="0"/>
            <a:ext cx="5988050" cy="6858000"/>
          </a:xfrm>
          <a:prstGeom prst="rect">
            <a:avLst/>
          </a:prstGeom>
        </p:spPr>
        <p:txBody>
          <a:bodyPr/>
          <a:lstStyle>
            <a:lvl1pPr marL="0">
              <a:buNone/>
              <a:defRPr sz="1400"/>
            </a:lvl1pPr>
          </a:lstStyle>
          <a:p>
            <a:r>
              <a:rPr lang="de-DE" dirty="0"/>
              <a:t>Bild durch klicken auf das Symbol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5651130" y="511817"/>
            <a:ext cx="2994025" cy="3614558"/>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a:t>
            </a:r>
          </a:p>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Deshalb bitten wir Euch das Logo erneut auf die Folien einzufügen.</a:t>
            </a:r>
          </a:p>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14" name="Textfeld 13">
            <a:extLst>
              <a:ext uri="{FF2B5EF4-FFF2-40B4-BE49-F238E27FC236}">
                <a16:creationId xmlns:a16="http://schemas.microsoft.com/office/drawing/2014/main" id="{81068E39-3635-4401-B91C-C0FE44AAAB3D}"/>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1FF93D3F-8C73-4D43-8A28-66102B6BED6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9A58763-ACA1-494B-A425-D56FBFD43D3F}"/>
              </a:ext>
            </a:extLst>
          </p:cNvPr>
          <p:cNvSpPr>
            <a:spLocks noGrp="1"/>
          </p:cNvSpPr>
          <p:nvPr>
            <p:ph type="pic" sz="quarter" idx="17" hasCustomPrompt="1"/>
          </p:nvPr>
        </p:nvSpPr>
        <p:spPr>
          <a:xfrm>
            <a:off x="8220075" y="0"/>
            <a:ext cx="3971925" cy="6858000"/>
          </a:xfrm>
          <a:prstGeom prst="rect">
            <a:avLst/>
          </a:prstGeom>
        </p:spPr>
        <p:txBody>
          <a:bodyPr/>
          <a:lstStyle>
            <a:lvl1pPr>
              <a:buNone/>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Bild durch klicken auf das Symbol einfügen </a:t>
            </a:r>
          </a:p>
          <a:p>
            <a:endParaRPr lang="de-DE" dirty="0"/>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4" name="Textplatzhalter 17">
            <a:extLst>
              <a:ext uri="{FF2B5EF4-FFF2-40B4-BE49-F238E27FC236}">
                <a16:creationId xmlns:a16="http://schemas.microsoft.com/office/drawing/2014/main" id="{91DA8115-E7E5-48CD-91CA-EDC930F1A898}"/>
              </a:ext>
            </a:extLst>
          </p:cNvPr>
          <p:cNvSpPr>
            <a:spLocks noGrp="1"/>
          </p:cNvSpPr>
          <p:nvPr>
            <p:ph type="body" sz="quarter" idx="16" hasCustomPrompt="1"/>
          </p:nvPr>
        </p:nvSpPr>
        <p:spPr>
          <a:xfrm>
            <a:off x="5651130" y="511817"/>
            <a:ext cx="2994025" cy="3299895"/>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Deshalb bitten wir Euch das Logo erneut auf die Folien einzufügen.  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19" name="Textfeld 18">
            <a:extLst>
              <a:ext uri="{FF2B5EF4-FFF2-40B4-BE49-F238E27FC236}">
                <a16:creationId xmlns:a16="http://schemas.microsoft.com/office/drawing/2014/main" id="{365A72A0-CBF5-41EC-A1EF-01AAA99AC11C}"/>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C9009468-0946-4EB7-89F1-4CF3543CE05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6" name="Textfeld 15">
            <a:extLst>
              <a:ext uri="{FF2B5EF4-FFF2-40B4-BE49-F238E27FC236}">
                <a16:creationId xmlns:a16="http://schemas.microsoft.com/office/drawing/2014/main" id="{9B30532E-A0E3-4430-8F11-97E9A84BFAB5}"/>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4" name="Bildplatzhalter 14">
            <a:extLst>
              <a:ext uri="{FF2B5EF4-FFF2-40B4-BE49-F238E27FC236}">
                <a16:creationId xmlns:a16="http://schemas.microsoft.com/office/drawing/2014/main" id="{3E56A60E-F94C-4D81-B87E-0595050AB4B3}"/>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8969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 ausschließlich diese Farben. Keine Abstufungen oder ähnliche Farben. </a:t>
            </a:r>
          </a:p>
        </p:txBody>
      </p:sp>
      <p:sp>
        <p:nvSpPr>
          <p:cNvPr id="40" name="Textfeld 39">
            <a:extLst>
              <a:ext uri="{FF2B5EF4-FFF2-40B4-BE49-F238E27FC236}">
                <a16:creationId xmlns:a16="http://schemas.microsoft.com/office/drawing/2014/main" id="{9AAAAF33-1166-480E-9A81-D07DDBC65666}"/>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feld 17">
            <a:extLst>
              <a:ext uri="{FF2B5EF4-FFF2-40B4-BE49-F238E27FC236}">
                <a16:creationId xmlns:a16="http://schemas.microsoft.com/office/drawing/2014/main" id="{6294C0C2-A486-4804-9230-AAE593710C06}"/>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0" name="Bildplatzhalter 14">
            <a:extLst>
              <a:ext uri="{FF2B5EF4-FFF2-40B4-BE49-F238E27FC236}">
                <a16:creationId xmlns:a16="http://schemas.microsoft.com/office/drawing/2014/main" id="{8AB5033E-21C6-47CB-8F9F-38D3A9D6C81F}"/>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42618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 name="Textfeld 11">
            <a:extLst>
              <a:ext uri="{FF2B5EF4-FFF2-40B4-BE49-F238E27FC236}">
                <a16:creationId xmlns:a16="http://schemas.microsoft.com/office/drawing/2014/main" id="{28E3FDCA-38C5-4BC9-9249-5C0276320803}"/>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A277CE55-BAE1-475C-8E38-E2CBE39CABFF}"/>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7048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42CC1052-BF69-43D7-8946-77CD811EFDE9}"/>
              </a:ext>
            </a:extLst>
          </p:cNvPr>
          <p:cNvSpPr txBox="1"/>
          <p:nvPr userDrawn="1"/>
        </p:nvSpPr>
        <p:spPr>
          <a:xfrm rot="16200000">
            <a:off x="11382938" y="5976434"/>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6BA97694-FB28-4E12-8C8D-B5184F992CC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26967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F6DF1682-2971-4551-BA41-8E94136FC336}"/>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6DD2A3FE-F682-412A-92D2-848344528A8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64377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 name="Textfeld 11">
            <a:extLst>
              <a:ext uri="{FF2B5EF4-FFF2-40B4-BE49-F238E27FC236}">
                <a16:creationId xmlns:a16="http://schemas.microsoft.com/office/drawing/2014/main" id="{A0F356BE-D538-43E4-9283-9ACAB8158DEB}"/>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1E478033-9F68-4FBB-B44E-E2A806A10DB7}"/>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092887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0" name="Textfeld 9">
            <a:extLst>
              <a:ext uri="{FF2B5EF4-FFF2-40B4-BE49-F238E27FC236}">
                <a16:creationId xmlns:a16="http://schemas.microsoft.com/office/drawing/2014/main" id="{1ACC58E9-C860-4320-9B9D-7E19685F09CB}"/>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8FC058A2-014A-4EFE-96D8-1333113AAF56}"/>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566590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0" name="Textfeld 9">
            <a:extLst>
              <a:ext uri="{FF2B5EF4-FFF2-40B4-BE49-F238E27FC236}">
                <a16:creationId xmlns:a16="http://schemas.microsoft.com/office/drawing/2014/main" id="{06DA9FCE-2847-4DA5-987C-43A50E34399A}"/>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78FE5DB7-C7F4-44CA-A69B-17259258427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71826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48" name="Textfeld 47">
            <a:extLst>
              <a:ext uri="{FF2B5EF4-FFF2-40B4-BE49-F238E27FC236}">
                <a16:creationId xmlns:a16="http://schemas.microsoft.com/office/drawing/2014/main" id="{660ADE80-4A3D-4DD8-9BCD-8C2EC8B661AA}"/>
              </a:ext>
            </a:extLst>
          </p:cNvPr>
          <p:cNvSpPr txBox="1"/>
          <p:nvPr userDrawn="1"/>
        </p:nvSpPr>
        <p:spPr>
          <a:xfrm rot="16200000">
            <a:off x="11385454"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49" name="Bildplatzhalter 14">
            <a:extLst>
              <a:ext uri="{FF2B5EF4-FFF2-40B4-BE49-F238E27FC236}">
                <a16:creationId xmlns:a16="http://schemas.microsoft.com/office/drawing/2014/main" id="{7CA668BA-7A38-4835-A527-0082694645C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52023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2" name="Textfeld 41">
            <a:extLst>
              <a:ext uri="{FF2B5EF4-FFF2-40B4-BE49-F238E27FC236}">
                <a16:creationId xmlns:a16="http://schemas.microsoft.com/office/drawing/2014/main" id="{C30BEC7E-CF6F-458A-893F-E1BE98B4D514}"/>
              </a:ext>
            </a:extLst>
          </p:cNvPr>
          <p:cNvSpPr txBox="1"/>
          <p:nvPr userDrawn="1"/>
        </p:nvSpPr>
        <p:spPr>
          <a:xfrm rot="16200000">
            <a:off x="11384196"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43" name="Bildplatzhalter 14">
            <a:extLst>
              <a:ext uri="{FF2B5EF4-FFF2-40B4-BE49-F238E27FC236}">
                <a16:creationId xmlns:a16="http://schemas.microsoft.com/office/drawing/2014/main" id="{9737CE52-EDFF-47DC-BD86-7540030768D3}"/>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627541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7" name="Textfeld 36">
            <a:extLst>
              <a:ext uri="{FF2B5EF4-FFF2-40B4-BE49-F238E27FC236}">
                <a16:creationId xmlns:a16="http://schemas.microsoft.com/office/drawing/2014/main" id="{2A9B0F64-B00B-4D16-A393-1FDE8A0C8346}"/>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8" name="Bildplatzhalter 14">
            <a:extLst>
              <a:ext uri="{FF2B5EF4-FFF2-40B4-BE49-F238E27FC236}">
                <a16:creationId xmlns:a16="http://schemas.microsoft.com/office/drawing/2014/main" id="{6FB945E5-216C-456E-BE63-B809E77351D4}"/>
              </a:ext>
            </a:extLst>
          </p:cNvPr>
          <p:cNvSpPr>
            <a:spLocks noGrp="1"/>
          </p:cNvSpPr>
          <p:nvPr>
            <p:ph type="pic" sz="quarter" idx="27"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62626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arbwelten (vor Präsentaton löschen)">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r>
              <a:rPr lang="de-DE" sz="4400" dirty="0" err="1">
                <a:solidFill>
                  <a:srgbClr val="006BA0"/>
                </a:solidFill>
                <a:ea typeface="Verdana" panose="020B0604030504040204" pitchFamily="34" charset="0"/>
              </a:rPr>
              <a:t>dcf</a:t>
            </a:r>
            <a:r>
              <a:rPr lang="de-DE" sz="4400" dirty="0">
                <a:solidFill>
                  <a:srgbClr val="006BA0"/>
                </a:solidFill>
                <a:ea typeface="Verdana" panose="020B0604030504040204" pitchFamily="34" charset="0"/>
              </a:rPr>
              <a:t> </a:t>
            </a: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tangle 65">
            <a:extLst>
              <a:ext uri="{FF2B5EF4-FFF2-40B4-BE49-F238E27FC236}">
                <a16:creationId xmlns:a16="http://schemas.microsoft.com/office/drawing/2014/main" id="{5F17EDB7-873A-4C3E-ACDE-F607260A4743}"/>
              </a:ext>
            </a:extLst>
          </p:cNvPr>
          <p:cNvSpPr/>
          <p:nvPr userDrawn="1"/>
        </p:nvSpPr>
        <p:spPr>
          <a:xfrm>
            <a:off x="8627182" y="1369426"/>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1" name="Rectangle 66">
            <a:extLst>
              <a:ext uri="{FF2B5EF4-FFF2-40B4-BE49-F238E27FC236}">
                <a16:creationId xmlns:a16="http://schemas.microsoft.com/office/drawing/2014/main" id="{9CC487EE-7D26-4496-A606-34AD158B909F}"/>
              </a:ext>
            </a:extLst>
          </p:cNvPr>
          <p:cNvSpPr/>
          <p:nvPr userDrawn="1"/>
        </p:nvSpPr>
        <p:spPr>
          <a:xfrm>
            <a:off x="8634754" y="2323899"/>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2" name="Rectangle 67">
            <a:extLst>
              <a:ext uri="{FF2B5EF4-FFF2-40B4-BE49-F238E27FC236}">
                <a16:creationId xmlns:a16="http://schemas.microsoft.com/office/drawing/2014/main" id="{434B8475-AF6D-4738-9D4C-477DB037A847}"/>
              </a:ext>
            </a:extLst>
          </p:cNvPr>
          <p:cNvSpPr/>
          <p:nvPr userDrawn="1"/>
        </p:nvSpPr>
        <p:spPr>
          <a:xfrm>
            <a:off x="8631185" y="3300652"/>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3" name="Textfeld 23">
            <a:extLst>
              <a:ext uri="{FF2B5EF4-FFF2-40B4-BE49-F238E27FC236}">
                <a16:creationId xmlns:a16="http://schemas.microsoft.com/office/drawing/2014/main" id="{F603E21F-F64E-49EC-B303-973D8E64645E}"/>
              </a:ext>
            </a:extLst>
          </p:cNvPr>
          <p:cNvSpPr txBox="1"/>
          <p:nvPr userDrawn="1"/>
        </p:nvSpPr>
        <p:spPr>
          <a:xfrm>
            <a:off x="8633929" y="1468894"/>
            <a:ext cx="1800000" cy="461665"/>
          </a:xfrm>
          <a:prstGeom prst="rect">
            <a:avLst/>
          </a:prstGeom>
          <a:noFill/>
        </p:spPr>
        <p:txBody>
          <a:bodyPr wrap="square" rtlCol="0">
            <a:spAutoFit/>
          </a:bodyPr>
          <a:lstStyle/>
          <a:p>
            <a:pPr lvl="0" algn="ctr">
              <a:defRPr/>
            </a:pPr>
            <a:r>
              <a:rPr lang="de-DE" sz="1400" b="1" dirty="0">
                <a:solidFill>
                  <a:schemeClr val="bg1"/>
                </a:solidFill>
                <a:latin typeface="Avenir Next LT Pro Light" panose="020B0304020202020204" pitchFamily="34" charset="0"/>
              </a:rPr>
              <a:t>Grau 1</a:t>
            </a:r>
            <a:endPar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100| 100 | 100</a:t>
            </a:r>
          </a:p>
        </p:txBody>
      </p:sp>
      <p:sp>
        <p:nvSpPr>
          <p:cNvPr id="44" name="Textfeld 23">
            <a:extLst>
              <a:ext uri="{FF2B5EF4-FFF2-40B4-BE49-F238E27FC236}">
                <a16:creationId xmlns:a16="http://schemas.microsoft.com/office/drawing/2014/main" id="{304606C1-71E2-42E2-BB6C-4C1C4AC28677}"/>
              </a:ext>
            </a:extLst>
          </p:cNvPr>
          <p:cNvSpPr txBox="1"/>
          <p:nvPr userDrawn="1"/>
        </p:nvSpPr>
        <p:spPr>
          <a:xfrm>
            <a:off x="8638828" y="2458745"/>
            <a:ext cx="1800000" cy="461665"/>
          </a:xfrm>
          <a:prstGeom prst="rect">
            <a:avLst/>
          </a:prstGeom>
          <a:noFill/>
        </p:spPr>
        <p:txBody>
          <a:bodyPr wrap="square" rtlCol="0">
            <a:spAutoFit/>
          </a:bodyPr>
          <a:lstStyle/>
          <a:p>
            <a:pPr lvl="0" algn="ctr">
              <a:defRPr/>
            </a:pPr>
            <a:r>
              <a:rPr lang="de-DE" sz="1400" b="1" dirty="0">
                <a:solidFill>
                  <a:schemeClr val="bg1"/>
                </a:solidFill>
                <a:latin typeface="Avenir Next LT Pro Light" panose="020B0304020202020204" pitchFamily="34" charset="0"/>
              </a:rPr>
              <a:t>Grau 2</a:t>
            </a:r>
            <a:endPar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150 | 150 | 150</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45" name="Textfeld 23">
            <a:extLst>
              <a:ext uri="{FF2B5EF4-FFF2-40B4-BE49-F238E27FC236}">
                <a16:creationId xmlns:a16="http://schemas.microsoft.com/office/drawing/2014/main" id="{BD233616-9A90-434F-B204-C285F912A155}"/>
              </a:ext>
            </a:extLst>
          </p:cNvPr>
          <p:cNvSpPr txBox="1"/>
          <p:nvPr userDrawn="1"/>
        </p:nvSpPr>
        <p:spPr>
          <a:xfrm>
            <a:off x="8630362" y="3427916"/>
            <a:ext cx="1800000" cy="461665"/>
          </a:xfrm>
          <a:prstGeom prst="rect">
            <a:avLst/>
          </a:prstGeom>
          <a:noFill/>
        </p:spPr>
        <p:txBody>
          <a:bodyPr wrap="square" rtlCol="0">
            <a:spAutoFit/>
          </a:bodyPr>
          <a:lstStyle/>
          <a:p>
            <a:pPr lvl="0" algn="ctr">
              <a:defRPr/>
            </a:pPr>
            <a:r>
              <a:rPr lang="de-DE" sz="1400" b="1" dirty="0">
                <a:solidFill>
                  <a:srgbClr val="000000"/>
                </a:solidFill>
                <a:latin typeface="Avenir Next LT Pro Light" panose="020B0304020202020204" pitchFamily="34" charset="0"/>
              </a:rPr>
              <a:t>Grau 3</a:t>
            </a:r>
            <a:endParaRPr kumimoji="0" lang="de-DE" sz="1400" b="1" i="0" u="none" strike="noStrike" kern="1200" cap="none" spc="0" normalizeH="0" baseline="0" noProof="0" dirty="0">
              <a:ln>
                <a:noFill/>
              </a:ln>
              <a:solidFill>
                <a:srgbClr val="000000"/>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Avenir Next LT Pro Light" panose="020B0304020202020204" pitchFamily="34" charset="0"/>
              </a:rPr>
              <a:t>220 | 220 | 220</a:t>
            </a:r>
            <a:endParaRPr kumimoji="0" lang="de-DE" sz="1000" b="0" i="0" u="none" strike="noStrike" kern="1200" cap="none" spc="0" normalizeH="0" baseline="0" noProof="0" dirty="0">
              <a:ln>
                <a:noFill/>
              </a:ln>
              <a:solidFill>
                <a:srgbClr val="000000"/>
              </a:solidFill>
              <a:effectLst/>
              <a:uLnTx/>
              <a:uFillTx/>
              <a:latin typeface="Avenir Next LT Pro Light" panose="020B0304020202020204" pitchFamily="34" charset="0"/>
            </a:endParaRPr>
          </a:p>
        </p:txBody>
      </p:sp>
      <p:sp>
        <p:nvSpPr>
          <p:cNvPr id="46" name="Rectangle 2">
            <a:extLst>
              <a:ext uri="{FF2B5EF4-FFF2-40B4-BE49-F238E27FC236}">
                <a16:creationId xmlns:a16="http://schemas.microsoft.com/office/drawing/2014/main" id="{6A763CE1-4905-4D4D-8C14-3BF4E99E3F69}"/>
              </a:ext>
            </a:extLst>
          </p:cNvPr>
          <p:cNvSpPr/>
          <p:nvPr userDrawn="1"/>
        </p:nvSpPr>
        <p:spPr>
          <a:xfrm>
            <a:off x="1960441" y="2224457"/>
            <a:ext cx="6335834"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7" name="Rectangle 43">
            <a:extLst>
              <a:ext uri="{FF2B5EF4-FFF2-40B4-BE49-F238E27FC236}">
                <a16:creationId xmlns:a16="http://schemas.microsoft.com/office/drawing/2014/main" id="{A4E6AC91-FA21-4483-A247-DCD599227EB8}"/>
              </a:ext>
            </a:extLst>
          </p:cNvPr>
          <p:cNvSpPr/>
          <p:nvPr userDrawn="1"/>
        </p:nvSpPr>
        <p:spPr>
          <a:xfrm>
            <a:off x="2100743" y="1375775"/>
            <a:ext cx="1800000" cy="720000"/>
          </a:xfrm>
          <a:prstGeom prst="rect">
            <a:avLst/>
          </a:prstGeom>
          <a:solidFill>
            <a:srgbClr val="007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8" name="Textfeld 23">
            <a:extLst>
              <a:ext uri="{FF2B5EF4-FFF2-40B4-BE49-F238E27FC236}">
                <a16:creationId xmlns:a16="http://schemas.microsoft.com/office/drawing/2014/main" id="{892F9E35-098A-4AC5-BE38-5807056D8F37}"/>
              </a:ext>
            </a:extLst>
          </p:cNvPr>
          <p:cNvSpPr txBox="1"/>
          <p:nvPr userDrawn="1"/>
        </p:nvSpPr>
        <p:spPr>
          <a:xfrm>
            <a:off x="2100743" y="1526434"/>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118 | 79</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49" name="Rectangle 38">
            <a:extLst>
              <a:ext uri="{FF2B5EF4-FFF2-40B4-BE49-F238E27FC236}">
                <a16:creationId xmlns:a16="http://schemas.microsoft.com/office/drawing/2014/main" id="{5781249D-E028-498B-9BD9-5B19D5F68F63}"/>
              </a:ext>
            </a:extLst>
          </p:cNvPr>
          <p:cNvSpPr/>
          <p:nvPr userDrawn="1"/>
        </p:nvSpPr>
        <p:spPr>
          <a:xfrm>
            <a:off x="2100743" y="2325252"/>
            <a:ext cx="1800000" cy="720000"/>
          </a:xfrm>
          <a:prstGeom prst="rect">
            <a:avLst/>
          </a:prstGeom>
          <a:solidFill>
            <a:srgbClr val="00A5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0" name="Textfeld 23">
            <a:extLst>
              <a:ext uri="{FF2B5EF4-FFF2-40B4-BE49-F238E27FC236}">
                <a16:creationId xmlns:a16="http://schemas.microsoft.com/office/drawing/2014/main" id="{AF471CAA-14B7-42FD-AF44-AF334419039A}"/>
              </a:ext>
            </a:extLst>
          </p:cNvPr>
          <p:cNvSpPr txBox="1"/>
          <p:nvPr userDrawn="1"/>
        </p:nvSpPr>
        <p:spPr>
          <a:xfrm>
            <a:off x="2100743" y="245872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165 | 109</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51" name="Rectangle 41">
            <a:extLst>
              <a:ext uri="{FF2B5EF4-FFF2-40B4-BE49-F238E27FC236}">
                <a16:creationId xmlns:a16="http://schemas.microsoft.com/office/drawing/2014/main" id="{14F32082-CADB-4B81-A0D8-AC17EFB342B2}"/>
              </a:ext>
            </a:extLst>
          </p:cNvPr>
          <p:cNvSpPr/>
          <p:nvPr userDrawn="1"/>
        </p:nvSpPr>
        <p:spPr>
          <a:xfrm>
            <a:off x="2100743" y="3321699"/>
            <a:ext cx="1800000" cy="720000"/>
          </a:xfrm>
          <a:prstGeom prst="rect">
            <a:avLst/>
          </a:prstGeom>
          <a:solidFill>
            <a:srgbClr val="6BD6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2" name="Textfeld 23">
            <a:extLst>
              <a:ext uri="{FF2B5EF4-FFF2-40B4-BE49-F238E27FC236}">
                <a16:creationId xmlns:a16="http://schemas.microsoft.com/office/drawing/2014/main" id="{57BCFA58-2DC1-48A5-9CDD-30EB297D0C40}"/>
              </a:ext>
            </a:extLst>
          </p:cNvPr>
          <p:cNvSpPr txBox="1"/>
          <p:nvPr userDrawn="1"/>
        </p:nvSpPr>
        <p:spPr>
          <a:xfrm>
            <a:off x="2100743" y="3465822"/>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107 | 214 | 143</a:t>
            </a:r>
          </a:p>
        </p:txBody>
      </p:sp>
      <p:sp>
        <p:nvSpPr>
          <p:cNvPr id="53" name="Rectangle 42">
            <a:extLst>
              <a:ext uri="{FF2B5EF4-FFF2-40B4-BE49-F238E27FC236}">
                <a16:creationId xmlns:a16="http://schemas.microsoft.com/office/drawing/2014/main" id="{B2069E82-B5AB-46A9-A4BA-02D8CB55D8EC}"/>
              </a:ext>
            </a:extLst>
          </p:cNvPr>
          <p:cNvSpPr/>
          <p:nvPr userDrawn="1"/>
        </p:nvSpPr>
        <p:spPr>
          <a:xfrm>
            <a:off x="2100743" y="4276172"/>
            <a:ext cx="1800000" cy="720000"/>
          </a:xfrm>
          <a:prstGeom prst="rect">
            <a:avLst/>
          </a:prstGeom>
          <a:solidFill>
            <a:srgbClr val="9BEC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4" name="Textfeld 23">
            <a:extLst>
              <a:ext uri="{FF2B5EF4-FFF2-40B4-BE49-F238E27FC236}">
                <a16:creationId xmlns:a16="http://schemas.microsoft.com/office/drawing/2014/main" id="{1E133DF1-F0AE-4B31-9E9C-C4632FAB8263}"/>
              </a:ext>
            </a:extLst>
          </p:cNvPr>
          <p:cNvSpPr txBox="1"/>
          <p:nvPr userDrawn="1"/>
        </p:nvSpPr>
        <p:spPr>
          <a:xfrm>
            <a:off x="2100743" y="441101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Grün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155 | 236 | 184</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55" name="Rectangle 43">
            <a:extLst>
              <a:ext uri="{FF2B5EF4-FFF2-40B4-BE49-F238E27FC236}">
                <a16:creationId xmlns:a16="http://schemas.microsoft.com/office/drawing/2014/main" id="{9CE7D569-B3F0-40CA-B429-C9E6CAC3ED2E}"/>
              </a:ext>
            </a:extLst>
          </p:cNvPr>
          <p:cNvSpPr/>
          <p:nvPr userDrawn="1"/>
        </p:nvSpPr>
        <p:spPr>
          <a:xfrm>
            <a:off x="2100743" y="5261621"/>
            <a:ext cx="1800000" cy="720000"/>
          </a:xfrm>
          <a:prstGeom prst="rect">
            <a:avLst/>
          </a:prstGeom>
          <a:solidFill>
            <a:srgbClr val="E7FF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6" name="Textfeld 23">
            <a:extLst>
              <a:ext uri="{FF2B5EF4-FFF2-40B4-BE49-F238E27FC236}">
                <a16:creationId xmlns:a16="http://schemas.microsoft.com/office/drawing/2014/main" id="{7B2C49CE-E2CE-41CA-B510-C0279E6C47E6}"/>
              </a:ext>
            </a:extLst>
          </p:cNvPr>
          <p:cNvSpPr txBox="1"/>
          <p:nvPr userDrawn="1"/>
        </p:nvSpPr>
        <p:spPr>
          <a:xfrm>
            <a:off x="2100743" y="538888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Grün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231 | 255 | 242</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57" name="Rectangle 43">
            <a:extLst>
              <a:ext uri="{FF2B5EF4-FFF2-40B4-BE49-F238E27FC236}">
                <a16:creationId xmlns:a16="http://schemas.microsoft.com/office/drawing/2014/main" id="{780F4DF4-3F03-4336-A0E7-F8D059FA2337}"/>
              </a:ext>
            </a:extLst>
          </p:cNvPr>
          <p:cNvSpPr/>
          <p:nvPr userDrawn="1"/>
        </p:nvSpPr>
        <p:spPr>
          <a:xfrm>
            <a:off x="6402977" y="137299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8" name="Textfeld 23">
            <a:extLst>
              <a:ext uri="{FF2B5EF4-FFF2-40B4-BE49-F238E27FC236}">
                <a16:creationId xmlns:a16="http://schemas.microsoft.com/office/drawing/2014/main" id="{FD6D1EC5-7694-448A-B0F5-4D21E34985AD}"/>
              </a:ext>
            </a:extLst>
          </p:cNvPr>
          <p:cNvSpPr txBox="1"/>
          <p:nvPr userDrawn="1"/>
        </p:nvSpPr>
        <p:spPr>
          <a:xfrm>
            <a:off x="6402977" y="1476023"/>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126 | 176</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59" name="Rectangle 38">
            <a:extLst>
              <a:ext uri="{FF2B5EF4-FFF2-40B4-BE49-F238E27FC236}">
                <a16:creationId xmlns:a16="http://schemas.microsoft.com/office/drawing/2014/main" id="{3C1D66B6-48F6-4B08-963D-4B4E105331BA}"/>
              </a:ext>
            </a:extLst>
          </p:cNvPr>
          <p:cNvSpPr/>
          <p:nvPr userDrawn="1"/>
        </p:nvSpPr>
        <p:spPr>
          <a:xfrm>
            <a:off x="6402977" y="2334653"/>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0" name="Textfeld 23">
            <a:extLst>
              <a:ext uri="{FF2B5EF4-FFF2-40B4-BE49-F238E27FC236}">
                <a16:creationId xmlns:a16="http://schemas.microsoft.com/office/drawing/2014/main" id="{EC506AB8-B394-44DF-8C50-2AEBD596A0E6}"/>
              </a:ext>
            </a:extLst>
          </p:cNvPr>
          <p:cNvSpPr txBox="1"/>
          <p:nvPr userDrawn="1"/>
        </p:nvSpPr>
        <p:spPr>
          <a:xfrm>
            <a:off x="6402977" y="247181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150 | 200</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61" name="Rectangle 41">
            <a:extLst>
              <a:ext uri="{FF2B5EF4-FFF2-40B4-BE49-F238E27FC236}">
                <a16:creationId xmlns:a16="http://schemas.microsoft.com/office/drawing/2014/main" id="{11B619A7-4ADA-499E-A997-248792827F23}"/>
              </a:ext>
            </a:extLst>
          </p:cNvPr>
          <p:cNvSpPr/>
          <p:nvPr userDrawn="1"/>
        </p:nvSpPr>
        <p:spPr>
          <a:xfrm>
            <a:off x="6402977" y="3327021"/>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2" name="Textfeld 23">
            <a:extLst>
              <a:ext uri="{FF2B5EF4-FFF2-40B4-BE49-F238E27FC236}">
                <a16:creationId xmlns:a16="http://schemas.microsoft.com/office/drawing/2014/main" id="{3BEEB0B1-A560-4E1B-98D8-7CBC54127D49}"/>
              </a:ext>
            </a:extLst>
          </p:cNvPr>
          <p:cNvSpPr txBox="1"/>
          <p:nvPr userDrawn="1"/>
        </p:nvSpPr>
        <p:spPr>
          <a:xfrm>
            <a:off x="6402977" y="3450727"/>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173 | 228</a:t>
            </a:r>
          </a:p>
        </p:txBody>
      </p:sp>
      <p:sp>
        <p:nvSpPr>
          <p:cNvPr id="63" name="Rectangle 43">
            <a:extLst>
              <a:ext uri="{FF2B5EF4-FFF2-40B4-BE49-F238E27FC236}">
                <a16:creationId xmlns:a16="http://schemas.microsoft.com/office/drawing/2014/main" id="{0114B143-82FD-465A-86C5-8BDDD5D4E56F}"/>
              </a:ext>
            </a:extLst>
          </p:cNvPr>
          <p:cNvSpPr/>
          <p:nvPr userDrawn="1"/>
        </p:nvSpPr>
        <p:spPr>
          <a:xfrm>
            <a:off x="6402977" y="526162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4" name="Textfeld 23">
            <a:extLst>
              <a:ext uri="{FF2B5EF4-FFF2-40B4-BE49-F238E27FC236}">
                <a16:creationId xmlns:a16="http://schemas.microsoft.com/office/drawing/2014/main" id="{510D4D04-3266-460E-A082-4D1352D5AA35}"/>
              </a:ext>
            </a:extLst>
          </p:cNvPr>
          <p:cNvSpPr txBox="1"/>
          <p:nvPr userDrawn="1"/>
        </p:nvSpPr>
        <p:spPr>
          <a:xfrm>
            <a:off x="6402977" y="538888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220 | 240 | 250</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65" name="Rectangle 42">
            <a:extLst>
              <a:ext uri="{FF2B5EF4-FFF2-40B4-BE49-F238E27FC236}">
                <a16:creationId xmlns:a16="http://schemas.microsoft.com/office/drawing/2014/main" id="{D58D2496-B4EF-4A60-B04F-B348B64B18FF}"/>
              </a:ext>
            </a:extLst>
          </p:cNvPr>
          <p:cNvSpPr/>
          <p:nvPr userDrawn="1"/>
        </p:nvSpPr>
        <p:spPr>
          <a:xfrm>
            <a:off x="6402977" y="4274473"/>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6" name="Textfeld 23">
            <a:extLst>
              <a:ext uri="{FF2B5EF4-FFF2-40B4-BE49-F238E27FC236}">
                <a16:creationId xmlns:a16="http://schemas.microsoft.com/office/drawing/2014/main" id="{1C184404-23E3-4D1A-A03D-A21A024042B0}"/>
              </a:ext>
            </a:extLst>
          </p:cNvPr>
          <p:cNvSpPr txBox="1"/>
          <p:nvPr userDrawn="1"/>
        </p:nvSpPr>
        <p:spPr>
          <a:xfrm>
            <a:off x="6402977" y="440931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150 | 220 | 240</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71" name="Rectangle 47">
            <a:extLst>
              <a:ext uri="{FF2B5EF4-FFF2-40B4-BE49-F238E27FC236}">
                <a16:creationId xmlns:a16="http://schemas.microsoft.com/office/drawing/2014/main" id="{5923C5F5-0CD7-4737-8D8E-6A64732BBA44}"/>
              </a:ext>
            </a:extLst>
          </p:cNvPr>
          <p:cNvSpPr/>
          <p:nvPr userDrawn="1"/>
        </p:nvSpPr>
        <p:spPr>
          <a:xfrm>
            <a:off x="4263440" y="1369426"/>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2" name="Textfeld 23">
            <a:extLst>
              <a:ext uri="{FF2B5EF4-FFF2-40B4-BE49-F238E27FC236}">
                <a16:creationId xmlns:a16="http://schemas.microsoft.com/office/drawing/2014/main" id="{E4ACBFD6-B6D9-44CE-BA02-CAA75322A3FC}"/>
              </a:ext>
            </a:extLst>
          </p:cNvPr>
          <p:cNvSpPr txBox="1"/>
          <p:nvPr userDrawn="1"/>
        </p:nvSpPr>
        <p:spPr>
          <a:xfrm>
            <a:off x="4263440" y="1504272"/>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73" name="Rectangle 49">
            <a:extLst>
              <a:ext uri="{FF2B5EF4-FFF2-40B4-BE49-F238E27FC236}">
                <a16:creationId xmlns:a16="http://schemas.microsoft.com/office/drawing/2014/main" id="{70D0AF4A-2C03-42DF-BC67-BBCC1872AF2E}"/>
              </a:ext>
            </a:extLst>
          </p:cNvPr>
          <p:cNvSpPr/>
          <p:nvPr userDrawn="1"/>
        </p:nvSpPr>
        <p:spPr>
          <a:xfrm>
            <a:off x="4263440" y="2328469"/>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4" name="Rectangle 50">
            <a:extLst>
              <a:ext uri="{FF2B5EF4-FFF2-40B4-BE49-F238E27FC236}">
                <a16:creationId xmlns:a16="http://schemas.microsoft.com/office/drawing/2014/main" id="{C6B4BC59-CE32-452B-A699-92D09348F4AD}"/>
              </a:ext>
            </a:extLst>
          </p:cNvPr>
          <p:cNvSpPr/>
          <p:nvPr userDrawn="1"/>
        </p:nvSpPr>
        <p:spPr>
          <a:xfrm>
            <a:off x="4263440" y="3315350"/>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5" name="Textfeld 23">
            <a:extLst>
              <a:ext uri="{FF2B5EF4-FFF2-40B4-BE49-F238E27FC236}">
                <a16:creationId xmlns:a16="http://schemas.microsoft.com/office/drawing/2014/main" id="{06ABD66B-50FC-4146-9B12-936BC29F7EC5}"/>
              </a:ext>
            </a:extLst>
          </p:cNvPr>
          <p:cNvSpPr txBox="1"/>
          <p:nvPr userDrawn="1"/>
        </p:nvSpPr>
        <p:spPr>
          <a:xfrm>
            <a:off x="4263440" y="2452175"/>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76" name="Textfeld 23">
            <a:extLst>
              <a:ext uri="{FF2B5EF4-FFF2-40B4-BE49-F238E27FC236}">
                <a16:creationId xmlns:a16="http://schemas.microsoft.com/office/drawing/2014/main" id="{78A252A0-6A2E-4011-9384-8E2B4288A892}"/>
              </a:ext>
            </a:extLst>
          </p:cNvPr>
          <p:cNvSpPr txBox="1"/>
          <p:nvPr userDrawn="1"/>
        </p:nvSpPr>
        <p:spPr>
          <a:xfrm>
            <a:off x="4263440" y="345019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77" name="Rectangle 42">
            <a:extLst>
              <a:ext uri="{FF2B5EF4-FFF2-40B4-BE49-F238E27FC236}">
                <a16:creationId xmlns:a16="http://schemas.microsoft.com/office/drawing/2014/main" id="{687837E4-722F-4AC5-8C69-4BF6BB852349}"/>
              </a:ext>
            </a:extLst>
          </p:cNvPr>
          <p:cNvSpPr/>
          <p:nvPr userDrawn="1"/>
        </p:nvSpPr>
        <p:spPr>
          <a:xfrm>
            <a:off x="4263440" y="4274473"/>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mj-lt"/>
            </a:endParaRPr>
          </a:p>
        </p:txBody>
      </p:sp>
      <p:sp>
        <p:nvSpPr>
          <p:cNvPr id="78" name="Textfeld 23">
            <a:extLst>
              <a:ext uri="{FF2B5EF4-FFF2-40B4-BE49-F238E27FC236}">
                <a16:creationId xmlns:a16="http://schemas.microsoft.com/office/drawing/2014/main" id="{D7A03BDA-C46B-4F84-939D-7E51563ADD78}"/>
              </a:ext>
            </a:extLst>
          </p:cNvPr>
          <p:cNvSpPr txBox="1"/>
          <p:nvPr userDrawn="1"/>
        </p:nvSpPr>
        <p:spPr>
          <a:xfrm>
            <a:off x="4263440" y="440931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79" name="Textplatzhalter 5">
            <a:extLst>
              <a:ext uri="{FF2B5EF4-FFF2-40B4-BE49-F238E27FC236}">
                <a16:creationId xmlns:a16="http://schemas.microsoft.com/office/drawing/2014/main" id="{A9177D01-01B0-4850-9358-BAD13CAD68FF}"/>
              </a:ext>
            </a:extLst>
          </p:cNvPr>
          <p:cNvSpPr>
            <a:spLocks noGrp="1"/>
          </p:cNvSpPr>
          <p:nvPr>
            <p:ph type="body" sz="quarter" idx="17" hasCustomPrompt="1"/>
          </p:nvPr>
        </p:nvSpPr>
        <p:spPr>
          <a:xfrm>
            <a:off x="8627182" y="4268171"/>
            <a:ext cx="1800000" cy="959900"/>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Diese Farben bitte nur für Präsentationen der </a:t>
            </a:r>
            <a:r>
              <a:rPr lang="de-DE" sz="1400" dirty="0" err="1">
                <a:latin typeface="+mj-lt"/>
              </a:rPr>
              <a:t>dcf</a:t>
            </a:r>
            <a:r>
              <a:rPr lang="de-DE" sz="1400" dirty="0">
                <a:latin typeface="+mj-lt"/>
              </a:rPr>
              <a:t> benutzen </a:t>
            </a:r>
            <a:endParaRPr lang="de-DE" dirty="0"/>
          </a:p>
        </p:txBody>
      </p:sp>
      <p:sp>
        <p:nvSpPr>
          <p:cNvPr id="67" name="Textfeld 66">
            <a:extLst>
              <a:ext uri="{FF2B5EF4-FFF2-40B4-BE49-F238E27FC236}">
                <a16:creationId xmlns:a16="http://schemas.microsoft.com/office/drawing/2014/main" id="{BC6ECD3F-14C7-4C82-93B9-886CFE79D205}"/>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Tree>
    <p:extLst>
      <p:ext uri="{BB962C8B-B14F-4D97-AF65-F5344CB8AC3E}">
        <p14:creationId xmlns:p14="http://schemas.microsoft.com/office/powerpoint/2010/main" val="381373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0" name="Textfeld 29">
            <a:extLst>
              <a:ext uri="{FF2B5EF4-FFF2-40B4-BE49-F238E27FC236}">
                <a16:creationId xmlns:a16="http://schemas.microsoft.com/office/drawing/2014/main" id="{9397DFF6-97B8-4E43-B74D-EDB92130EC5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1" name="Bildplatzhalter 14">
            <a:extLst>
              <a:ext uri="{FF2B5EF4-FFF2-40B4-BE49-F238E27FC236}">
                <a16:creationId xmlns:a16="http://schemas.microsoft.com/office/drawing/2014/main" id="{595862EC-5CD2-4F39-A73E-8D4E796915D3}"/>
              </a:ext>
            </a:extLst>
          </p:cNvPr>
          <p:cNvSpPr>
            <a:spLocks noGrp="1"/>
          </p:cNvSpPr>
          <p:nvPr>
            <p:ph type="pic" sz="quarter" idx="2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960381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24" name="Textfeld 23">
            <a:extLst>
              <a:ext uri="{FF2B5EF4-FFF2-40B4-BE49-F238E27FC236}">
                <a16:creationId xmlns:a16="http://schemas.microsoft.com/office/drawing/2014/main" id="{29E0866B-0A31-4688-BE1D-8865D5E1CB7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BDDB630B-F4D4-43B8-9FD9-B209A2690F92}"/>
              </a:ext>
            </a:extLst>
          </p:cNvPr>
          <p:cNvSpPr>
            <a:spLocks noGrp="1"/>
          </p:cNvSpPr>
          <p:nvPr>
            <p:ph type="pic" sz="quarter" idx="21"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146891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18" name="Textfeld 17">
            <a:extLst>
              <a:ext uri="{FF2B5EF4-FFF2-40B4-BE49-F238E27FC236}">
                <a16:creationId xmlns:a16="http://schemas.microsoft.com/office/drawing/2014/main" id="{41AE7CDA-0C0B-4EA5-A025-16341093199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9" name="Bildplatzhalter 14">
            <a:extLst>
              <a:ext uri="{FF2B5EF4-FFF2-40B4-BE49-F238E27FC236}">
                <a16:creationId xmlns:a16="http://schemas.microsoft.com/office/drawing/2014/main" id="{E4A0754B-E8E8-4E74-8B64-1DCD2BCB53B2}"/>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11056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
        <p:nvSpPr>
          <p:cNvPr id="17" name="Textfeld 16">
            <a:extLst>
              <a:ext uri="{FF2B5EF4-FFF2-40B4-BE49-F238E27FC236}">
                <a16:creationId xmlns:a16="http://schemas.microsoft.com/office/drawing/2014/main" id="{D7E3ADFF-EF1D-46DB-B6E6-A121F8432F9B}"/>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B78D3C24-F28B-4183-8C5E-4239FB702724}"/>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92694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
        <p:nvSpPr>
          <p:cNvPr id="18" name="Textfeld 17">
            <a:extLst>
              <a:ext uri="{FF2B5EF4-FFF2-40B4-BE49-F238E27FC236}">
                <a16:creationId xmlns:a16="http://schemas.microsoft.com/office/drawing/2014/main" id="{7EB6AD2C-D501-4B14-9E5F-33BAD46A270F}"/>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7AFE168B-4ADA-4B51-8054-A4F7607E550E}"/>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022062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914DB47C-7F48-471F-8B1C-30D136EECECC}"/>
              </a:ext>
            </a:extLst>
          </p:cNvPr>
          <p:cNvSpPr txBox="1"/>
          <p:nvPr userDrawn="1"/>
        </p:nvSpPr>
        <p:spPr>
          <a:xfrm rot="16200000">
            <a:off x="11387969" y="5978949"/>
            <a:ext cx="1081145" cy="281407"/>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4" name="Bildplatzhalter 14">
            <a:extLst>
              <a:ext uri="{FF2B5EF4-FFF2-40B4-BE49-F238E27FC236}">
                <a16:creationId xmlns:a16="http://schemas.microsoft.com/office/drawing/2014/main" id="{5CD0DFD8-8296-4F5E-9108-7A09754F010A}"/>
              </a:ext>
            </a:extLst>
          </p:cNvPr>
          <p:cNvSpPr>
            <a:spLocks noGrp="1"/>
          </p:cNvSpPr>
          <p:nvPr>
            <p:ph type="pic" sz="quarter" idx="14"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20304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15">
            <a:extLst>
              <a:ext uri="{FF2B5EF4-FFF2-40B4-BE49-F238E27FC236}">
                <a16:creationId xmlns:a16="http://schemas.microsoft.com/office/drawing/2014/main" id="{AFE77D2D-D72C-441F-95C7-317482D25F92}"/>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7" name="Bildplatzhalter 14">
            <a:extLst>
              <a:ext uri="{FF2B5EF4-FFF2-40B4-BE49-F238E27FC236}">
                <a16:creationId xmlns:a16="http://schemas.microsoft.com/office/drawing/2014/main" id="{C7B4292A-3628-4B13-A6A1-875D60F41DB2}"/>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222420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7" name="Textfeld 26">
            <a:extLst>
              <a:ext uri="{FF2B5EF4-FFF2-40B4-BE49-F238E27FC236}">
                <a16:creationId xmlns:a16="http://schemas.microsoft.com/office/drawing/2014/main" id="{9C247AE7-7CBA-4CE2-9316-D5AC762A4F3D}"/>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8" name="Bildplatzhalter 14">
            <a:extLst>
              <a:ext uri="{FF2B5EF4-FFF2-40B4-BE49-F238E27FC236}">
                <a16:creationId xmlns:a16="http://schemas.microsoft.com/office/drawing/2014/main" id="{85718671-E79B-4669-BEDD-7C4FFF0DDC39}"/>
              </a:ext>
            </a:extLst>
          </p:cNvPr>
          <p:cNvSpPr>
            <a:spLocks noGrp="1"/>
          </p:cNvSpPr>
          <p:nvPr>
            <p:ph type="pic" sz="quarter" idx="28"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439200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
        <p:nvSpPr>
          <p:cNvPr id="26" name="Textfeld 25">
            <a:extLst>
              <a:ext uri="{FF2B5EF4-FFF2-40B4-BE49-F238E27FC236}">
                <a16:creationId xmlns:a16="http://schemas.microsoft.com/office/drawing/2014/main" id="{E9484BC5-1FA9-413B-ADCC-3FB68927AE6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7" name="Bildplatzhalter 14">
            <a:extLst>
              <a:ext uri="{FF2B5EF4-FFF2-40B4-BE49-F238E27FC236}">
                <a16:creationId xmlns:a16="http://schemas.microsoft.com/office/drawing/2014/main" id="{34F80FB2-9C8F-4ED6-BB09-32648DC9686F}"/>
              </a:ext>
            </a:extLst>
          </p:cNvPr>
          <p:cNvSpPr>
            <a:spLocks noGrp="1"/>
          </p:cNvSpPr>
          <p:nvPr>
            <p:ph type="pic" sz="quarter" idx="3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36817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
        <p:nvSpPr>
          <p:cNvPr id="31" name="Textfeld 30">
            <a:extLst>
              <a:ext uri="{FF2B5EF4-FFF2-40B4-BE49-F238E27FC236}">
                <a16:creationId xmlns:a16="http://schemas.microsoft.com/office/drawing/2014/main" id="{32E074AB-255B-4EDC-AFE6-5B4CC18F5C8D}"/>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0" name="Bildplatzhalter 14">
            <a:extLst>
              <a:ext uri="{FF2B5EF4-FFF2-40B4-BE49-F238E27FC236}">
                <a16:creationId xmlns:a16="http://schemas.microsoft.com/office/drawing/2014/main" id="{03E64C76-9A42-44F1-A7CA-2AF9E8D50556}"/>
              </a:ext>
            </a:extLst>
          </p:cNvPr>
          <p:cNvSpPr>
            <a:spLocks noGrp="1"/>
          </p:cNvSpPr>
          <p:nvPr>
            <p:ph type="pic" sz="quarter" idx="3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28505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1212112" y="2624400"/>
            <a:ext cx="7727302"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3"/>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4"/>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44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5" name="Textfeld 24">
            <a:extLst>
              <a:ext uri="{FF2B5EF4-FFF2-40B4-BE49-F238E27FC236}">
                <a16:creationId xmlns:a16="http://schemas.microsoft.com/office/drawing/2014/main" id="{8C38B0AF-A04D-4D1B-A5C2-A1DE25F7E388}"/>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3" name="Bildplatzhalter 14">
            <a:extLst>
              <a:ext uri="{FF2B5EF4-FFF2-40B4-BE49-F238E27FC236}">
                <a16:creationId xmlns:a16="http://schemas.microsoft.com/office/drawing/2014/main" id="{AF943BB2-256D-47B6-AD58-2D203218A498}"/>
              </a:ext>
            </a:extLst>
          </p:cNvPr>
          <p:cNvSpPr>
            <a:spLocks noGrp="1"/>
          </p:cNvSpPr>
          <p:nvPr>
            <p:ph type="pic" sz="quarter" idx="21"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065681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8" name="Textfeld 27">
            <a:extLst>
              <a:ext uri="{FF2B5EF4-FFF2-40B4-BE49-F238E27FC236}">
                <a16:creationId xmlns:a16="http://schemas.microsoft.com/office/drawing/2014/main" id="{979AD9B2-7F98-4CCE-B99D-B49A54AF93A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9" name="Bildplatzhalter 14">
            <a:extLst>
              <a:ext uri="{FF2B5EF4-FFF2-40B4-BE49-F238E27FC236}">
                <a16:creationId xmlns:a16="http://schemas.microsoft.com/office/drawing/2014/main" id="{D74988D0-D343-40C4-A9AF-F16918E77C80}"/>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7464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ACA4FD7-4CDF-4080-8A0F-55BDAE367210}"/>
              </a:ext>
            </a:extLst>
          </p:cNvPr>
          <p:cNvSpPr>
            <a:spLocks noGrp="1"/>
          </p:cNvSpPr>
          <p:nvPr>
            <p:ph type="pic" sz="quarter" idx="20" hasCustomPrompt="1"/>
          </p:nvPr>
        </p:nvSpPr>
        <p:spPr>
          <a:xfrm>
            <a:off x="8230351" y="0"/>
            <a:ext cx="3971925" cy="6858000"/>
          </a:xfrm>
          <a:prstGeom prst="rect">
            <a:avLst/>
          </a:prstGeom>
        </p:spPr>
        <p:txBody>
          <a:bodyPr/>
          <a:lstStyle>
            <a:lvl1pPr>
              <a:buNone/>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Bild durch klicken auf das Symbol einfügen </a:t>
            </a:r>
          </a:p>
          <a:p>
            <a:endParaRPr lang="de-DE" dirty="0"/>
          </a:p>
        </p:txBody>
      </p:sp>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3323308"/>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Deshalb bitten wir Euch das Logo erneut auf die Folien einzufügen.  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3" name="Textfeld 32">
            <a:extLst>
              <a:ext uri="{FF2B5EF4-FFF2-40B4-BE49-F238E27FC236}">
                <a16:creationId xmlns:a16="http://schemas.microsoft.com/office/drawing/2014/main" id="{1B97DF38-55CF-4E5E-8D8E-2033818BAD8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1" name="Bildplatzhalter 14">
            <a:extLst>
              <a:ext uri="{FF2B5EF4-FFF2-40B4-BE49-F238E27FC236}">
                <a16:creationId xmlns:a16="http://schemas.microsoft.com/office/drawing/2014/main" id="{F4A603A0-932A-4867-A6FC-EAA4D141058C}"/>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1" name="Textfeld 120">
            <a:extLst>
              <a:ext uri="{FF2B5EF4-FFF2-40B4-BE49-F238E27FC236}">
                <a16:creationId xmlns:a16="http://schemas.microsoft.com/office/drawing/2014/main" id="{69D7D974-3B73-4C50-B25F-2759743E8C30}"/>
              </a:ext>
            </a:extLst>
          </p:cNvPr>
          <p:cNvSpPr txBox="1"/>
          <p:nvPr userDrawn="1"/>
        </p:nvSpPr>
        <p:spPr>
          <a:xfrm rot="16200000">
            <a:off x="11387340" y="5978320"/>
            <a:ext cx="1081145" cy="282665"/>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2" name="Bildplatzhalter 14">
            <a:extLst>
              <a:ext uri="{FF2B5EF4-FFF2-40B4-BE49-F238E27FC236}">
                <a16:creationId xmlns:a16="http://schemas.microsoft.com/office/drawing/2014/main" id="{82608124-A4BC-4109-97C9-A85EED3B4025}"/>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741940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2" name="Textfeld 21">
            <a:extLst>
              <a:ext uri="{FF2B5EF4-FFF2-40B4-BE49-F238E27FC236}">
                <a16:creationId xmlns:a16="http://schemas.microsoft.com/office/drawing/2014/main" id="{E2A51219-3F97-4459-933E-6BA23516E7E4}"/>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48F46764-6559-4C4D-AD05-FA045C452E2E}"/>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46834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1214904" y="3429000"/>
            <a:ext cx="77292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55454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Für die folgenden Titel- oder Zwischen-Folien müsst Ihr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Ihr geht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Ihr dort draufklickt, öffnet sich rechts ein Feld, in dem Ihr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geht Ihr auf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sucht Ihr Euch das Bild Eurer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9" name="Textplatzhalter 7">
            <a:extLst>
              <a:ext uri="{FF2B5EF4-FFF2-40B4-BE49-F238E27FC236}">
                <a16:creationId xmlns:a16="http://schemas.microsoft.com/office/drawing/2014/main" id="{2768959A-BE35-4BEF-8FAC-1CC5AB34FA98}"/>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Teile der Schriften weiß sind</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1" name="Textplatzhalter 7">
            <a:extLst>
              <a:ext uri="{FF2B5EF4-FFF2-40B4-BE49-F238E27FC236}">
                <a16:creationId xmlns:a16="http://schemas.microsoft.com/office/drawing/2014/main" id="{F6575B4E-6C08-46E6-AB7A-47AF83904B16}"/>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33770686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A6A6EF0-4636-0CB8-D784-EECCADF88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9" r:id="rId3"/>
    <p:sldLayoutId id="2147483667" r:id="rId4"/>
    <p:sldLayoutId id="2147483693" r:id="rId5"/>
    <p:sldLayoutId id="2147483689" r:id="rId6"/>
    <p:sldLayoutId id="2147483665" r:id="rId7"/>
    <p:sldLayoutId id="2147483685" r:id="rId8"/>
    <p:sldLayoutId id="2147483666" r:id="rId9"/>
    <p:sldLayoutId id="2147483686" r:id="rId10"/>
    <p:sldLayoutId id="2147483655" r:id="rId11"/>
    <p:sldLayoutId id="2147483651" r:id="rId12"/>
    <p:sldLayoutId id="2147483649" r:id="rId13"/>
    <p:sldLayoutId id="2147483660" r:id="rId14"/>
    <p:sldLayoutId id="2147483650" r:id="rId15"/>
    <p:sldLayoutId id="2147483688" r:id="rId16"/>
    <p:sldLayoutId id="2147483661" r:id="rId17"/>
    <p:sldLayoutId id="2147483663" r:id="rId18"/>
    <p:sldLayoutId id="2147483664" r:id="rId19"/>
    <p:sldLayoutId id="2147483652" r:id="rId20"/>
    <p:sldLayoutId id="2147483662" r:id="rId21"/>
    <p:sldLayoutId id="2147483669" r:id="rId22"/>
    <p:sldLayoutId id="2147483695" r:id="rId23"/>
    <p:sldLayoutId id="2147483694" r:id="rId24"/>
    <p:sldLayoutId id="2147483653" r:id="rId25"/>
    <p:sldLayoutId id="2147483668" r:id="rId26"/>
    <p:sldLayoutId id="2147483698" r:id="rId27"/>
    <p:sldLayoutId id="2147483654" r:id="rId28"/>
    <p:sldLayoutId id="2147483697" r:id="rId29"/>
    <p:sldLayoutId id="2147483690" r:id="rId30"/>
    <p:sldLayoutId id="2147483691" r:id="rId31"/>
    <p:sldLayoutId id="2147483692" r:id="rId32"/>
    <p:sldLayoutId id="2147483656" r:id="rId33"/>
    <p:sldLayoutId id="2147483670" r:id="rId34"/>
    <p:sldLayoutId id="2147483671" r:id="rId35"/>
    <p:sldLayoutId id="2147483672" r:id="rId36"/>
    <p:sldLayoutId id="2147483657" r:id="rId37"/>
    <p:sldLayoutId id="2147483676" r:id="rId38"/>
    <p:sldLayoutId id="2147483684" r:id="rId39"/>
    <p:sldLayoutId id="2147483658" r:id="rId40"/>
    <p:sldLayoutId id="2147483659" r:id="rId41"/>
    <p:sldLayoutId id="2147483673" r:id="rId42"/>
    <p:sldLayoutId id="2147483683" r:id="rId43"/>
    <p:sldLayoutId id="2147483677" r:id="rId44"/>
    <p:sldLayoutId id="2147483674" r:id="rId45"/>
    <p:sldLayoutId id="2147483675" r:id="rId46"/>
  </p:sldLayoutIdLst>
  <p:hf hdr="0" ftr="0" dt="0"/>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chart" Target="../charts/chart24.xml"/><Relationship Id="rId4" Type="http://schemas.openxmlformats.org/officeDocument/2006/relationships/chart" Target="../charts/char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chart" Target="../charts/chart29.xml"/><Relationship Id="rId4" Type="http://schemas.openxmlformats.org/officeDocument/2006/relationships/chart" Target="../charts/char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7.xml"/></Relationships>
</file>

<file path=ppt/slides/_rels/slide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5.xml"/><Relationship Id="rId1" Type="http://schemas.openxmlformats.org/officeDocument/2006/relationships/themeOverride" Target="../theme/themeOverride1.xml"/><Relationship Id="rId5" Type="http://schemas.openxmlformats.org/officeDocument/2006/relationships/chart" Target="../charts/char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chart" Target="../charts/chart40.xml"/><Relationship Id="rId4" Type="http://schemas.openxmlformats.org/officeDocument/2006/relationships/chart" Target="../charts/chart39.xml"/></Relationships>
</file>

<file path=ppt/slides/_rels/slide2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chart" Target="../charts/chart43.xml"/><Relationship Id="rId4" Type="http://schemas.openxmlformats.org/officeDocument/2006/relationships/chart" Target="../charts/chart42.xml"/></Relationships>
</file>

<file path=ppt/slides/_rels/slide2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49.xml"/></Relationships>
</file>

<file path=ppt/slides/_rels/slide2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51.xml"/></Relationships>
</file>

<file path=ppt/slides/_rels/slide2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53.xml"/></Relationships>
</file>

<file path=ppt/slides/_rels/slide2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5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8.xml"/><Relationship Id="rId1" Type="http://schemas.openxmlformats.org/officeDocument/2006/relationships/slideLayout" Target="../slideLayouts/slideLayout25.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06B097-6E8F-430B-8CBA-583DB4024D54}"/>
              </a:ext>
            </a:extLst>
          </p:cNvPr>
          <p:cNvSpPr>
            <a:spLocks noGrp="1"/>
          </p:cNvSpPr>
          <p:nvPr>
            <p:ph type="body" sz="quarter" idx="10"/>
          </p:nvPr>
        </p:nvSpPr>
        <p:spPr>
          <a:xfrm>
            <a:off x="605646" y="3758495"/>
            <a:ext cx="8603668" cy="1648800"/>
          </a:xfrm>
        </p:spPr>
        <p:txBody>
          <a:bodyPr/>
          <a:lstStyle/>
          <a:p>
            <a:r>
              <a:rPr lang="en-US" dirty="0"/>
              <a:t>agof facts &amp; figures: </a:t>
            </a:r>
          </a:p>
          <a:p>
            <a:r>
              <a:rPr lang="de-DE" dirty="0"/>
              <a:t>Online-Shopping (2023)</a:t>
            </a:r>
          </a:p>
        </p:txBody>
      </p:sp>
    </p:spTree>
    <p:extLst>
      <p:ext uri="{BB962C8B-B14F-4D97-AF65-F5344CB8AC3E}">
        <p14:creationId xmlns:p14="http://schemas.microsoft.com/office/powerpoint/2010/main" val="138224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Games</a:t>
            </a:r>
            <a:r>
              <a:rPr lang="de-DE" dirty="0"/>
              <a:t> / Kauffrequenzen nach </a:t>
            </a:r>
            <a:r>
              <a:rPr lang="de-DE" dirty="0" err="1"/>
              <a:t>Social</a:t>
            </a:r>
            <a:r>
              <a:rPr lang="de-DE" dirty="0"/>
              <a:t> Media Verhalten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6322448" cy="702000"/>
          </a:xfrm>
        </p:spPr>
        <p:txBody>
          <a:bodyPr/>
          <a:lstStyle/>
          <a:p>
            <a:r>
              <a:rPr lang="de-DE" dirty="0"/>
              <a:t>Online-Kauf von Games – Affinität nach </a:t>
            </a:r>
            <a:r>
              <a:rPr lang="de-DE" dirty="0" err="1"/>
              <a:t>Social</a:t>
            </a:r>
            <a:r>
              <a:rPr lang="de-DE" dirty="0"/>
              <a:t> Media Verhalten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847118141"/>
              </p:ext>
            </p:extLst>
          </p:nvPr>
        </p:nvGraphicFramePr>
        <p:xfrm>
          <a:off x="579300" y="1272209"/>
          <a:ext cx="9191330" cy="520941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2">
            <a:extLst>
              <a:ext uri="{FF2B5EF4-FFF2-40B4-BE49-F238E27FC236}">
                <a16:creationId xmlns:a16="http://schemas.microsoft.com/office/drawing/2014/main" id="{63E0A9BA-3FB0-71EB-A8D0-B335277C70FF}"/>
              </a:ext>
            </a:extLst>
          </p:cNvPr>
          <p:cNvSpPr txBox="1"/>
          <p:nvPr/>
        </p:nvSpPr>
        <p:spPr>
          <a:xfrm>
            <a:off x="7381437" y="1386863"/>
            <a:ext cx="1981248"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Games</a:t>
            </a:r>
          </a:p>
          <a:p>
            <a:endParaRPr lang="de-DE" sz="1100" b="1" dirty="0"/>
          </a:p>
          <a:p>
            <a:r>
              <a:rPr lang="de-DE" sz="1100" b="1" dirty="0"/>
              <a:t>Angaben als Affinitätsindex</a:t>
            </a:r>
          </a:p>
        </p:txBody>
      </p:sp>
    </p:spTree>
    <p:extLst>
      <p:ext uri="{BB962C8B-B14F-4D97-AF65-F5344CB8AC3E}">
        <p14:creationId xmlns:p14="http://schemas.microsoft.com/office/powerpoint/2010/main" val="344831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5"/>
          </p:nvPr>
        </p:nvSpPr>
        <p:spPr>
          <a:xfrm>
            <a:off x="-3114366" y="4519468"/>
            <a:ext cx="12765261" cy="1058024"/>
          </a:xfrm>
        </p:spPr>
        <p:txBody>
          <a:bodyPr/>
          <a:lstStyle/>
          <a:p>
            <a:r>
              <a:rPr lang="de-DE" dirty="0"/>
              <a:t>Online-Dating in digitalen Zeiten</a:t>
            </a:r>
          </a:p>
        </p:txBody>
      </p:sp>
    </p:spTree>
    <p:extLst>
      <p:ext uri="{BB962C8B-B14F-4D97-AF65-F5344CB8AC3E}">
        <p14:creationId xmlns:p14="http://schemas.microsoft.com/office/powerpoint/2010/main" val="331114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err="1"/>
              <a:t>Datingportale</a:t>
            </a:r>
            <a:r>
              <a:rPr lang="de-DE" dirty="0"/>
              <a:t> /Kauffrequenzen nach Altersgruppen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5547195" cy="702000"/>
          </a:xfrm>
        </p:spPr>
        <p:txBody>
          <a:bodyPr/>
          <a:lstStyle/>
          <a:p>
            <a:r>
              <a:rPr lang="de-DE" dirty="0"/>
              <a:t>Online-Buchung von </a:t>
            </a:r>
            <a:r>
              <a:rPr lang="de-DE" dirty="0" err="1"/>
              <a:t>Datingportalen</a:t>
            </a:r>
            <a:r>
              <a:rPr lang="de-DE" dirty="0"/>
              <a:t> – Affinität nach Alter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615011424"/>
              </p:ext>
            </p:extLst>
          </p:nvPr>
        </p:nvGraphicFramePr>
        <p:xfrm>
          <a:off x="579300" y="1546769"/>
          <a:ext cx="9191330" cy="49348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5">
            <a:extLst>
              <a:ext uri="{FF2B5EF4-FFF2-40B4-BE49-F238E27FC236}">
                <a16:creationId xmlns:a16="http://schemas.microsoft.com/office/drawing/2014/main" id="{C0F22319-3BB2-3860-0287-D98195CF39F4}"/>
              </a:ext>
            </a:extLst>
          </p:cNvPr>
          <p:cNvGraphicFramePr/>
          <p:nvPr>
            <p:extLst>
              <p:ext uri="{D42A27DB-BD31-4B8C-83A1-F6EECF244321}">
                <p14:modId xmlns:p14="http://schemas.microsoft.com/office/powerpoint/2010/main" val="1255937674"/>
              </p:ext>
            </p:extLst>
          </p:nvPr>
        </p:nvGraphicFramePr>
        <p:xfrm>
          <a:off x="553359" y="1201033"/>
          <a:ext cx="9290093" cy="49724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feld 2">
            <a:extLst>
              <a:ext uri="{FF2B5EF4-FFF2-40B4-BE49-F238E27FC236}">
                <a16:creationId xmlns:a16="http://schemas.microsoft.com/office/drawing/2014/main" id="{1BE09A75-3DFD-5687-5E35-DA2D5B3A650C}"/>
              </a:ext>
            </a:extLst>
          </p:cNvPr>
          <p:cNvSpPr txBox="1"/>
          <p:nvPr/>
        </p:nvSpPr>
        <p:spPr>
          <a:xfrm>
            <a:off x="7949317" y="1326265"/>
            <a:ext cx="2188599"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a:t>
            </a:r>
            <a:r>
              <a:rPr lang="de-DE" sz="1100" b="1" dirty="0" err="1"/>
              <a:t>Datingportale</a:t>
            </a:r>
            <a:endParaRPr lang="de-DE" sz="1100" b="1" dirty="0"/>
          </a:p>
          <a:p>
            <a:endParaRPr lang="de-DE" sz="1100" b="1" dirty="0"/>
          </a:p>
          <a:p>
            <a:r>
              <a:rPr lang="de-DE" sz="1100" b="1" dirty="0"/>
              <a:t>Angaben als Affinitätsindex</a:t>
            </a:r>
          </a:p>
        </p:txBody>
      </p:sp>
    </p:spTree>
    <p:extLst>
      <p:ext uri="{BB962C8B-B14F-4D97-AF65-F5344CB8AC3E}">
        <p14:creationId xmlns:p14="http://schemas.microsoft.com/office/powerpoint/2010/main" val="23009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a:t>
            </a:r>
            <a:r>
              <a:rPr lang="de-DE" dirty="0" err="1"/>
              <a:t>facts</a:t>
            </a:r>
            <a:r>
              <a:rPr lang="de-DE" dirty="0"/>
              <a:t> &amp; figures „Online-Shopping“ 2023 // Basis: n=279.787 Fälle (Nutzer stationäre und/oder mobile Angebote letzte 3 Monate ab 16 Jahren) / </a:t>
            </a:r>
            <a:r>
              <a:rPr lang="de-DE" b="1" dirty="0"/>
              <a:t>Erotikartikel</a:t>
            </a:r>
            <a:r>
              <a:rPr lang="de-DE" dirty="0"/>
              <a:t> / Kauffrequenzen nach persönlichem Umfeld / Angaben als Affinitätsindex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3" y="340239"/>
            <a:ext cx="16973183" cy="702000"/>
          </a:xfrm>
        </p:spPr>
        <p:txBody>
          <a:bodyPr/>
          <a:lstStyle/>
          <a:p>
            <a:r>
              <a:rPr lang="de-DE" dirty="0"/>
              <a:t>Online-Kauf von Erotik-Artikel – Affinität nach persönlichem Umfeld</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376993202"/>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107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5"/>
          </p:nvPr>
        </p:nvSpPr>
        <p:spPr>
          <a:xfrm>
            <a:off x="-3114365" y="4519468"/>
            <a:ext cx="12934226" cy="1058024"/>
          </a:xfrm>
        </p:spPr>
        <p:txBody>
          <a:bodyPr/>
          <a:lstStyle/>
          <a:p>
            <a:r>
              <a:rPr lang="de-DE" dirty="0"/>
              <a:t>Lebensmittel, Möbel, Mode &amp; Co.</a:t>
            </a:r>
          </a:p>
        </p:txBody>
      </p:sp>
    </p:spTree>
    <p:extLst>
      <p:ext uri="{BB962C8B-B14F-4D97-AF65-F5344CB8AC3E}">
        <p14:creationId xmlns:p14="http://schemas.microsoft.com/office/powerpoint/2010/main" val="204959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Möbel</a:t>
            </a:r>
            <a:r>
              <a:rPr lang="de-DE" dirty="0"/>
              <a:t> / Kauffrequenzen nach Geschlecht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60117"/>
            <a:ext cx="14803373" cy="702000"/>
          </a:xfrm>
        </p:spPr>
        <p:txBody>
          <a:bodyPr/>
          <a:lstStyle/>
          <a:p>
            <a:r>
              <a:rPr lang="de-DE" dirty="0"/>
              <a:t>Online-Kauf von Möbeln – Affinität nach Geschlecht</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634908542"/>
              </p:ext>
            </p:extLst>
          </p:nvPr>
        </p:nvGraphicFramePr>
        <p:xfrm>
          <a:off x="589653" y="1773238"/>
          <a:ext cx="9191330" cy="4708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5">
            <a:extLst>
              <a:ext uri="{FF2B5EF4-FFF2-40B4-BE49-F238E27FC236}">
                <a16:creationId xmlns:a16="http://schemas.microsoft.com/office/drawing/2014/main" id="{08B95D37-9321-D690-DC1E-93BF8A83FF6F}"/>
              </a:ext>
            </a:extLst>
          </p:cNvPr>
          <p:cNvGraphicFramePr/>
          <p:nvPr/>
        </p:nvGraphicFramePr>
        <p:xfrm>
          <a:off x="553359" y="1201033"/>
          <a:ext cx="9290093" cy="49724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feld 2">
            <a:extLst>
              <a:ext uri="{FF2B5EF4-FFF2-40B4-BE49-F238E27FC236}">
                <a16:creationId xmlns:a16="http://schemas.microsoft.com/office/drawing/2014/main" id="{E350F032-C62C-76C0-70E5-8C7B4EB31B34}"/>
              </a:ext>
            </a:extLst>
          </p:cNvPr>
          <p:cNvSpPr txBox="1"/>
          <p:nvPr/>
        </p:nvSpPr>
        <p:spPr>
          <a:xfrm>
            <a:off x="7831090" y="1301978"/>
            <a:ext cx="1981248"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Möbel</a:t>
            </a:r>
          </a:p>
          <a:p>
            <a:endParaRPr lang="de-DE" sz="1100" b="1" dirty="0"/>
          </a:p>
          <a:p>
            <a:r>
              <a:rPr lang="de-DE" sz="1100" b="1" dirty="0"/>
              <a:t>Angaben als Affinitätsindex</a:t>
            </a:r>
          </a:p>
        </p:txBody>
      </p:sp>
    </p:spTree>
    <p:extLst>
      <p:ext uri="{BB962C8B-B14F-4D97-AF65-F5344CB8AC3E}">
        <p14:creationId xmlns:p14="http://schemas.microsoft.com/office/powerpoint/2010/main" val="76825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a:t>
            </a:r>
            <a:r>
              <a:rPr lang="de-DE" dirty="0" err="1"/>
              <a:t>facts</a:t>
            </a:r>
            <a:r>
              <a:rPr lang="de-DE" dirty="0"/>
              <a:t> &amp; figures „Online-Shopping“ 2023 // Basis: n=279.787 Fälle (Nutzer stationäre und/oder mobile Angebote letzte 3 Monate ab 16 Jahren) / </a:t>
            </a:r>
            <a:r>
              <a:rPr lang="de-DE" b="1" dirty="0"/>
              <a:t>Wohnaccessoires</a:t>
            </a:r>
            <a:r>
              <a:rPr lang="de-DE" dirty="0"/>
              <a:t> / Kauffrequenzen nach persönlichem Umfeld / Angaben als Affinitätsindex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3" y="340239"/>
            <a:ext cx="16688101" cy="702000"/>
          </a:xfrm>
        </p:spPr>
        <p:txBody>
          <a:bodyPr/>
          <a:lstStyle/>
          <a:p>
            <a:r>
              <a:rPr lang="de-DE" dirty="0"/>
              <a:t>Online-Kauf von Wohnaccessoires – Affinität nach Lebenssituation</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052348539"/>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5F442D12-2F1A-7891-80B6-FE03E782FD23}"/>
              </a:ext>
            </a:extLst>
          </p:cNvPr>
          <p:cNvSpPr txBox="1"/>
          <p:nvPr/>
        </p:nvSpPr>
        <p:spPr>
          <a:xfrm>
            <a:off x="6857054" y="2097107"/>
            <a:ext cx="3072135"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Wohnaccessoires</a:t>
            </a:r>
          </a:p>
          <a:p>
            <a:endParaRPr lang="de-DE" sz="1100" b="1" dirty="0"/>
          </a:p>
          <a:p>
            <a:r>
              <a:rPr lang="de-DE" sz="1100" b="1" dirty="0"/>
              <a:t>Angaben als Affinitätsindex</a:t>
            </a:r>
          </a:p>
        </p:txBody>
      </p:sp>
    </p:spTree>
    <p:extLst>
      <p:ext uri="{BB962C8B-B14F-4D97-AF65-F5344CB8AC3E}">
        <p14:creationId xmlns:p14="http://schemas.microsoft.com/office/powerpoint/2010/main" val="315696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Lebensmittel</a:t>
            </a:r>
            <a:r>
              <a:rPr lang="de-DE" dirty="0"/>
              <a:t> / Kauffrequenzen nach Altersgruppen / Angaben in Prozent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3" y="340239"/>
            <a:ext cx="14293817" cy="702000"/>
          </a:xfrm>
        </p:spPr>
        <p:txBody>
          <a:bodyPr/>
          <a:lstStyle/>
          <a:p>
            <a:r>
              <a:rPr lang="de-DE" dirty="0"/>
              <a:t>Online-Kauf von Lebensmitteln – Altersgruppen</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162170215"/>
              </p:ext>
            </p:extLst>
          </p:nvPr>
        </p:nvGraphicFramePr>
        <p:xfrm>
          <a:off x="743085" y="1052513"/>
          <a:ext cx="9191330" cy="514508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DEADD994-843F-ECCB-C57B-9D92ACA36AE8}"/>
              </a:ext>
            </a:extLst>
          </p:cNvPr>
          <p:cNvSpPr txBox="1"/>
          <p:nvPr/>
        </p:nvSpPr>
        <p:spPr>
          <a:xfrm>
            <a:off x="7484165" y="1272161"/>
            <a:ext cx="2328173"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Lebensmittel</a:t>
            </a:r>
          </a:p>
          <a:p>
            <a:endParaRPr lang="de-DE" sz="1100" b="1" dirty="0"/>
          </a:p>
          <a:p>
            <a:r>
              <a:rPr lang="de-DE" sz="1100" b="1" dirty="0"/>
              <a:t>Angaben in Prozent</a:t>
            </a:r>
          </a:p>
        </p:txBody>
      </p:sp>
    </p:spTree>
    <p:extLst>
      <p:ext uri="{BB962C8B-B14F-4D97-AF65-F5344CB8AC3E}">
        <p14:creationId xmlns:p14="http://schemas.microsoft.com/office/powerpoint/2010/main" val="393479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Arzneimittel</a:t>
            </a:r>
            <a:r>
              <a:rPr lang="de-DE" dirty="0"/>
              <a:t> / Kauffrequenzen nach Altersgruppen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4633210" cy="702000"/>
          </a:xfrm>
        </p:spPr>
        <p:txBody>
          <a:bodyPr/>
          <a:lstStyle/>
          <a:p>
            <a:r>
              <a:rPr lang="de-DE" dirty="0"/>
              <a:t>Online-Kauf von Arzneimitteln – Affinität nach Alter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27465892"/>
              </p:ext>
            </p:extLst>
          </p:nvPr>
        </p:nvGraphicFramePr>
        <p:xfrm>
          <a:off x="579300" y="1272209"/>
          <a:ext cx="9191330" cy="5209417"/>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Gerader Verbinder 2">
            <a:extLst>
              <a:ext uri="{FF2B5EF4-FFF2-40B4-BE49-F238E27FC236}">
                <a16:creationId xmlns:a16="http://schemas.microsoft.com/office/drawing/2014/main" id="{2DB52725-61BE-7997-C577-0B3FE0CDEBD8}"/>
              </a:ext>
            </a:extLst>
          </p:cNvPr>
          <p:cNvCxnSpPr>
            <a:cxnSpLocks/>
          </p:cNvCxnSpPr>
          <p:nvPr/>
        </p:nvCxnSpPr>
        <p:spPr>
          <a:xfrm>
            <a:off x="5536094" y="1220369"/>
            <a:ext cx="0" cy="479280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4" name="Textfeld 3">
            <a:extLst>
              <a:ext uri="{FF2B5EF4-FFF2-40B4-BE49-F238E27FC236}">
                <a16:creationId xmlns:a16="http://schemas.microsoft.com/office/drawing/2014/main" id="{C71C7597-97B1-D549-02A2-99892E74A213}"/>
              </a:ext>
            </a:extLst>
          </p:cNvPr>
          <p:cNvSpPr txBox="1"/>
          <p:nvPr/>
        </p:nvSpPr>
        <p:spPr>
          <a:xfrm>
            <a:off x="5155506" y="1031528"/>
            <a:ext cx="1374501" cy="246221"/>
          </a:xfrm>
          <a:prstGeom prst="rect">
            <a:avLst/>
          </a:prstGeom>
          <a:noFill/>
        </p:spPr>
        <p:txBody>
          <a:bodyPr wrap="square" rtlCol="0">
            <a:spAutoFit/>
          </a:bodyPr>
          <a:lstStyle/>
          <a:p>
            <a:r>
              <a:rPr lang="de-DE" sz="1000" b="1" dirty="0">
                <a:solidFill>
                  <a:srgbClr val="FF0000"/>
                </a:solidFill>
              </a:rPr>
              <a:t>Index 100</a:t>
            </a:r>
          </a:p>
        </p:txBody>
      </p:sp>
      <p:sp>
        <p:nvSpPr>
          <p:cNvPr id="2" name="Textfeld 1">
            <a:extLst>
              <a:ext uri="{FF2B5EF4-FFF2-40B4-BE49-F238E27FC236}">
                <a16:creationId xmlns:a16="http://schemas.microsoft.com/office/drawing/2014/main" id="{52BE8214-272D-0310-1550-620A386A652D}"/>
              </a:ext>
            </a:extLst>
          </p:cNvPr>
          <p:cNvSpPr txBox="1"/>
          <p:nvPr/>
        </p:nvSpPr>
        <p:spPr>
          <a:xfrm>
            <a:off x="7625729" y="1325978"/>
            <a:ext cx="2484779"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Arzneimittel</a:t>
            </a:r>
          </a:p>
          <a:p>
            <a:endParaRPr lang="de-DE" sz="1100" b="1" dirty="0"/>
          </a:p>
          <a:p>
            <a:r>
              <a:rPr lang="de-DE" sz="1100" b="1" dirty="0"/>
              <a:t>Angaben als Affinitätsindex</a:t>
            </a:r>
          </a:p>
        </p:txBody>
      </p:sp>
    </p:spTree>
    <p:extLst>
      <p:ext uri="{BB962C8B-B14F-4D97-AF65-F5344CB8AC3E}">
        <p14:creationId xmlns:p14="http://schemas.microsoft.com/office/powerpoint/2010/main" val="406445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Körperpflege-Produkte</a:t>
            </a:r>
            <a:r>
              <a:rPr lang="de-DE" dirty="0"/>
              <a:t> / Kauffrequenzen nach Geschlecht / Angaben in Prozent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5785734" cy="702000"/>
          </a:xfrm>
        </p:spPr>
        <p:txBody>
          <a:bodyPr/>
          <a:lstStyle/>
          <a:p>
            <a:r>
              <a:rPr lang="de-DE" dirty="0"/>
              <a:t>Online-Kauf von Körperpflege-Produkten nach Geschlecht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906162334"/>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51D638E8-F05D-50ED-0892-E8B33DB98B9E}"/>
              </a:ext>
            </a:extLst>
          </p:cNvPr>
          <p:cNvSpPr txBox="1"/>
          <p:nvPr/>
        </p:nvSpPr>
        <p:spPr>
          <a:xfrm>
            <a:off x="6460436" y="1753360"/>
            <a:ext cx="3361838"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Körperpflege-Produkte</a:t>
            </a:r>
          </a:p>
          <a:p>
            <a:endParaRPr lang="de-DE" sz="1100" b="1" dirty="0"/>
          </a:p>
          <a:p>
            <a:r>
              <a:rPr lang="de-DE" sz="1100" b="1" dirty="0"/>
              <a:t>Angaben in Prozent</a:t>
            </a:r>
          </a:p>
        </p:txBody>
      </p:sp>
    </p:spTree>
    <p:extLst>
      <p:ext uri="{BB962C8B-B14F-4D97-AF65-F5344CB8AC3E}">
        <p14:creationId xmlns:p14="http://schemas.microsoft.com/office/powerpoint/2010/main" val="168065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a:t>
            </a:r>
            <a:r>
              <a:rPr lang="de-DE" dirty="0" err="1"/>
              <a:t>facts</a:t>
            </a:r>
            <a:r>
              <a:rPr lang="de-DE" dirty="0"/>
              <a:t> &amp; figures „Online-Shopping“ 2023 // Basis: n=279.787 Fälle (Nutzer stationäre und/oder mobile Angebote letzte 3 Monate ab 16 Jahren) / Online-Shopping-Häufigkeit nach Geschlecht / Angaben in Mio.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5191469" y="485856"/>
            <a:ext cx="12782092" cy="702000"/>
          </a:xfrm>
        </p:spPr>
        <p:txBody>
          <a:bodyPr/>
          <a:lstStyle/>
          <a:p>
            <a:r>
              <a:rPr lang="de-DE" dirty="0"/>
              <a:t>Online-Shopping-Häufigkeit nach Geschlecht</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392" b="392"/>
          <a:stretch>
            <a:fillRect/>
          </a:stretch>
        </p:blipFill>
        <p:spPr/>
      </p:pic>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746591786"/>
              </p:ext>
            </p:extLst>
          </p:nvPr>
        </p:nvGraphicFramePr>
        <p:xfrm>
          <a:off x="799910" y="1529167"/>
          <a:ext cx="9191330" cy="46684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65068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Kosmetikprodukte</a:t>
            </a:r>
            <a:r>
              <a:rPr lang="de-DE" dirty="0"/>
              <a:t> / Kauffrequenzen nach </a:t>
            </a:r>
            <a:r>
              <a:rPr lang="de-DE" dirty="0" err="1"/>
              <a:t>Social</a:t>
            </a:r>
            <a:r>
              <a:rPr lang="de-DE" dirty="0"/>
              <a:t> Media Verhalten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60117"/>
            <a:ext cx="16680257" cy="702000"/>
          </a:xfrm>
        </p:spPr>
        <p:txBody>
          <a:bodyPr/>
          <a:lstStyle/>
          <a:p>
            <a:r>
              <a:rPr lang="de-DE" dirty="0"/>
              <a:t>Online-Kauf von Kosmetikprodukten – Affinität nach </a:t>
            </a:r>
            <a:r>
              <a:rPr lang="de-DE" dirty="0" err="1"/>
              <a:t>Social</a:t>
            </a:r>
            <a:r>
              <a:rPr lang="de-DE" dirty="0"/>
              <a:t> Media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087660355"/>
              </p:ext>
            </p:extLst>
          </p:nvPr>
        </p:nvGraphicFramePr>
        <p:xfrm>
          <a:off x="579300" y="1698276"/>
          <a:ext cx="9191330" cy="47833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5">
            <a:extLst>
              <a:ext uri="{FF2B5EF4-FFF2-40B4-BE49-F238E27FC236}">
                <a16:creationId xmlns:a16="http://schemas.microsoft.com/office/drawing/2014/main" id="{08B95D37-9321-D690-DC1E-93BF8A83FF6F}"/>
              </a:ext>
            </a:extLst>
          </p:cNvPr>
          <p:cNvGraphicFramePr/>
          <p:nvPr/>
        </p:nvGraphicFramePr>
        <p:xfrm>
          <a:off x="553359" y="1201033"/>
          <a:ext cx="9290093" cy="49724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Gerader Verbinder 2">
            <a:extLst>
              <a:ext uri="{FF2B5EF4-FFF2-40B4-BE49-F238E27FC236}">
                <a16:creationId xmlns:a16="http://schemas.microsoft.com/office/drawing/2014/main" id="{78512043-5204-44B0-A077-EF0D5AD1674C}"/>
              </a:ext>
            </a:extLst>
          </p:cNvPr>
          <p:cNvCxnSpPr>
            <a:cxnSpLocks/>
          </p:cNvCxnSpPr>
          <p:nvPr/>
        </p:nvCxnSpPr>
        <p:spPr>
          <a:xfrm>
            <a:off x="5560158" y="1529167"/>
            <a:ext cx="0" cy="4484007"/>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4" name="Textfeld 3">
            <a:extLst>
              <a:ext uri="{FF2B5EF4-FFF2-40B4-BE49-F238E27FC236}">
                <a16:creationId xmlns:a16="http://schemas.microsoft.com/office/drawing/2014/main" id="{291F3009-A2E7-425D-3A48-45997258A6D2}"/>
              </a:ext>
            </a:extLst>
          </p:cNvPr>
          <p:cNvSpPr txBox="1"/>
          <p:nvPr/>
        </p:nvSpPr>
        <p:spPr>
          <a:xfrm>
            <a:off x="5179570" y="1280003"/>
            <a:ext cx="1374501" cy="246221"/>
          </a:xfrm>
          <a:prstGeom prst="rect">
            <a:avLst/>
          </a:prstGeom>
          <a:noFill/>
        </p:spPr>
        <p:txBody>
          <a:bodyPr wrap="square" rtlCol="0">
            <a:spAutoFit/>
          </a:bodyPr>
          <a:lstStyle/>
          <a:p>
            <a:r>
              <a:rPr lang="de-DE" sz="1000" b="1" dirty="0">
                <a:solidFill>
                  <a:srgbClr val="FF0000"/>
                </a:solidFill>
              </a:rPr>
              <a:t>Index 100</a:t>
            </a:r>
          </a:p>
        </p:txBody>
      </p:sp>
      <p:sp>
        <p:nvSpPr>
          <p:cNvPr id="5" name="Textfeld 4">
            <a:extLst>
              <a:ext uri="{FF2B5EF4-FFF2-40B4-BE49-F238E27FC236}">
                <a16:creationId xmlns:a16="http://schemas.microsoft.com/office/drawing/2014/main" id="{EF7973DB-B68E-B949-CEA3-3E1D40FC1A77}"/>
              </a:ext>
            </a:extLst>
          </p:cNvPr>
          <p:cNvSpPr txBox="1"/>
          <p:nvPr/>
        </p:nvSpPr>
        <p:spPr>
          <a:xfrm>
            <a:off x="6857999" y="1773238"/>
            <a:ext cx="2954335"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Kosmetikprodukte</a:t>
            </a:r>
          </a:p>
          <a:p>
            <a:endParaRPr lang="de-DE" sz="1100" b="1" dirty="0"/>
          </a:p>
          <a:p>
            <a:r>
              <a:rPr lang="de-DE" sz="1100" b="1" dirty="0"/>
              <a:t>Angaben </a:t>
            </a:r>
            <a:r>
              <a:rPr lang="de-DE" b="1" dirty="0"/>
              <a:t>als Affinitätsindex</a:t>
            </a:r>
            <a:endParaRPr lang="de-DE" sz="1100" b="1" dirty="0"/>
          </a:p>
        </p:txBody>
      </p:sp>
    </p:spTree>
    <p:extLst>
      <p:ext uri="{BB962C8B-B14F-4D97-AF65-F5344CB8AC3E}">
        <p14:creationId xmlns:p14="http://schemas.microsoft.com/office/powerpoint/2010/main" val="429468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Sportartikel</a:t>
            </a:r>
            <a:r>
              <a:rPr lang="de-DE" dirty="0"/>
              <a:t> / Kauffrequenzen nach </a:t>
            </a:r>
            <a:r>
              <a:rPr lang="de-DE" dirty="0" err="1"/>
              <a:t>Social</a:t>
            </a:r>
            <a:r>
              <a:rPr lang="de-DE" dirty="0"/>
              <a:t> Media Verhalten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60117"/>
            <a:ext cx="17040343" cy="702000"/>
          </a:xfrm>
        </p:spPr>
        <p:txBody>
          <a:bodyPr/>
          <a:lstStyle/>
          <a:p>
            <a:r>
              <a:rPr lang="de-DE" dirty="0"/>
              <a:t>Online-Kauf von Sportartikeln – Affinität nach </a:t>
            </a:r>
            <a:r>
              <a:rPr lang="de-DE" dirty="0" err="1"/>
              <a:t>Social</a:t>
            </a:r>
            <a:r>
              <a:rPr lang="de-DE" dirty="0"/>
              <a:t> Media Verhalten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712725341"/>
              </p:ext>
            </p:extLst>
          </p:nvPr>
        </p:nvGraphicFramePr>
        <p:xfrm>
          <a:off x="579300" y="1773238"/>
          <a:ext cx="9191330" cy="4708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5">
            <a:extLst>
              <a:ext uri="{FF2B5EF4-FFF2-40B4-BE49-F238E27FC236}">
                <a16:creationId xmlns:a16="http://schemas.microsoft.com/office/drawing/2014/main" id="{08B95D37-9321-D690-DC1E-93BF8A83FF6F}"/>
              </a:ext>
            </a:extLst>
          </p:cNvPr>
          <p:cNvGraphicFramePr/>
          <p:nvPr>
            <p:extLst>
              <p:ext uri="{D42A27DB-BD31-4B8C-83A1-F6EECF244321}">
                <p14:modId xmlns:p14="http://schemas.microsoft.com/office/powerpoint/2010/main" val="1035977249"/>
              </p:ext>
            </p:extLst>
          </p:nvPr>
        </p:nvGraphicFramePr>
        <p:xfrm>
          <a:off x="553359" y="1201033"/>
          <a:ext cx="9290093" cy="49724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feld 2">
            <a:extLst>
              <a:ext uri="{FF2B5EF4-FFF2-40B4-BE49-F238E27FC236}">
                <a16:creationId xmlns:a16="http://schemas.microsoft.com/office/drawing/2014/main" id="{2DA89349-2C82-7285-8985-89EE081F255E}"/>
              </a:ext>
            </a:extLst>
          </p:cNvPr>
          <p:cNvSpPr txBox="1"/>
          <p:nvPr/>
        </p:nvSpPr>
        <p:spPr>
          <a:xfrm>
            <a:off x="6857999" y="1355800"/>
            <a:ext cx="2954335"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Sportartikel</a:t>
            </a:r>
          </a:p>
          <a:p>
            <a:endParaRPr lang="de-DE" sz="1100" b="1" dirty="0"/>
          </a:p>
          <a:p>
            <a:r>
              <a:rPr lang="de-DE" sz="1100" b="1" dirty="0"/>
              <a:t>Angaben </a:t>
            </a:r>
            <a:r>
              <a:rPr lang="de-DE" b="1" dirty="0"/>
              <a:t>als Affinitätsindex</a:t>
            </a:r>
            <a:endParaRPr lang="de-DE" sz="1100" b="1" dirty="0"/>
          </a:p>
        </p:txBody>
      </p:sp>
    </p:spTree>
    <p:extLst>
      <p:ext uri="{BB962C8B-B14F-4D97-AF65-F5344CB8AC3E}">
        <p14:creationId xmlns:p14="http://schemas.microsoft.com/office/powerpoint/2010/main" val="112693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Mode/Bekleidung</a:t>
            </a:r>
            <a:r>
              <a:rPr lang="de-DE" dirty="0"/>
              <a:t> / Kauffrequenzen nach Shopping-Häufigkeit und </a:t>
            </a:r>
            <a:r>
              <a:rPr lang="de-DE" dirty="0" err="1"/>
              <a:t>Social</a:t>
            </a:r>
            <a:r>
              <a:rPr lang="de-DE" dirty="0"/>
              <a:t> Media Empfehlung / Angaben in Prozent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5653387" cy="702000"/>
          </a:xfrm>
        </p:spPr>
        <p:txBody>
          <a:bodyPr/>
          <a:lstStyle/>
          <a:p>
            <a:r>
              <a:rPr lang="de-DE" dirty="0"/>
              <a:t>Online-Kauf von Mode/Bekleidung – Shopping-Häufigkeit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235001765"/>
              </p:ext>
            </p:extLst>
          </p:nvPr>
        </p:nvGraphicFramePr>
        <p:xfrm>
          <a:off x="743085" y="1251284"/>
          <a:ext cx="9191330" cy="494631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144B6F69-1AA4-67B6-B245-942A2F2FDCBC}"/>
              </a:ext>
            </a:extLst>
          </p:cNvPr>
          <p:cNvSpPr txBox="1"/>
          <p:nvPr/>
        </p:nvSpPr>
        <p:spPr>
          <a:xfrm>
            <a:off x="7295322" y="1475068"/>
            <a:ext cx="2517012"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Mode/Bekleidung</a:t>
            </a:r>
          </a:p>
          <a:p>
            <a:endParaRPr lang="de-DE" sz="1100" b="1" dirty="0"/>
          </a:p>
          <a:p>
            <a:r>
              <a:rPr lang="de-DE" sz="1100" b="1" dirty="0"/>
              <a:t>Angaben in Prozent</a:t>
            </a:r>
          </a:p>
        </p:txBody>
      </p:sp>
    </p:spTree>
    <p:extLst>
      <p:ext uri="{BB962C8B-B14F-4D97-AF65-F5344CB8AC3E}">
        <p14:creationId xmlns:p14="http://schemas.microsoft.com/office/powerpoint/2010/main" val="370508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Schuhe</a:t>
            </a:r>
            <a:r>
              <a:rPr lang="de-DE" dirty="0"/>
              <a:t> / Kauffrequenzen nach Shopping-Häufigkeit und </a:t>
            </a:r>
            <a:r>
              <a:rPr lang="de-DE" dirty="0" err="1"/>
              <a:t>Social</a:t>
            </a:r>
            <a:r>
              <a:rPr lang="de-DE" dirty="0"/>
              <a:t> Media Empfehlung / Angaben in Prozent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4201409" cy="702000"/>
          </a:xfrm>
        </p:spPr>
        <p:txBody>
          <a:bodyPr/>
          <a:lstStyle/>
          <a:p>
            <a:r>
              <a:rPr lang="de-DE" dirty="0"/>
              <a:t>Online-Kauf von Schuhe – Shopping-Häufigkeit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916636387"/>
              </p:ext>
            </p:extLst>
          </p:nvPr>
        </p:nvGraphicFramePr>
        <p:xfrm>
          <a:off x="743085" y="1251284"/>
          <a:ext cx="9191330" cy="494631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13F8AC26-FB27-CCE4-2676-103BD47301F0}"/>
              </a:ext>
            </a:extLst>
          </p:cNvPr>
          <p:cNvSpPr txBox="1"/>
          <p:nvPr/>
        </p:nvSpPr>
        <p:spPr>
          <a:xfrm>
            <a:off x="7295322" y="1475068"/>
            <a:ext cx="2517012"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a:t>
            </a:r>
            <a:r>
              <a:rPr lang="de-DE" b="1" dirty="0"/>
              <a:t>Schuhe</a:t>
            </a:r>
            <a:endParaRPr lang="de-DE" sz="1100" b="1" dirty="0"/>
          </a:p>
          <a:p>
            <a:endParaRPr lang="de-DE" sz="1100" b="1" dirty="0"/>
          </a:p>
          <a:p>
            <a:r>
              <a:rPr lang="de-DE" sz="1100" b="1" dirty="0"/>
              <a:t>Angaben in Prozent</a:t>
            </a:r>
          </a:p>
        </p:txBody>
      </p:sp>
    </p:spTree>
    <p:extLst>
      <p:ext uri="{BB962C8B-B14F-4D97-AF65-F5344CB8AC3E}">
        <p14:creationId xmlns:p14="http://schemas.microsoft.com/office/powerpoint/2010/main" val="325542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5"/>
          </p:nvPr>
        </p:nvSpPr>
        <p:spPr>
          <a:xfrm>
            <a:off x="-3114365" y="4519468"/>
            <a:ext cx="12864652" cy="1058024"/>
          </a:xfrm>
        </p:spPr>
        <p:txBody>
          <a:bodyPr/>
          <a:lstStyle/>
          <a:p>
            <a:r>
              <a:rPr lang="de-DE" dirty="0"/>
              <a:t>Finanzen, Reisen, Versicherungen</a:t>
            </a:r>
          </a:p>
        </p:txBody>
      </p:sp>
    </p:spTree>
    <p:extLst>
      <p:ext uri="{BB962C8B-B14F-4D97-AF65-F5344CB8AC3E}">
        <p14:creationId xmlns:p14="http://schemas.microsoft.com/office/powerpoint/2010/main" val="425471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Geldanlagen/Finanzen/Aktien</a:t>
            </a:r>
            <a:r>
              <a:rPr lang="de-DE" dirty="0"/>
              <a:t> / Kauffrequenzen nach Altersgruppen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3" y="340239"/>
            <a:ext cx="16404373" cy="702000"/>
          </a:xfrm>
        </p:spPr>
        <p:txBody>
          <a:bodyPr/>
          <a:lstStyle/>
          <a:p>
            <a:r>
              <a:rPr lang="de-DE" dirty="0"/>
              <a:t>Online-Kauf von Geldanlagen, Aktien, etc. – Affinität  nach Alter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418754425"/>
              </p:ext>
            </p:extLst>
          </p:nvPr>
        </p:nvGraphicFramePr>
        <p:xfrm>
          <a:off x="2554514" y="1171575"/>
          <a:ext cx="8267228" cy="509369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feld 2">
            <a:extLst>
              <a:ext uri="{FF2B5EF4-FFF2-40B4-BE49-F238E27FC236}">
                <a16:creationId xmlns:a16="http://schemas.microsoft.com/office/drawing/2014/main" id="{9CB16AC3-9CCF-AA23-DF33-4E46094CA55F}"/>
              </a:ext>
            </a:extLst>
          </p:cNvPr>
          <p:cNvSpPr txBox="1"/>
          <p:nvPr/>
        </p:nvSpPr>
        <p:spPr>
          <a:xfrm>
            <a:off x="803275" y="1278420"/>
            <a:ext cx="1709389" cy="4064927"/>
          </a:xfrm>
          <a:prstGeom prst="rect">
            <a:avLst/>
          </a:prstGeom>
          <a:noFill/>
        </p:spPr>
        <p:txBody>
          <a:bodyPr wrap="square" rtlCol="0">
            <a:spAutoFit/>
          </a:bodyPr>
          <a:lstStyle/>
          <a:p>
            <a:pPr algn="ctr"/>
            <a:r>
              <a:rPr lang="de-DE" sz="1200" b="1" i="0" u="none" strike="noStrike" baseline="0" dirty="0">
                <a:solidFill>
                  <a:srgbClr val="000000"/>
                </a:solidFill>
                <a:latin typeface="+mj-lt"/>
              </a:rPr>
              <a:t>Einmal im Halbjahr	</a:t>
            </a:r>
          </a:p>
          <a:p>
            <a:pPr algn="ctr"/>
            <a:endParaRPr lang="de-DE" sz="1200" b="1" i="0" u="none" strike="noStrike" baseline="0" dirty="0">
              <a:solidFill>
                <a:srgbClr val="000000"/>
              </a:solidFill>
              <a:latin typeface="+mj-lt"/>
            </a:endParaRPr>
          </a:p>
          <a:p>
            <a:pPr algn="ctr"/>
            <a:endParaRPr lang="de-DE" sz="1200" b="1" dirty="0">
              <a:solidFill>
                <a:srgbClr val="000000"/>
              </a:solidFill>
              <a:latin typeface="+mj-lt"/>
            </a:endParaRPr>
          </a:p>
          <a:p>
            <a:pPr algn="ctr"/>
            <a:endParaRPr lang="de-DE" sz="700" b="1" i="0" u="none" strike="noStrike" baseline="0" dirty="0">
              <a:solidFill>
                <a:srgbClr val="000000"/>
              </a:solidFill>
              <a:latin typeface="+mj-lt"/>
            </a:endParaRPr>
          </a:p>
          <a:p>
            <a:pPr algn="ctr"/>
            <a:r>
              <a:rPr lang="de-DE" sz="1200" b="1" i="0" u="none" strike="noStrike" baseline="0" dirty="0">
                <a:solidFill>
                  <a:srgbClr val="000000"/>
                </a:solidFill>
                <a:latin typeface="+mj-lt"/>
              </a:rPr>
              <a:t>Einmal im Vierteljahr	</a:t>
            </a:r>
          </a:p>
          <a:p>
            <a:pPr algn="ctr"/>
            <a:endParaRPr lang="de-DE" sz="1200" b="1" dirty="0">
              <a:solidFill>
                <a:srgbClr val="000000"/>
              </a:solidFill>
              <a:latin typeface="+mj-lt"/>
            </a:endParaRPr>
          </a:p>
          <a:p>
            <a:pPr algn="ctr"/>
            <a:endParaRPr lang="de-DE" sz="1200" b="1" i="0" u="none" strike="noStrike" baseline="0" dirty="0">
              <a:solidFill>
                <a:srgbClr val="000000"/>
              </a:solidFill>
              <a:latin typeface="+mj-lt"/>
            </a:endParaRPr>
          </a:p>
          <a:p>
            <a:pPr algn="ctr"/>
            <a:endParaRPr lang="de-DE" sz="1100" b="1" i="0" u="none" strike="noStrike" baseline="0" dirty="0">
              <a:solidFill>
                <a:srgbClr val="000000"/>
              </a:solidFill>
              <a:latin typeface="+mj-lt"/>
            </a:endParaRPr>
          </a:p>
          <a:p>
            <a:pPr algn="ctr"/>
            <a:r>
              <a:rPr lang="de-DE" sz="1200" b="1" i="0" u="none" strike="noStrike" baseline="0" dirty="0">
                <a:solidFill>
                  <a:srgbClr val="000000"/>
                </a:solidFill>
                <a:latin typeface="+mj-lt"/>
              </a:rPr>
              <a:t>Einmal pro Monat</a:t>
            </a:r>
          </a:p>
          <a:p>
            <a:pPr algn="ctr"/>
            <a:endParaRPr lang="de-DE" sz="1200" b="1" dirty="0">
              <a:solidFill>
                <a:srgbClr val="000000"/>
              </a:solidFill>
              <a:latin typeface="+mj-lt"/>
            </a:endParaRPr>
          </a:p>
          <a:p>
            <a:pPr algn="ctr"/>
            <a:endParaRPr lang="de-DE" sz="1200" b="1" i="0" u="none" strike="noStrike" baseline="0" dirty="0">
              <a:solidFill>
                <a:srgbClr val="000000"/>
              </a:solidFill>
              <a:latin typeface="+mj-lt"/>
            </a:endParaRPr>
          </a:p>
          <a:p>
            <a:pPr algn="ctr"/>
            <a:endParaRPr lang="de-DE" sz="1200" b="1" dirty="0">
              <a:solidFill>
                <a:srgbClr val="000000"/>
              </a:solidFill>
              <a:latin typeface="+mj-lt"/>
            </a:endParaRPr>
          </a:p>
          <a:p>
            <a:pPr algn="ctr"/>
            <a:r>
              <a:rPr lang="de-DE" sz="1200" b="1" i="0" u="none" strike="noStrike" baseline="0" dirty="0">
                <a:solidFill>
                  <a:srgbClr val="000000"/>
                </a:solidFill>
                <a:latin typeface="+mj-lt"/>
              </a:rPr>
              <a:t>	</a:t>
            </a:r>
          </a:p>
          <a:p>
            <a:pPr algn="ctr"/>
            <a:r>
              <a:rPr lang="de-DE" sz="1200" b="1" i="0" u="none" strike="noStrike" baseline="0" dirty="0">
                <a:solidFill>
                  <a:srgbClr val="000000"/>
                </a:solidFill>
                <a:latin typeface="+mj-lt"/>
              </a:rPr>
              <a:t>Mehrmals pro Monat	</a:t>
            </a:r>
          </a:p>
          <a:p>
            <a:pPr algn="ctr"/>
            <a:endParaRPr lang="de-DE" sz="1200" b="1" i="0" u="none" strike="noStrike" baseline="0" dirty="0">
              <a:solidFill>
                <a:srgbClr val="000000"/>
              </a:solidFill>
              <a:latin typeface="+mj-lt"/>
            </a:endParaRPr>
          </a:p>
          <a:p>
            <a:pPr algn="ctr"/>
            <a:endParaRPr lang="de-DE" sz="1200" b="1" dirty="0">
              <a:solidFill>
                <a:srgbClr val="000000"/>
              </a:solidFill>
              <a:latin typeface="+mj-lt"/>
            </a:endParaRPr>
          </a:p>
          <a:p>
            <a:pPr algn="ctr"/>
            <a:endParaRPr lang="de-DE" sz="1200" b="1" i="0" u="none" strike="noStrike" baseline="0" dirty="0">
              <a:solidFill>
                <a:srgbClr val="000000"/>
              </a:solidFill>
              <a:latin typeface="+mj-lt"/>
            </a:endParaRPr>
          </a:p>
          <a:p>
            <a:pPr algn="ctr"/>
            <a:r>
              <a:rPr lang="de-DE" sz="1200" b="1" i="0" u="none" strike="noStrike" baseline="0" dirty="0">
                <a:solidFill>
                  <a:srgbClr val="000000"/>
                </a:solidFill>
                <a:latin typeface="+mj-lt"/>
              </a:rPr>
              <a:t>Seltener	</a:t>
            </a:r>
          </a:p>
          <a:p>
            <a:endParaRPr lang="de-DE" sz="1200" dirty="0">
              <a:latin typeface="+mj-lt"/>
            </a:endParaRPr>
          </a:p>
        </p:txBody>
      </p:sp>
      <p:sp>
        <p:nvSpPr>
          <p:cNvPr id="2" name="Textfeld 1">
            <a:extLst>
              <a:ext uri="{FF2B5EF4-FFF2-40B4-BE49-F238E27FC236}">
                <a16:creationId xmlns:a16="http://schemas.microsoft.com/office/drawing/2014/main" id="{34E9D14D-9091-A18E-35C8-89E3E0C17FC1}"/>
              </a:ext>
            </a:extLst>
          </p:cNvPr>
          <p:cNvSpPr txBox="1"/>
          <p:nvPr/>
        </p:nvSpPr>
        <p:spPr>
          <a:xfrm>
            <a:off x="9121383" y="1156213"/>
            <a:ext cx="2000503"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b="1" dirty="0"/>
              <a:t>Produktgruppe: Geldanlagen/Finanzen/</a:t>
            </a:r>
          </a:p>
          <a:p>
            <a:r>
              <a:rPr lang="de-DE" b="1" dirty="0"/>
              <a:t>Aktien</a:t>
            </a:r>
          </a:p>
          <a:p>
            <a:endParaRPr lang="de-DE" b="1" dirty="0"/>
          </a:p>
          <a:p>
            <a:r>
              <a:rPr lang="de-DE" b="1" dirty="0"/>
              <a:t>Angaben als Affinitäts-</a:t>
            </a:r>
          </a:p>
          <a:p>
            <a:r>
              <a:rPr lang="de-DE" b="1" dirty="0" err="1"/>
              <a:t>index</a:t>
            </a:r>
            <a:endParaRPr lang="de-DE" b="1" dirty="0"/>
          </a:p>
        </p:txBody>
      </p:sp>
    </p:spTree>
    <p:extLst>
      <p:ext uri="{BB962C8B-B14F-4D97-AF65-F5344CB8AC3E}">
        <p14:creationId xmlns:p14="http://schemas.microsoft.com/office/powerpoint/2010/main" val="142732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Versicherungen</a:t>
            </a:r>
            <a:r>
              <a:rPr lang="de-DE" dirty="0"/>
              <a:t> / Kauffrequenzen nach Shopping-Häufigkeit und </a:t>
            </a:r>
            <a:r>
              <a:rPr lang="de-DE" dirty="0" err="1"/>
              <a:t>Social</a:t>
            </a:r>
            <a:r>
              <a:rPr lang="de-DE" dirty="0"/>
              <a:t> Media Empfehlung / Angaben in Prozent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5324905" cy="702000"/>
          </a:xfrm>
        </p:spPr>
        <p:txBody>
          <a:bodyPr/>
          <a:lstStyle/>
          <a:p>
            <a:r>
              <a:rPr lang="de-DE" dirty="0"/>
              <a:t>Online-Kauf von Versicherungen – Shopping-Häufigkeit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854704017"/>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DA870E09-3F35-3C16-9562-BF5B8EF93CB3}"/>
              </a:ext>
            </a:extLst>
          </p:cNvPr>
          <p:cNvSpPr txBox="1"/>
          <p:nvPr/>
        </p:nvSpPr>
        <p:spPr>
          <a:xfrm>
            <a:off x="7295322" y="1773242"/>
            <a:ext cx="2517012"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a:t>
            </a:r>
            <a:r>
              <a:rPr lang="de-DE" b="1" dirty="0"/>
              <a:t>Versicherungen</a:t>
            </a:r>
            <a:endParaRPr lang="de-DE" sz="1100" b="1" dirty="0"/>
          </a:p>
          <a:p>
            <a:endParaRPr lang="de-DE" sz="1100" b="1" dirty="0"/>
          </a:p>
          <a:p>
            <a:r>
              <a:rPr lang="de-DE" sz="1100" b="1" dirty="0"/>
              <a:t>Angaben in Prozent</a:t>
            </a:r>
          </a:p>
        </p:txBody>
      </p:sp>
    </p:spTree>
    <p:extLst>
      <p:ext uri="{BB962C8B-B14F-4D97-AF65-F5344CB8AC3E}">
        <p14:creationId xmlns:p14="http://schemas.microsoft.com/office/powerpoint/2010/main" val="130191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Reisebestandteile</a:t>
            </a:r>
            <a:r>
              <a:rPr lang="de-DE" dirty="0"/>
              <a:t> / Kauffrequenzen nach Altersgruppen / Angaben in Prozent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4960785" cy="702000"/>
          </a:xfrm>
        </p:spPr>
        <p:txBody>
          <a:bodyPr/>
          <a:lstStyle/>
          <a:p>
            <a:r>
              <a:rPr lang="de-DE" dirty="0"/>
              <a:t>Online-Kauf von Reisebestandteilen – Altersgruppen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783092705"/>
              </p:ext>
            </p:extLst>
          </p:nvPr>
        </p:nvGraphicFramePr>
        <p:xfrm>
          <a:off x="743085" y="1052513"/>
          <a:ext cx="9191330" cy="514508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2B0F5EA1-8CD7-B411-D6F0-EFFD9CA2232A}"/>
              </a:ext>
            </a:extLst>
          </p:cNvPr>
          <p:cNvSpPr txBox="1"/>
          <p:nvPr/>
        </p:nvSpPr>
        <p:spPr>
          <a:xfrm>
            <a:off x="7682950" y="1256405"/>
            <a:ext cx="2517012"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a:t>
            </a:r>
            <a:r>
              <a:rPr lang="de-DE" b="1" dirty="0"/>
              <a:t>Reisebestandteile</a:t>
            </a:r>
            <a:endParaRPr lang="de-DE" sz="1100" b="1" dirty="0"/>
          </a:p>
          <a:p>
            <a:endParaRPr lang="de-DE" sz="1100" b="1" dirty="0"/>
          </a:p>
          <a:p>
            <a:r>
              <a:rPr lang="de-DE" sz="1100" b="1" dirty="0"/>
              <a:t>Angaben in Prozent</a:t>
            </a:r>
          </a:p>
        </p:txBody>
      </p:sp>
    </p:spTree>
    <p:extLst>
      <p:ext uri="{BB962C8B-B14F-4D97-AF65-F5344CB8AC3E}">
        <p14:creationId xmlns:p14="http://schemas.microsoft.com/office/powerpoint/2010/main" val="319682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Veranstaltungen</a:t>
            </a:r>
            <a:r>
              <a:rPr lang="de-DE" dirty="0"/>
              <a:t> / Kauffrequenzen nach Geschlecht / Angaben in Prozent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5846602" y="354930"/>
            <a:ext cx="12784116" cy="702000"/>
          </a:xfrm>
        </p:spPr>
        <p:txBody>
          <a:bodyPr/>
          <a:lstStyle/>
          <a:p>
            <a:r>
              <a:rPr lang="de-DE" dirty="0"/>
              <a:t>Online-Kauf von Tickets nach Geschlecht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184677528"/>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2A82E73F-6385-2B51-F635-B201863D87F6}"/>
              </a:ext>
            </a:extLst>
          </p:cNvPr>
          <p:cNvSpPr txBox="1"/>
          <p:nvPr/>
        </p:nvSpPr>
        <p:spPr>
          <a:xfrm>
            <a:off x="6957396" y="1743425"/>
            <a:ext cx="2517012"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a:t>
            </a:r>
            <a:r>
              <a:rPr lang="de-DE" b="1" dirty="0"/>
              <a:t>Veranstaltungen</a:t>
            </a:r>
            <a:endParaRPr lang="de-DE" sz="1100" b="1" dirty="0"/>
          </a:p>
          <a:p>
            <a:endParaRPr lang="de-DE" sz="1100" b="1" dirty="0"/>
          </a:p>
          <a:p>
            <a:r>
              <a:rPr lang="de-DE" sz="1100" b="1" dirty="0"/>
              <a:t>Angaben in Prozent</a:t>
            </a:r>
          </a:p>
        </p:txBody>
      </p:sp>
    </p:spTree>
    <p:extLst>
      <p:ext uri="{BB962C8B-B14F-4D97-AF65-F5344CB8AC3E}">
        <p14:creationId xmlns:p14="http://schemas.microsoft.com/office/powerpoint/2010/main" val="12950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a:t>
            </a:r>
            <a:r>
              <a:rPr lang="de-DE" dirty="0" err="1"/>
              <a:t>facts</a:t>
            </a:r>
            <a:r>
              <a:rPr lang="de-DE" dirty="0"/>
              <a:t> &amp; figures „Online-Shopping“ 2023 // Basis: n=279.787 Fälle (Nutzer stationäre und/oder mobile Angebote letzte 3 Monate ab 16 Jahren) / Online-Shopping-Häufigkeit und Kauf aufgrund von </a:t>
            </a:r>
            <a:r>
              <a:rPr lang="de-DE" dirty="0" err="1"/>
              <a:t>Social</a:t>
            </a:r>
            <a:r>
              <a:rPr lang="de-DE" dirty="0"/>
              <a:t> Media / Angaben in Mio.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5191470" y="485856"/>
            <a:ext cx="15069396" cy="702000"/>
          </a:xfrm>
        </p:spPr>
        <p:txBody>
          <a:bodyPr/>
          <a:lstStyle/>
          <a:p>
            <a:r>
              <a:rPr lang="de-DE" dirty="0"/>
              <a:t>Online-Shopping-Häufigkeit und der Einfluss von </a:t>
            </a:r>
            <a:r>
              <a:rPr lang="de-DE" dirty="0" err="1"/>
              <a:t>Social</a:t>
            </a:r>
            <a:r>
              <a:rPr lang="de-DE" dirty="0"/>
              <a:t> Media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92" b="392"/>
          <a:stretch>
            <a:fillRect/>
          </a:stretch>
        </p:blipFill>
        <p:spPr/>
      </p:pic>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731622569"/>
              </p:ext>
            </p:extLst>
          </p:nvPr>
        </p:nvGraphicFramePr>
        <p:xfrm>
          <a:off x="799910"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060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5"/>
          </p:nvPr>
        </p:nvSpPr>
        <p:spPr>
          <a:xfrm>
            <a:off x="-3114365" y="4519468"/>
            <a:ext cx="11761408" cy="1058024"/>
          </a:xfrm>
        </p:spPr>
        <p:txBody>
          <a:bodyPr/>
          <a:lstStyle/>
          <a:p>
            <a:r>
              <a:rPr lang="de-DE" dirty="0"/>
              <a:t>Klassiker des Online-Handels</a:t>
            </a:r>
          </a:p>
        </p:txBody>
      </p:sp>
    </p:spTree>
    <p:extLst>
      <p:ext uri="{BB962C8B-B14F-4D97-AF65-F5344CB8AC3E}">
        <p14:creationId xmlns:p14="http://schemas.microsoft.com/office/powerpoint/2010/main" val="300440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Bücher</a:t>
            </a:r>
            <a:r>
              <a:rPr lang="de-DE" dirty="0"/>
              <a:t> / Kauffrequenzen nach Altersgruppen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4006631" cy="702000"/>
          </a:xfrm>
        </p:spPr>
        <p:txBody>
          <a:bodyPr/>
          <a:lstStyle/>
          <a:p>
            <a:r>
              <a:rPr lang="de-DE" dirty="0"/>
              <a:t>Online-Kauf von Büchern – Affinität nach Alter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144894442"/>
              </p:ext>
            </p:extLst>
          </p:nvPr>
        </p:nvGraphicFramePr>
        <p:xfrm>
          <a:off x="579300" y="1272209"/>
          <a:ext cx="9191330" cy="5209417"/>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Gerader Verbinder 2">
            <a:extLst>
              <a:ext uri="{FF2B5EF4-FFF2-40B4-BE49-F238E27FC236}">
                <a16:creationId xmlns:a16="http://schemas.microsoft.com/office/drawing/2014/main" id="{2DB52725-61BE-7997-C577-0B3FE0CDEBD8}"/>
              </a:ext>
            </a:extLst>
          </p:cNvPr>
          <p:cNvCxnSpPr>
            <a:cxnSpLocks/>
          </p:cNvCxnSpPr>
          <p:nvPr/>
        </p:nvCxnSpPr>
        <p:spPr>
          <a:xfrm>
            <a:off x="5536094" y="1220369"/>
            <a:ext cx="0" cy="479280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4" name="Textfeld 3">
            <a:extLst>
              <a:ext uri="{FF2B5EF4-FFF2-40B4-BE49-F238E27FC236}">
                <a16:creationId xmlns:a16="http://schemas.microsoft.com/office/drawing/2014/main" id="{C71C7597-97B1-D549-02A2-99892E74A213}"/>
              </a:ext>
            </a:extLst>
          </p:cNvPr>
          <p:cNvSpPr txBox="1"/>
          <p:nvPr/>
        </p:nvSpPr>
        <p:spPr>
          <a:xfrm>
            <a:off x="5155506" y="1031528"/>
            <a:ext cx="1374501" cy="246221"/>
          </a:xfrm>
          <a:prstGeom prst="rect">
            <a:avLst/>
          </a:prstGeom>
          <a:noFill/>
        </p:spPr>
        <p:txBody>
          <a:bodyPr wrap="square" rtlCol="0">
            <a:spAutoFit/>
          </a:bodyPr>
          <a:lstStyle/>
          <a:p>
            <a:r>
              <a:rPr lang="de-DE" sz="1000" b="1" dirty="0">
                <a:solidFill>
                  <a:srgbClr val="FF0000"/>
                </a:solidFill>
              </a:rPr>
              <a:t>Index 100</a:t>
            </a:r>
          </a:p>
        </p:txBody>
      </p:sp>
    </p:spTree>
    <p:extLst>
      <p:ext uri="{BB962C8B-B14F-4D97-AF65-F5344CB8AC3E}">
        <p14:creationId xmlns:p14="http://schemas.microsoft.com/office/powerpoint/2010/main" val="149869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a:t>
            </a:r>
            <a:r>
              <a:rPr lang="de-DE" dirty="0" err="1"/>
              <a:t>facts</a:t>
            </a:r>
            <a:r>
              <a:rPr lang="de-DE" dirty="0"/>
              <a:t> &amp; figures „Online-Shopping“ 2023 // Basis: n=279.787 Fälle (Nutzer stationäre und/oder mobile Angebote letzte 3 Monate ab 16 Jahren) / </a:t>
            </a:r>
            <a:r>
              <a:rPr lang="de-DE" b="1" dirty="0"/>
              <a:t>CDs</a:t>
            </a:r>
            <a:r>
              <a:rPr lang="de-DE" dirty="0"/>
              <a:t> / Kauffrequenzen nach persönlichem Umfeld / Angaben als Affinitätsindex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3" y="340239"/>
            <a:ext cx="15737607" cy="702000"/>
          </a:xfrm>
        </p:spPr>
        <p:txBody>
          <a:bodyPr/>
          <a:lstStyle/>
          <a:p>
            <a:r>
              <a:rPr lang="de-DE" dirty="0"/>
              <a:t>Online-Kauf von CDs – Affinität nach persönlichem Umfeld</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73517329"/>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6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a:t>
            </a:r>
            <a:r>
              <a:rPr lang="de-DE" dirty="0" err="1"/>
              <a:t>facts</a:t>
            </a:r>
            <a:r>
              <a:rPr lang="de-DE" dirty="0"/>
              <a:t> &amp; figures „Online-Shopping“ 2023 // Basis: n=279.787 Fälle (Nutzer stationäre und/oder mobile Angebote letzte 3 Monate ab 16 Jahren) / </a:t>
            </a:r>
            <a:r>
              <a:rPr lang="de-DE" b="1" dirty="0"/>
              <a:t>DVDs</a:t>
            </a:r>
            <a:r>
              <a:rPr lang="de-DE" dirty="0"/>
              <a:t> / Kauffrequenzen nach Geschlecht / Angaben als Affinitätsindex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374388" y="340239"/>
            <a:ext cx="14444499" cy="702000"/>
          </a:xfrm>
        </p:spPr>
        <p:txBody>
          <a:bodyPr/>
          <a:lstStyle/>
          <a:p>
            <a:r>
              <a:rPr lang="de-DE" dirty="0"/>
              <a:t>Online-Kauf von DVDs – Affinität nach Geschlecht</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526445273"/>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654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facts &amp; figures „Online-Shopping“ 2023 // Basis: n=279.787 Fälle (Nutzer stationäre und/oder mobile Angebote letzte 3 Monate ab 16 Jahren) / </a:t>
            </a:r>
            <a:r>
              <a:rPr lang="de-DE" b="1" dirty="0"/>
              <a:t>Computer-Hardware</a:t>
            </a:r>
            <a:r>
              <a:rPr lang="de-DE" dirty="0"/>
              <a:t> / Kauffrequenzen nach </a:t>
            </a:r>
            <a:r>
              <a:rPr lang="de-DE" dirty="0" err="1"/>
              <a:t>Social</a:t>
            </a:r>
            <a:r>
              <a:rPr lang="de-DE" dirty="0"/>
              <a:t> Media Verhalten / Angaben als Affinitätsindex / </a:t>
            </a:r>
            <a:r>
              <a:rPr lang="de-DE" b="1" dirty="0"/>
              <a:t>mit b4p-Merkmalen </a:t>
            </a:r>
            <a:r>
              <a:rPr lang="de-DE" dirty="0"/>
              <a:t>// Quelle: agof e. V. / daily digital facts / Auswertungstag 21.11.2022 / Auswertungszeitraum: Juli – September 2022</a:t>
            </a:r>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6779879" cy="702000"/>
          </a:xfrm>
        </p:spPr>
        <p:txBody>
          <a:bodyPr/>
          <a:lstStyle/>
          <a:p>
            <a:r>
              <a:rPr lang="de-DE" dirty="0"/>
              <a:t>Online-Kauf von Computer – Affinität nach </a:t>
            </a:r>
            <a:r>
              <a:rPr lang="de-DE" dirty="0" err="1"/>
              <a:t>Social</a:t>
            </a:r>
            <a:r>
              <a:rPr lang="de-DE" dirty="0"/>
              <a:t> Media Verhalten </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908869953"/>
              </p:ext>
            </p:extLst>
          </p:nvPr>
        </p:nvGraphicFramePr>
        <p:xfrm>
          <a:off x="579300" y="1272209"/>
          <a:ext cx="9191330" cy="520941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2">
            <a:extLst>
              <a:ext uri="{FF2B5EF4-FFF2-40B4-BE49-F238E27FC236}">
                <a16:creationId xmlns:a16="http://schemas.microsoft.com/office/drawing/2014/main" id="{379B290B-D7BA-9C91-E9BC-5DF261CCE205}"/>
              </a:ext>
            </a:extLst>
          </p:cNvPr>
          <p:cNvSpPr txBox="1"/>
          <p:nvPr/>
        </p:nvSpPr>
        <p:spPr>
          <a:xfrm>
            <a:off x="6907696" y="1396802"/>
            <a:ext cx="2733284"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Computer-Hardware </a:t>
            </a:r>
          </a:p>
          <a:p>
            <a:endParaRPr lang="de-DE" sz="1100" b="1" dirty="0"/>
          </a:p>
          <a:p>
            <a:r>
              <a:rPr lang="de-DE" sz="1100" b="1" dirty="0"/>
              <a:t>Angaben als Affinitätsindex</a:t>
            </a:r>
          </a:p>
        </p:txBody>
      </p:sp>
    </p:spTree>
    <p:extLst>
      <p:ext uri="{BB962C8B-B14F-4D97-AF65-F5344CB8AC3E}">
        <p14:creationId xmlns:p14="http://schemas.microsoft.com/office/powerpoint/2010/main" val="183616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210852"/>
            <a:ext cx="9290093" cy="473676"/>
          </a:xfrm>
        </p:spPr>
        <p:txBody>
          <a:bodyPr/>
          <a:lstStyle/>
          <a:p>
            <a:r>
              <a:rPr lang="de-DE" dirty="0"/>
              <a:t>agof </a:t>
            </a:r>
            <a:r>
              <a:rPr lang="de-DE" dirty="0" err="1"/>
              <a:t>facts</a:t>
            </a:r>
            <a:r>
              <a:rPr lang="de-DE" dirty="0"/>
              <a:t> &amp; figures „Online-Shopping“ 2023 // Basis: n=279.787 Fälle (Nutzer stationäre und/oder mobile Angebote letzte 3 Monate ab 16 Jahren) / </a:t>
            </a:r>
            <a:r>
              <a:rPr lang="de-DE" b="1" dirty="0"/>
              <a:t>Computer-Software (ohne Games) </a:t>
            </a:r>
            <a:r>
              <a:rPr lang="de-DE" dirty="0"/>
              <a:t>/ Kauffrequenzen nach persönlichem Umfeld / Angaben als Affinitätsindex / </a:t>
            </a:r>
            <a:r>
              <a:rPr lang="de-DE" b="1" dirty="0"/>
              <a:t>mit b4p-Merkmalen </a:t>
            </a:r>
            <a:r>
              <a:rPr lang="de-DE" dirty="0"/>
              <a:t>// Quelle: agof e. V. / </a:t>
            </a:r>
            <a:r>
              <a:rPr lang="de-DE" dirty="0" err="1"/>
              <a:t>daily</a:t>
            </a:r>
            <a:r>
              <a:rPr lang="de-DE" dirty="0"/>
              <a:t> digital </a:t>
            </a:r>
            <a:r>
              <a:rPr lang="de-DE" dirty="0" err="1"/>
              <a:t>facts</a:t>
            </a:r>
            <a:r>
              <a:rPr lang="de-DE" dirty="0"/>
              <a:t> / Auswertungstag 21.11.2022 / Auswertungszeitraum: Juli – September 2022</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3" y="340239"/>
            <a:ext cx="16347548" cy="702000"/>
          </a:xfrm>
        </p:spPr>
        <p:txBody>
          <a:bodyPr/>
          <a:lstStyle/>
          <a:p>
            <a:r>
              <a:rPr lang="de-DE" dirty="0"/>
              <a:t>Online-Kauf von Software – Affinität nach persönlichem Umfeld</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887365501"/>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2">
            <a:extLst>
              <a:ext uri="{FF2B5EF4-FFF2-40B4-BE49-F238E27FC236}">
                <a16:creationId xmlns:a16="http://schemas.microsoft.com/office/drawing/2014/main" id="{FF1C6172-C909-F937-07DF-E8B3C52BDBBD}"/>
              </a:ext>
            </a:extLst>
          </p:cNvPr>
          <p:cNvSpPr txBox="1"/>
          <p:nvPr/>
        </p:nvSpPr>
        <p:spPr>
          <a:xfrm>
            <a:off x="6837406" y="2013028"/>
            <a:ext cx="2644523" cy="6559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100" b="1" dirty="0"/>
              <a:t>Produktgruppe: Computer- Software</a:t>
            </a:r>
          </a:p>
          <a:p>
            <a:endParaRPr lang="de-DE" sz="1100" b="1" dirty="0"/>
          </a:p>
          <a:p>
            <a:r>
              <a:rPr lang="de-DE" sz="1100" b="1" dirty="0"/>
              <a:t>Angaben als Affinitätsindex</a:t>
            </a:r>
          </a:p>
        </p:txBody>
      </p:sp>
    </p:spTree>
    <p:extLst>
      <p:ext uri="{BB962C8B-B14F-4D97-AF65-F5344CB8AC3E}">
        <p14:creationId xmlns:p14="http://schemas.microsoft.com/office/powerpoint/2010/main" val="3115270825"/>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2162</Words>
  <Application>Microsoft Office PowerPoint</Application>
  <PresentationFormat>Breitbild</PresentationFormat>
  <Paragraphs>163</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Katharina Metzger</cp:lastModifiedBy>
  <cp:revision>270</cp:revision>
  <dcterms:created xsi:type="dcterms:W3CDTF">2020-11-19T12:52:57Z</dcterms:created>
  <dcterms:modified xsi:type="dcterms:W3CDTF">2023-04-03T10:18:56Z</dcterms:modified>
</cp:coreProperties>
</file>