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drawings/drawing1.xml" ContentType="application/vnd.openxmlformats-officedocument.drawingml.chartshapes+xml"/>
  <Override PartName="/ppt/charts/chart4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5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6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drawings/drawing2.xml" ContentType="application/vnd.openxmlformats-officedocument.drawingml.chartshapes+xml"/>
  <Override PartName="/ppt/charts/chart7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drawings/drawing3.xml" ContentType="application/vnd.openxmlformats-officedocument.drawingml.chartshapes+xml"/>
  <Override PartName="/ppt/charts/chart8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charts/chart9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charts/chart10.xml" ContentType="application/vnd.openxmlformats-officedocument.drawingml.chart+xml"/>
  <Override PartName="/ppt/charts/chart11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charts/chart12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charts/chart13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ppt/charts/chart14.xml" ContentType="application/vnd.openxmlformats-officedocument.drawingml.chart+xml"/>
  <Override PartName="/ppt/charts/chart15.xml" ContentType="application/vnd.openxmlformats-officedocument.drawingml.chart+xml"/>
  <Override PartName="/ppt/charts/style12.xml" ContentType="application/vnd.ms-office.chartstyle+xml"/>
  <Override PartName="/ppt/charts/colors12.xml" ContentType="application/vnd.ms-office.chartcolorstyle+xml"/>
  <Override PartName="/ppt/charts/chart16.xml" ContentType="application/vnd.openxmlformats-officedocument.drawingml.chart+xml"/>
  <Override PartName="/ppt/charts/chart17.xml" ContentType="application/vnd.openxmlformats-officedocument.drawingml.chart+xml"/>
  <Override PartName="/ppt/charts/style13.xml" ContentType="application/vnd.ms-office.chartstyle+xml"/>
  <Override PartName="/ppt/charts/colors13.xml" ContentType="application/vnd.ms-office.chartcolorstyle+xml"/>
  <Override PartName="/ppt/charts/chart18.xml" ContentType="application/vnd.openxmlformats-officedocument.drawingml.chart+xml"/>
  <Override PartName="/ppt/charts/style14.xml" ContentType="application/vnd.ms-office.chartstyle+xml"/>
  <Override PartName="/ppt/charts/colors14.xml" ContentType="application/vnd.ms-office.chartcolorstyle+xml"/>
  <Override PartName="/ppt/charts/chart19.xml" ContentType="application/vnd.openxmlformats-officedocument.drawingml.chart+xml"/>
  <Override PartName="/ppt/charts/style15.xml" ContentType="application/vnd.ms-office.chartstyle+xml"/>
  <Override PartName="/ppt/charts/colors15.xml" ContentType="application/vnd.ms-office.chartcolorstyle+xml"/>
  <Override PartName="/ppt/charts/chart20.xml" ContentType="application/vnd.openxmlformats-officedocument.drawingml.chart+xml"/>
  <Override PartName="/ppt/charts/style16.xml" ContentType="application/vnd.ms-office.chartstyle+xml"/>
  <Override PartName="/ppt/charts/colors16.xml" ContentType="application/vnd.ms-office.chartcolorstyle+xml"/>
  <Override PartName="/ppt/charts/chart21.xml" ContentType="application/vnd.openxmlformats-officedocument.drawingml.chart+xml"/>
  <Override PartName="/ppt/charts/chart22.xml" ContentType="application/vnd.openxmlformats-officedocument.drawingml.chart+xml"/>
  <Override PartName="/ppt/charts/chart23.xml" ContentType="application/vnd.openxmlformats-officedocument.drawingml.chart+xml"/>
  <Override PartName="/ppt/charts/chart24.xml" ContentType="application/vnd.openxmlformats-officedocument.drawingml.chart+xml"/>
  <Override PartName="/ppt/charts/chart25.xml" ContentType="application/vnd.openxmlformats-officedocument.drawingml.chart+xml"/>
  <Override PartName="/ppt/charts/chart26.xml" ContentType="application/vnd.openxmlformats-officedocument.drawingml.chart+xml"/>
  <Override PartName="/ppt/charts/style17.xml" ContentType="application/vnd.ms-office.chartstyle+xml"/>
  <Override PartName="/ppt/charts/colors17.xml" ContentType="application/vnd.ms-office.chartcolorstyle+xml"/>
  <Override PartName="/ppt/charts/chart27.xml" ContentType="application/vnd.openxmlformats-officedocument.drawingml.chart+xml"/>
  <Override PartName="/ppt/charts/chart28.xml" ContentType="application/vnd.openxmlformats-officedocument.drawingml.chart+xml"/>
  <Override PartName="/ppt/charts/chart29.xml" ContentType="application/vnd.openxmlformats-officedocument.drawingml.chart+xml"/>
  <Override PartName="/ppt/charts/chart30.xml" ContentType="application/vnd.openxmlformats-officedocument.drawingml.chart+xml"/>
  <Override PartName="/ppt/charts/chart31.xml" ContentType="application/vnd.openxmlformats-officedocument.drawingml.chart+xml"/>
  <Override PartName="/ppt/charts/chart32.xml" ContentType="application/vnd.openxmlformats-officedocument.drawingml.chart+xml"/>
  <Override PartName="/ppt/charts/style18.xml" ContentType="application/vnd.ms-office.chartstyle+xml"/>
  <Override PartName="/ppt/charts/colors18.xml" ContentType="application/vnd.ms-office.chartcolorstyle+xml"/>
  <Override PartName="/ppt/charts/chart33.xml" ContentType="application/vnd.openxmlformats-officedocument.drawingml.chart+xml"/>
  <Override PartName="/ppt/charts/style19.xml" ContentType="application/vnd.ms-office.chartstyle+xml"/>
  <Override PartName="/ppt/charts/colors19.xml" ContentType="application/vnd.ms-office.chartcolorstyle+xml"/>
  <Override PartName="/ppt/charts/chart34.xml" ContentType="application/vnd.openxmlformats-officedocument.drawingml.chart+xml"/>
  <Override PartName="/ppt/charts/style20.xml" ContentType="application/vnd.ms-office.chartstyle+xml"/>
  <Override PartName="/ppt/charts/colors20.xml" ContentType="application/vnd.ms-office.chartcolorstyle+xml"/>
  <Override PartName="/ppt/charts/chart35.xml" ContentType="application/vnd.openxmlformats-officedocument.drawingml.chart+xml"/>
  <Override PartName="/ppt/charts/chart36.xml" ContentType="application/vnd.openxmlformats-officedocument.drawingml.chart+xml"/>
  <Override PartName="/ppt/charts/chart37.xml" ContentType="application/vnd.openxmlformats-officedocument.drawingml.chart+xml"/>
  <Override PartName="/ppt/charts/chart38.xml" ContentType="application/vnd.openxmlformats-officedocument.drawingml.chart+xml"/>
  <Override PartName="/ppt/charts/chart39.xml" ContentType="application/vnd.openxmlformats-officedocument.drawingml.chart+xml"/>
  <Override PartName="/ppt/charts/chart40.xml" ContentType="application/vnd.openxmlformats-officedocument.drawingml.chart+xml"/>
  <Override PartName="/ppt/charts/chart41.xml" ContentType="application/vnd.openxmlformats-officedocument.drawingml.chart+xml"/>
  <Override PartName="/ppt/charts/chart42.xml" ContentType="application/vnd.openxmlformats-officedocument.drawingml.chart+xml"/>
  <Override PartName="/ppt/charts/chart43.xml" ContentType="application/vnd.openxmlformats-officedocument.drawingml.chart+xml"/>
  <Override PartName="/ppt/charts/chart44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864" r:id="rId2"/>
    <p:sldId id="2827" r:id="rId3"/>
    <p:sldId id="2845" r:id="rId4"/>
    <p:sldId id="2844" r:id="rId5"/>
    <p:sldId id="2860" r:id="rId6"/>
    <p:sldId id="2861" r:id="rId7"/>
    <p:sldId id="2863" r:id="rId8"/>
    <p:sldId id="2847" r:id="rId9"/>
    <p:sldId id="2848" r:id="rId10"/>
    <p:sldId id="2849" r:id="rId11"/>
    <p:sldId id="2850" r:id="rId12"/>
    <p:sldId id="2851" r:id="rId13"/>
    <p:sldId id="2830" r:id="rId14"/>
    <p:sldId id="2852" r:id="rId15"/>
    <p:sldId id="2831" r:id="rId16"/>
    <p:sldId id="2832" r:id="rId17"/>
    <p:sldId id="2834" r:id="rId18"/>
    <p:sldId id="2836" r:id="rId19"/>
    <p:sldId id="2837" r:id="rId20"/>
    <p:sldId id="2838" r:id="rId21"/>
    <p:sldId id="2839" r:id="rId22"/>
    <p:sldId id="2854" r:id="rId23"/>
    <p:sldId id="2840" r:id="rId24"/>
    <p:sldId id="2841" r:id="rId25"/>
    <p:sldId id="2853" r:id="rId26"/>
    <p:sldId id="2842" r:id="rId27"/>
    <p:sldId id="2856" r:id="rId28"/>
    <p:sldId id="2857" r:id="rId29"/>
    <p:sldId id="2858" r:id="rId30"/>
    <p:sldId id="2859" r:id="rId31"/>
    <p:sldId id="2865" r:id="rId32"/>
  </p:sldIdLst>
  <p:sldSz cx="6858000" cy="9906000" type="A4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300" userDrawn="1">
          <p15:clr>
            <a:srgbClr val="A4A3A4"/>
          </p15:clr>
        </p15:guide>
        <p15:guide id="2" orient="horz" pos="5955" userDrawn="1">
          <p15:clr>
            <a:srgbClr val="A4A3A4"/>
          </p15:clr>
        </p15:guide>
        <p15:guide id="3" orient="horz" pos="1986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6DCF0"/>
    <a:srgbClr val="0096C8"/>
    <a:srgbClr val="00ADE4"/>
    <a:srgbClr val="007EB0"/>
    <a:srgbClr val="E68C00"/>
    <a:srgbClr val="FFD278"/>
    <a:srgbClr val="DCF0FA"/>
    <a:srgbClr val="FF9600"/>
    <a:srgbClr val="BFBFBF"/>
    <a:srgbClr val="6D61F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>
        <p:scale>
          <a:sx n="50" d="100"/>
          <a:sy n="50" d="100"/>
        </p:scale>
        <p:origin x="2340" y="-24"/>
      </p:cViewPr>
      <p:guideLst>
        <p:guide pos="300"/>
        <p:guide orient="horz" pos="5955"/>
        <p:guide orient="horz" pos="1986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64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9.xlsx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0.xlsx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1.xlsx"/><Relationship Id="rId2" Type="http://schemas.microsoft.com/office/2011/relationships/chartColorStyle" Target="colors10.xml"/><Relationship Id="rId1" Type="http://schemas.microsoft.com/office/2011/relationships/chartStyle" Target="style10.xml"/></Relationships>
</file>

<file path=ppt/charts/_rels/chart1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2.xlsx"/><Relationship Id="rId2" Type="http://schemas.microsoft.com/office/2011/relationships/chartColorStyle" Target="colors11.xml"/><Relationship Id="rId1" Type="http://schemas.microsoft.com/office/2011/relationships/chartStyle" Target="style11.xml"/></Relationships>
</file>

<file path=ppt/charts/_rels/chart1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3.xlsx"/></Relationships>
</file>

<file path=ppt/charts/_rels/chart1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4.xlsx"/><Relationship Id="rId2" Type="http://schemas.microsoft.com/office/2011/relationships/chartColorStyle" Target="colors12.xml"/><Relationship Id="rId1" Type="http://schemas.microsoft.com/office/2011/relationships/chartStyle" Target="style12.xml"/></Relationships>
</file>

<file path=ppt/charts/_rels/chart1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5.xlsx"/></Relationships>
</file>

<file path=ppt/charts/_rels/chart1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6.xlsx"/><Relationship Id="rId2" Type="http://schemas.microsoft.com/office/2011/relationships/chartColorStyle" Target="colors13.xml"/><Relationship Id="rId1" Type="http://schemas.microsoft.com/office/2011/relationships/chartStyle" Target="style13.xml"/></Relationships>
</file>

<file path=ppt/charts/_rels/chart1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7.xlsx"/><Relationship Id="rId2" Type="http://schemas.microsoft.com/office/2011/relationships/chartColorStyle" Target="colors14.xml"/><Relationship Id="rId1" Type="http://schemas.microsoft.com/office/2011/relationships/chartStyle" Target="style14.xml"/></Relationships>
</file>

<file path=ppt/charts/_rels/chart1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8.xlsx"/><Relationship Id="rId2" Type="http://schemas.microsoft.com/office/2011/relationships/chartColorStyle" Target="colors15.xml"/><Relationship Id="rId1" Type="http://schemas.microsoft.com/office/2011/relationships/chartStyle" Target="style15.xm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2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9.xlsx"/><Relationship Id="rId2" Type="http://schemas.microsoft.com/office/2011/relationships/chartColorStyle" Target="colors16.xml"/><Relationship Id="rId1" Type="http://schemas.microsoft.com/office/2011/relationships/chartStyle" Target="style16.xml"/></Relationships>
</file>

<file path=ppt/charts/_rels/chart2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0.xlsx"/></Relationships>
</file>

<file path=ppt/charts/_rels/chart2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1.xlsx"/></Relationships>
</file>

<file path=ppt/charts/_rels/chart2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2.xlsx"/></Relationships>
</file>

<file path=ppt/charts/_rels/chart2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3.xlsx"/></Relationships>
</file>

<file path=ppt/charts/_rels/chart2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4.xlsx"/></Relationships>
</file>

<file path=ppt/charts/_rels/chart2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5.xlsx"/><Relationship Id="rId2" Type="http://schemas.microsoft.com/office/2011/relationships/chartColorStyle" Target="colors17.xml"/><Relationship Id="rId1" Type="http://schemas.microsoft.com/office/2011/relationships/chartStyle" Target="style17.xml"/></Relationships>
</file>

<file path=ppt/charts/_rels/chart2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6.xlsx"/></Relationships>
</file>

<file path=ppt/charts/_rels/chart2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7.xlsx"/></Relationships>
</file>

<file path=ppt/charts/_rels/chart2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8.xlsx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chartUserShapes" Target="../drawings/drawing1.xml"/></Relationships>
</file>

<file path=ppt/charts/_rels/chart3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9.xlsx"/></Relationships>
</file>

<file path=ppt/charts/_rels/chart3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0.xlsx"/></Relationships>
</file>

<file path=ppt/charts/_rels/chart3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1.xlsx"/><Relationship Id="rId2" Type="http://schemas.microsoft.com/office/2011/relationships/chartColorStyle" Target="colors18.xml"/><Relationship Id="rId1" Type="http://schemas.microsoft.com/office/2011/relationships/chartStyle" Target="style18.xml"/></Relationships>
</file>

<file path=ppt/charts/_rels/chart3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2.xlsx"/><Relationship Id="rId2" Type="http://schemas.microsoft.com/office/2011/relationships/chartColorStyle" Target="colors19.xml"/><Relationship Id="rId1" Type="http://schemas.microsoft.com/office/2011/relationships/chartStyle" Target="style19.xml"/></Relationships>
</file>

<file path=ppt/charts/_rels/chart3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3.xlsx"/><Relationship Id="rId2" Type="http://schemas.microsoft.com/office/2011/relationships/chartColorStyle" Target="colors20.xml"/><Relationship Id="rId1" Type="http://schemas.microsoft.com/office/2011/relationships/chartStyle" Target="style20.xml"/></Relationships>
</file>

<file path=ppt/charts/_rels/chart3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4.xlsx"/></Relationships>
</file>

<file path=ppt/charts/_rels/chart3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5.xlsx"/></Relationships>
</file>

<file path=ppt/charts/_rels/chart3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6.xlsx"/></Relationships>
</file>

<file path=ppt/charts/_rels/chart3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7.xlsx"/></Relationships>
</file>

<file path=ppt/charts/_rels/chart3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8.xlsx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9.xlsx"/></Relationships>
</file>

<file path=ppt/charts/_rels/chart4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0.xlsx"/></Relationships>
</file>

<file path=ppt/charts/_rels/chart4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1.xlsx"/></Relationships>
</file>

<file path=ppt/charts/_rels/chart4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2.xlsx"/></Relationships>
</file>

<file path=ppt/charts/_rels/chart4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3.xlsx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.xlsx"/><Relationship Id="rId2" Type="http://schemas.microsoft.com/office/2011/relationships/chartColorStyle" Target="colors5.xml"/><Relationship Id="rId1" Type="http://schemas.microsoft.com/office/2011/relationships/chartStyle" Target="style5.xml"/><Relationship Id="rId4" Type="http://schemas.openxmlformats.org/officeDocument/2006/relationships/chartUserShapes" Target="../drawings/drawing2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6.xlsx"/><Relationship Id="rId2" Type="http://schemas.microsoft.com/office/2011/relationships/chartColorStyle" Target="colors6.xml"/><Relationship Id="rId1" Type="http://schemas.microsoft.com/office/2011/relationships/chartStyle" Target="style6.xml"/><Relationship Id="rId4" Type="http://schemas.openxmlformats.org/officeDocument/2006/relationships/chartUserShapes" Target="../drawings/drawing3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7.xlsx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8.xlsx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8413893491328512"/>
          <c:y val="9.5292504129805167E-2"/>
          <c:w val="0.79629042339157063"/>
          <c:h val="0.89528764258956928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Tabelle1!$B$1</c:f>
              <c:strCache>
                <c:ptCount val="1"/>
                <c:pt idx="0">
                  <c:v>Unique User 2018</c:v>
                </c:pt>
              </c:strCache>
            </c:strRef>
          </c:tx>
          <c:spPr>
            <a:solidFill>
              <a:srgbClr val="D5EDF7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bg1">
                        <a:lumMod val="50000"/>
                      </a:schemeClr>
                    </a:solidFill>
                    <a:latin typeface="Avenir Next LT Pro Demi" panose="020B0704020202020204" pitchFamily="34" charset="0"/>
                    <a:ea typeface="+mn-ea"/>
                    <a:cs typeface="+mn-cs"/>
                  </a:defRPr>
                </a:pPr>
                <a:endParaRPr lang="de-DE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Tabelle1!$A$2:$A$8</c:f>
              <c:strCache>
                <c:ptCount val="7"/>
                <c:pt idx="0">
                  <c:v>16-19 Jahre</c:v>
                </c:pt>
                <c:pt idx="1">
                  <c:v>20-29 Jahre</c:v>
                </c:pt>
                <c:pt idx="2">
                  <c:v>30-39 Jahre</c:v>
                </c:pt>
                <c:pt idx="3">
                  <c:v>40-49 Jahre</c:v>
                </c:pt>
                <c:pt idx="4">
                  <c:v>50-59 Jahre</c:v>
                </c:pt>
                <c:pt idx="5">
                  <c:v>60-69 Jahre</c:v>
                </c:pt>
                <c:pt idx="6">
                  <c:v>über 70 Jahre</c:v>
                </c:pt>
              </c:strCache>
            </c:strRef>
          </c:cat>
          <c:val>
            <c:numRef>
              <c:f>Tabelle1!$B$2:$B$8</c:f>
              <c:numCache>
                <c:formatCode>General</c:formatCode>
                <c:ptCount val="7"/>
                <c:pt idx="0">
                  <c:v>98.8</c:v>
                </c:pt>
                <c:pt idx="1">
                  <c:v>98.8</c:v>
                </c:pt>
                <c:pt idx="2">
                  <c:v>98.1</c:v>
                </c:pt>
                <c:pt idx="3">
                  <c:v>95.5</c:v>
                </c:pt>
                <c:pt idx="4">
                  <c:v>89.5</c:v>
                </c:pt>
                <c:pt idx="5">
                  <c:v>79.900000000000006</c:v>
                </c:pt>
                <c:pt idx="6">
                  <c:v>46.8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4D7-4A6A-A8F1-501211C4F308}"/>
            </c:ext>
          </c:extLst>
        </c:ser>
        <c:ser>
          <c:idx val="1"/>
          <c:order val="1"/>
          <c:tx>
            <c:strRef>
              <c:f>Tabelle1!$C$1</c:f>
              <c:strCache>
                <c:ptCount val="1"/>
                <c:pt idx="0">
                  <c:v>Unique User 2019</c:v>
                </c:pt>
              </c:strCache>
            </c:strRef>
          </c:tx>
          <c:spPr>
            <a:solidFill>
              <a:srgbClr val="96DCF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bg1">
                        <a:lumMod val="50000"/>
                      </a:schemeClr>
                    </a:solidFill>
                    <a:latin typeface="Avenir Next LT Pro Demi" panose="020B0704020202020204" pitchFamily="34" charset="0"/>
                    <a:ea typeface="+mn-ea"/>
                    <a:cs typeface="+mn-cs"/>
                  </a:defRPr>
                </a:pPr>
                <a:endParaRPr lang="de-DE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Tabelle1!$A$2:$A$8</c:f>
              <c:strCache>
                <c:ptCount val="7"/>
                <c:pt idx="0">
                  <c:v>16-19 Jahre</c:v>
                </c:pt>
                <c:pt idx="1">
                  <c:v>20-29 Jahre</c:v>
                </c:pt>
                <c:pt idx="2">
                  <c:v>30-39 Jahre</c:v>
                </c:pt>
                <c:pt idx="3">
                  <c:v>40-49 Jahre</c:v>
                </c:pt>
                <c:pt idx="4">
                  <c:v>50-59 Jahre</c:v>
                </c:pt>
                <c:pt idx="5">
                  <c:v>60-69 Jahre</c:v>
                </c:pt>
                <c:pt idx="6">
                  <c:v>über 70 Jahre</c:v>
                </c:pt>
              </c:strCache>
            </c:strRef>
          </c:cat>
          <c:val>
            <c:numRef>
              <c:f>Tabelle1!$C$2:$C$8</c:f>
              <c:numCache>
                <c:formatCode>General</c:formatCode>
                <c:ptCount val="7"/>
                <c:pt idx="0">
                  <c:v>99.3</c:v>
                </c:pt>
                <c:pt idx="1">
                  <c:v>98.8</c:v>
                </c:pt>
                <c:pt idx="2">
                  <c:v>98.5</c:v>
                </c:pt>
                <c:pt idx="3">
                  <c:v>96.4</c:v>
                </c:pt>
                <c:pt idx="4">
                  <c:v>91.9</c:v>
                </c:pt>
                <c:pt idx="5">
                  <c:v>82.2</c:v>
                </c:pt>
                <c:pt idx="6">
                  <c:v>51.5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D4D7-4A6A-A8F1-501211C4F308}"/>
            </c:ext>
          </c:extLst>
        </c:ser>
        <c:ser>
          <c:idx val="2"/>
          <c:order val="2"/>
          <c:tx>
            <c:strRef>
              <c:f>Tabelle1!$D$1</c:f>
              <c:strCache>
                <c:ptCount val="1"/>
                <c:pt idx="0">
                  <c:v>Unique User 2020</c:v>
                </c:pt>
              </c:strCache>
            </c:strRef>
          </c:tx>
          <c:spPr>
            <a:solidFill>
              <a:srgbClr val="0096C8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1" i="0" u="none" strike="noStrike" kern="1200" baseline="0">
                    <a:solidFill>
                      <a:schemeClr val="bg1">
                        <a:lumMod val="50000"/>
                      </a:schemeClr>
                    </a:solidFill>
                    <a:latin typeface="Avenir Next LT Pro Demi" panose="020B0704020202020204" pitchFamily="34" charset="0"/>
                    <a:ea typeface="+mn-ea"/>
                    <a:cs typeface="+mn-cs"/>
                  </a:defRPr>
                </a:pPr>
                <a:endParaRPr lang="de-DE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Tabelle1!$A$2:$A$8</c:f>
              <c:strCache>
                <c:ptCount val="7"/>
                <c:pt idx="0">
                  <c:v>16-19 Jahre</c:v>
                </c:pt>
                <c:pt idx="1">
                  <c:v>20-29 Jahre</c:v>
                </c:pt>
                <c:pt idx="2">
                  <c:v>30-39 Jahre</c:v>
                </c:pt>
                <c:pt idx="3">
                  <c:v>40-49 Jahre</c:v>
                </c:pt>
                <c:pt idx="4">
                  <c:v>50-59 Jahre</c:v>
                </c:pt>
                <c:pt idx="5">
                  <c:v>60-69 Jahre</c:v>
                </c:pt>
                <c:pt idx="6">
                  <c:v>über 70 Jahre</c:v>
                </c:pt>
              </c:strCache>
            </c:strRef>
          </c:cat>
          <c:val>
            <c:numRef>
              <c:f>Tabelle1!$D$2:$D$8</c:f>
              <c:numCache>
                <c:formatCode>#,##0.0</c:formatCode>
                <c:ptCount val="7"/>
                <c:pt idx="0">
                  <c:v>99.6</c:v>
                </c:pt>
                <c:pt idx="1">
                  <c:v>99</c:v>
                </c:pt>
                <c:pt idx="2">
                  <c:v>98.9</c:v>
                </c:pt>
                <c:pt idx="3">
                  <c:v>97.1</c:v>
                </c:pt>
                <c:pt idx="4">
                  <c:v>93.2</c:v>
                </c:pt>
                <c:pt idx="5">
                  <c:v>84.5</c:v>
                </c:pt>
                <c:pt idx="6">
                  <c:v>53.1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D4D7-4A6A-A8F1-501211C4F308}"/>
            </c:ext>
          </c:extLst>
        </c:ser>
        <c:ser>
          <c:idx val="3"/>
          <c:order val="3"/>
          <c:tx>
            <c:strRef>
              <c:f>Tabelle1!$E$1</c:f>
              <c:strCache>
                <c:ptCount val="1"/>
                <c:pt idx="0">
                  <c:v>Unique User 2021*</c:v>
                </c:pt>
              </c:strCache>
            </c:strRef>
          </c:tx>
          <c:spPr>
            <a:solidFill>
              <a:srgbClr val="E68C00"/>
            </a:solidFill>
            <a:ln>
              <a:noFill/>
            </a:ln>
            <a:effectLst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fld id="{DD587FB5-172D-46D8-A471-9044C3E75C3D}" type="VALUE">
                      <a:rPr lang="en-US" smtClean="0"/>
                      <a:pPr/>
                      <a:t>[WERT]</a:t>
                    </a:fld>
                    <a:r>
                      <a:rPr lang="en-US"/>
                      <a:t>,0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5-D4D7-4A6A-A8F1-501211C4F30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tx1"/>
                    </a:solidFill>
                    <a:latin typeface="Avenir Next LT Pro Demi" panose="020B0704020202020204" pitchFamily="34" charset="0"/>
                    <a:ea typeface="+mn-ea"/>
                    <a:cs typeface="+mn-cs"/>
                  </a:defRPr>
                </a:pPr>
                <a:endParaRPr lang="de-DE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Tabelle1!$A$2:$A$8</c:f>
              <c:strCache>
                <c:ptCount val="7"/>
                <c:pt idx="0">
                  <c:v>16-19 Jahre</c:v>
                </c:pt>
                <c:pt idx="1">
                  <c:v>20-29 Jahre</c:v>
                </c:pt>
                <c:pt idx="2">
                  <c:v>30-39 Jahre</c:v>
                </c:pt>
                <c:pt idx="3">
                  <c:v>40-49 Jahre</c:v>
                </c:pt>
                <c:pt idx="4">
                  <c:v>50-59 Jahre</c:v>
                </c:pt>
                <c:pt idx="5">
                  <c:v>60-69 Jahre</c:v>
                </c:pt>
                <c:pt idx="6">
                  <c:v>über 70 Jahre</c:v>
                </c:pt>
              </c:strCache>
            </c:strRef>
          </c:cat>
          <c:val>
            <c:numRef>
              <c:f>Tabelle1!$E$2:$E$8</c:f>
              <c:numCache>
                <c:formatCode>General</c:formatCode>
                <c:ptCount val="7"/>
                <c:pt idx="0">
                  <c:v>100</c:v>
                </c:pt>
                <c:pt idx="1">
                  <c:v>99.1</c:v>
                </c:pt>
                <c:pt idx="2">
                  <c:v>98.9</c:v>
                </c:pt>
                <c:pt idx="3">
                  <c:v>97.5</c:v>
                </c:pt>
                <c:pt idx="4">
                  <c:v>94.3</c:v>
                </c:pt>
                <c:pt idx="5">
                  <c:v>86.2</c:v>
                </c:pt>
                <c:pt idx="6">
                  <c:v>56.4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D4D7-4A6A-A8F1-501211C4F308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80"/>
        <c:overlap val="-25"/>
        <c:axId val="97324728"/>
        <c:axId val="97321120"/>
      </c:barChart>
      <c:catAx>
        <c:axId val="97324728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1" i="0" u="none" strike="noStrike" kern="1200" baseline="0">
                <a:solidFill>
                  <a:schemeClr val="tx1"/>
                </a:solidFill>
                <a:latin typeface="Avenir Next LT Pro Demi" panose="020B0704020202020204" pitchFamily="34" charset="0"/>
                <a:ea typeface="+mn-ea"/>
                <a:cs typeface="+mn-cs"/>
              </a:defRPr>
            </a:pPr>
            <a:endParaRPr lang="de-DE"/>
          </a:p>
        </c:txPr>
        <c:crossAx val="97321120"/>
        <c:crosses val="autoZero"/>
        <c:auto val="1"/>
        <c:lblAlgn val="ctr"/>
        <c:lblOffset val="100"/>
        <c:noMultiLvlLbl val="0"/>
      </c:catAx>
      <c:valAx>
        <c:axId val="97321120"/>
        <c:scaling>
          <c:orientation val="minMax"/>
        </c:scaling>
        <c:delete val="1"/>
        <c:axPos val="t"/>
        <c:numFmt formatCode="General" sourceLinked="1"/>
        <c:majorTickMark val="none"/>
        <c:minorTickMark val="none"/>
        <c:tickLblPos val="nextTo"/>
        <c:crossAx val="9732472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egendEntry>
        <c:idx val="0"/>
        <c:txPr>
          <a:bodyPr rot="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bg1">
                    <a:lumMod val="50000"/>
                  </a:schemeClr>
                </a:solidFill>
                <a:latin typeface="Avenir Next LT Pro Demi" panose="020B0704020202020204" pitchFamily="34" charset="0"/>
                <a:ea typeface="+mn-ea"/>
                <a:cs typeface="+mn-cs"/>
              </a:defRPr>
            </a:pPr>
            <a:endParaRPr lang="de-DE"/>
          </a:p>
        </c:txPr>
      </c:legendEntry>
      <c:legendEntry>
        <c:idx val="1"/>
        <c:txPr>
          <a:bodyPr rot="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bg1">
                    <a:lumMod val="50000"/>
                  </a:schemeClr>
                </a:solidFill>
                <a:latin typeface="Avenir Next LT Pro Demi" panose="020B0704020202020204" pitchFamily="34" charset="0"/>
                <a:ea typeface="+mn-ea"/>
                <a:cs typeface="+mn-cs"/>
              </a:defRPr>
            </a:pPr>
            <a:endParaRPr lang="de-DE"/>
          </a:p>
        </c:txPr>
      </c:legendEntry>
      <c:legendEntry>
        <c:idx val="2"/>
        <c:txPr>
          <a:bodyPr rot="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bg1">
                    <a:lumMod val="50000"/>
                  </a:schemeClr>
                </a:solidFill>
                <a:latin typeface="Avenir Next LT Pro Demi" panose="020B0704020202020204" pitchFamily="34" charset="0"/>
                <a:ea typeface="+mn-ea"/>
                <a:cs typeface="+mn-cs"/>
              </a:defRPr>
            </a:pPr>
            <a:endParaRPr lang="de-DE"/>
          </a:p>
        </c:txPr>
      </c:legendEntry>
      <c:layout>
        <c:manualLayout>
          <c:xMode val="edge"/>
          <c:yMode val="edge"/>
          <c:x val="5.0771491064871832E-3"/>
          <c:y val="3.6292479671575076E-2"/>
          <c:w val="0.89999985496622248"/>
          <c:h val="3.9644252791738915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baseline="0">
              <a:solidFill>
                <a:schemeClr val="tx1"/>
              </a:solidFill>
              <a:latin typeface="Avenir Next LT Pro Demi" panose="020B0704020202020204" pitchFamily="34" charset="0"/>
              <a:ea typeface="+mn-ea"/>
              <a:cs typeface="+mn-cs"/>
            </a:defRPr>
          </a:pPr>
          <a:endParaRPr lang="de-DE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de-DE"/>
    </a:p>
  </c:txPr>
  <c:externalData r:id="rId3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9547976797050577"/>
          <c:y val="4.9861987324850782E-2"/>
          <c:w val="0.46796358001677696"/>
          <c:h val="0.93723879322320702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2021</c:v>
                </c:pt>
              </c:strCache>
            </c:strRef>
          </c:tx>
          <c:spPr>
            <a:solidFill>
              <a:srgbClr val="0096C8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100" b="1">
                    <a:solidFill>
                      <a:schemeClr val="bg1"/>
                    </a:solidFill>
                    <a:latin typeface="Avenir Next LT Pro" panose="020B0504020202020204" pitchFamily="34" charset="0"/>
                  </a:defRPr>
                </a:pPr>
                <a:endParaRPr lang="de-DE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Sheet1!$A$2:$A$16</c:f>
              <c:strCache>
                <c:ptCount val="15"/>
                <c:pt idx="0">
                  <c:v>Suchmaschinen</c:v>
                </c:pt>
                <c:pt idx="1">
                  <c:v>Private E-Mails </c:v>
                </c:pt>
                <c:pt idx="2">
                  <c:v>Chats oder Messenger</c:v>
                </c:pt>
                <c:pt idx="3">
                  <c:v>Nachrichten zum Weltgeschehen</c:v>
                </c:pt>
                <c:pt idx="4">
                  <c:v>Online-Banking</c:v>
                </c:pt>
                <c:pt idx="5">
                  <c:v>Wetter</c:v>
                </c:pt>
                <c:pt idx="6">
                  <c:v>Regionale oder lokale News</c:v>
                </c:pt>
                <c:pt idx="7">
                  <c:v>Online-Shopping</c:v>
                </c:pt>
                <c:pt idx="8">
                  <c:v>Videos und Filme</c:v>
                </c:pt>
                <c:pt idx="9">
                  <c:v>Newsletter</c:v>
                </c:pt>
                <c:pt idx="10">
                  <c:v>Sport-Ergebnisse u. -Berichte</c:v>
                </c:pt>
                <c:pt idx="11">
                  <c:v>Online- oder Browserspiele</c:v>
                </c:pt>
                <c:pt idx="12">
                  <c:v>Essen, Trinken &amp; Genießen</c:v>
                </c:pt>
                <c:pt idx="13">
                  <c:v>Communities u. Foren</c:v>
                </c:pt>
                <c:pt idx="14">
                  <c:v>Aktuelles TV-Programm</c:v>
                </c:pt>
              </c:strCache>
            </c:strRef>
          </c:cat>
          <c:val>
            <c:numRef>
              <c:f>Sheet1!$B$2:$B$16</c:f>
              <c:numCache>
                <c:formatCode>General</c:formatCode>
                <c:ptCount val="15"/>
                <c:pt idx="0">
                  <c:v>71</c:v>
                </c:pt>
                <c:pt idx="1">
                  <c:v>60</c:v>
                </c:pt>
                <c:pt idx="2">
                  <c:v>44</c:v>
                </c:pt>
                <c:pt idx="3">
                  <c:v>43</c:v>
                </c:pt>
                <c:pt idx="4">
                  <c:v>40</c:v>
                </c:pt>
                <c:pt idx="5">
                  <c:v>38</c:v>
                </c:pt>
                <c:pt idx="6">
                  <c:v>31</c:v>
                </c:pt>
                <c:pt idx="7">
                  <c:v>30</c:v>
                </c:pt>
                <c:pt idx="8">
                  <c:v>28</c:v>
                </c:pt>
                <c:pt idx="9">
                  <c:v>20</c:v>
                </c:pt>
                <c:pt idx="10">
                  <c:v>19</c:v>
                </c:pt>
                <c:pt idx="11">
                  <c:v>17</c:v>
                </c:pt>
                <c:pt idx="12">
                  <c:v>12</c:v>
                </c:pt>
                <c:pt idx="13">
                  <c:v>10</c:v>
                </c:pt>
                <c:pt idx="14">
                  <c:v>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862-4E4E-89B6-F759B8F129E5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-30"/>
        <c:axId val="122039296"/>
        <c:axId val="122037376"/>
      </c:barChart>
      <c:catAx>
        <c:axId val="122039296"/>
        <c:scaling>
          <c:orientation val="maxMin"/>
        </c:scaling>
        <c:delete val="0"/>
        <c:axPos val="l"/>
        <c:numFmt formatCode="#,##0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vert="horz"/>
          <a:lstStyle/>
          <a:p>
            <a:pPr>
              <a:defRPr sz="1100">
                <a:latin typeface="Avenir Next LT Pro Demi" panose="020B0704020202020204" pitchFamily="34" charset="0"/>
              </a:defRPr>
            </a:pPr>
            <a:endParaRPr lang="de-DE"/>
          </a:p>
        </c:txPr>
        <c:crossAx val="122037376"/>
        <c:crosses val="autoZero"/>
        <c:auto val="0"/>
        <c:lblAlgn val="ctr"/>
        <c:lblOffset val="100"/>
        <c:noMultiLvlLbl val="0"/>
      </c:catAx>
      <c:valAx>
        <c:axId val="122037376"/>
        <c:scaling>
          <c:orientation val="minMax"/>
          <c:max val="75"/>
          <c:min val="0"/>
        </c:scaling>
        <c:delete val="1"/>
        <c:axPos val="b"/>
        <c:numFmt formatCode="#,##0" sourceLinked="0"/>
        <c:majorTickMark val="out"/>
        <c:minorTickMark val="none"/>
        <c:tickLblPos val="nextTo"/>
        <c:crossAx val="122039296"/>
        <c:crosses val="max"/>
        <c:crossBetween val="between"/>
        <c:majorUnit val="5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mtId="4294967295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pPr>
      <a:endParaRPr lang="de-DE"/>
    </a:p>
  </c:txPr>
  <c:externalData r:id="rId1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6674000351484426"/>
          <c:y val="3.1895006144114738E-2"/>
          <c:w val="0.52840407566955816"/>
          <c:h val="0.88099954898813304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Tabelle1!$B$1</c:f>
              <c:strCache>
                <c:ptCount val="1"/>
                <c:pt idx="0">
                  <c:v>Datenreihe 1</c:v>
                </c:pt>
              </c:strCache>
            </c:strRef>
          </c:tx>
          <c:spPr>
            <a:solidFill>
              <a:srgbClr val="0096C8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00ADE4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0-BD94-4B6B-AE27-61A415D53ED2}"/>
              </c:ext>
            </c:extLst>
          </c:dPt>
          <c:dPt>
            <c:idx val="1"/>
            <c:invertIfNegative val="0"/>
            <c:bubble3D val="0"/>
            <c:spPr>
              <a:solidFill>
                <a:srgbClr val="007EB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BD94-4B6B-AE27-61A415D53ED2}"/>
              </c:ext>
            </c:extLst>
          </c:dPt>
          <c:dPt>
            <c:idx val="2"/>
            <c:invertIfNegative val="0"/>
            <c:bubble3D val="0"/>
            <c:spPr>
              <a:solidFill>
                <a:srgbClr val="FFD278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4-BD94-4B6B-AE27-61A415D53ED2}"/>
              </c:ext>
            </c:extLst>
          </c:dPt>
          <c:dPt>
            <c:idx val="3"/>
            <c:invertIfNegative val="0"/>
            <c:bubble3D val="0"/>
            <c:spPr>
              <a:solidFill>
                <a:srgbClr val="E68C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BD94-4B6B-AE27-61A415D53ED2}"/>
              </c:ext>
            </c:extLst>
          </c:dPt>
          <c:dLbls>
            <c:dLbl>
              <c:idx val="0"/>
              <c:tx>
                <c:rich>
                  <a:bodyPr/>
                  <a:lstStyle/>
                  <a:p>
                    <a:fld id="{0CCB5757-322E-453A-A117-60C2E8445A19}" type="VALUE">
                      <a:rPr lang="en-US" smtClean="0"/>
                      <a:pPr/>
                      <a:t>[WERT]</a:t>
                    </a:fld>
                    <a:r>
                      <a:rPr lang="en-US"/>
                      <a:t>%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0-BD94-4B6B-AE27-61A415D53ED2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fld id="{DDFA45F4-F592-4C0F-A840-DBBE556017B6}" type="VALUE">
                      <a:rPr lang="en-US" smtClean="0"/>
                      <a:pPr/>
                      <a:t>[WERT]</a:t>
                    </a:fld>
                    <a:r>
                      <a:rPr lang="en-US"/>
                      <a:t>%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BD94-4B6B-AE27-61A415D53ED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tx1"/>
                    </a:solidFill>
                    <a:latin typeface="Avenir Next LT Pro Demi" panose="020B0704020202020204" pitchFamily="34" charset="0"/>
                    <a:ea typeface="+mn-ea"/>
                    <a:cs typeface="+mn-cs"/>
                  </a:defRPr>
                </a:pPr>
                <a:endParaRPr lang="de-DE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Tabelle1!$A$2:$A$5</c:f>
              <c:strCache>
                <c:ptCount val="4"/>
                <c:pt idx="0">
                  <c:v>Social Media User</c:v>
                </c:pt>
                <c:pt idx="1">
                  <c:v>Social Media Heavy User</c:v>
                </c:pt>
                <c:pt idx="2">
                  <c:v>Influencer Follower</c:v>
                </c:pt>
                <c:pt idx="3">
                  <c:v>Influencer Heavy Follower</c:v>
                </c:pt>
              </c:strCache>
            </c:strRef>
          </c:cat>
          <c:val>
            <c:numRef>
              <c:f>Tabelle1!$B$2:$B$5</c:f>
              <c:numCache>
                <c:formatCode>General</c:formatCode>
                <c:ptCount val="4"/>
                <c:pt idx="0">
                  <c:v>86.1</c:v>
                </c:pt>
                <c:pt idx="1">
                  <c:v>39.1</c:v>
                </c:pt>
                <c:pt idx="2">
                  <c:v>62.2</c:v>
                </c:pt>
                <c:pt idx="3">
                  <c:v>41.7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BD94-4B6B-AE27-61A415D53ED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5"/>
        <c:axId val="572121088"/>
        <c:axId val="572127744"/>
      </c:barChart>
      <c:catAx>
        <c:axId val="572121088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/>
                </a:solidFill>
                <a:latin typeface="Avenir Next LT Pro Demi" panose="020B0704020202020204" pitchFamily="34" charset="0"/>
                <a:ea typeface="+mn-ea"/>
                <a:cs typeface="+mn-cs"/>
              </a:defRPr>
            </a:pPr>
            <a:endParaRPr lang="de-DE"/>
          </a:p>
        </c:txPr>
        <c:crossAx val="572127744"/>
        <c:crosses val="autoZero"/>
        <c:auto val="1"/>
        <c:lblAlgn val="ctr"/>
        <c:lblOffset val="100"/>
        <c:noMultiLvlLbl val="0"/>
      </c:catAx>
      <c:valAx>
        <c:axId val="572127744"/>
        <c:scaling>
          <c:orientation val="minMax"/>
        </c:scaling>
        <c:delete val="1"/>
        <c:axPos val="t"/>
        <c:numFmt formatCode="General" sourceLinked="1"/>
        <c:majorTickMark val="none"/>
        <c:minorTickMark val="none"/>
        <c:tickLblPos val="nextTo"/>
        <c:crossAx val="57212108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100">
          <a:solidFill>
            <a:schemeClr val="tx1"/>
          </a:solidFill>
          <a:latin typeface="Avenir Next LT Pro Demi" panose="020B0704020202020204" pitchFamily="34" charset="0"/>
        </a:defRPr>
      </a:pPr>
      <a:endParaRPr lang="de-DE"/>
    </a:p>
  </c:txPr>
  <c:externalData r:id="rId3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2.7210902708786518E-2"/>
          <c:y val="9.3350101019992193E-2"/>
          <c:w val="0.9262268039944328"/>
          <c:h val="0.7862982861090680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Tabelle1!$A$2</c:f>
              <c:strCache>
                <c:ptCount val="1"/>
                <c:pt idx="0">
                  <c:v>Social Networks </c:v>
                </c:pt>
              </c:strCache>
            </c:strRef>
          </c:tx>
          <c:spPr>
            <a:solidFill>
              <a:srgbClr val="96DCF0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DCF0FA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6C5A-432E-93F4-FBE64222C4B3}"/>
              </c:ext>
            </c:extLst>
          </c:dPt>
          <c:dPt>
            <c:idx val="1"/>
            <c:invertIfNegative val="0"/>
            <c:bubble3D val="0"/>
            <c:spPr>
              <a:solidFill>
                <a:srgbClr val="96DCF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6C5A-432E-93F4-FBE64222C4B3}"/>
              </c:ext>
            </c:extLst>
          </c:dPt>
          <c:dPt>
            <c:idx val="2"/>
            <c:invertIfNegative val="0"/>
            <c:bubble3D val="0"/>
            <c:spPr>
              <a:solidFill>
                <a:srgbClr val="00ADE4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8-6C5A-432E-93F4-FBE64222C4B3}"/>
              </c:ext>
            </c:extLst>
          </c:dPt>
          <c:dPt>
            <c:idx val="3"/>
            <c:invertIfNegative val="0"/>
            <c:bubble3D val="0"/>
            <c:spPr>
              <a:solidFill>
                <a:srgbClr val="0096C8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9-6C5A-432E-93F4-FBE64222C4B3}"/>
              </c:ext>
            </c:extLst>
          </c:dPt>
          <c:dPt>
            <c:idx val="4"/>
            <c:invertIfNegative val="0"/>
            <c:bubble3D val="0"/>
            <c:spPr>
              <a:solidFill>
                <a:srgbClr val="007EB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A720-445C-8702-6C21EFB29166}"/>
              </c:ext>
            </c:extLst>
          </c:dPt>
          <c:dLbls>
            <c:dLbl>
              <c:idx val="0"/>
              <c:tx>
                <c:rich>
                  <a:bodyPr/>
                  <a:lstStyle/>
                  <a:p>
                    <a:fld id="{27A98FDC-8281-428B-9DAA-73A622EC4AC1}" type="VALUE">
                      <a:rPr lang="en-US" smtClean="0"/>
                      <a:pPr/>
                      <a:t>[WERT]</a:t>
                    </a:fld>
                    <a:r>
                      <a:rPr lang="en-US"/>
                      <a:t>%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6C5A-432E-93F4-FBE64222C4B3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fld id="{B75C5310-0FBA-4ABD-8E50-7FB6E23A227F}" type="VALUE">
                      <a:rPr lang="en-US" smtClean="0"/>
                      <a:pPr/>
                      <a:t>[WERT]</a:t>
                    </a:fld>
                    <a:r>
                      <a:rPr lang="en-US"/>
                      <a:t>%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7-6C5A-432E-93F4-FBE64222C4B3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fld id="{ACA0C9AB-8184-4A9F-AB8A-D28ECF71406E}" type="VALUE">
                      <a:rPr lang="en-US" smtClean="0"/>
                      <a:pPr/>
                      <a:t>[WERT]</a:t>
                    </a:fld>
                    <a:r>
                      <a:rPr lang="en-US"/>
                      <a:t>%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8-6C5A-432E-93F4-FBE64222C4B3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fld id="{4A8801B5-2879-4C9A-AEDB-3447D569F5DF}" type="VALUE">
                      <a:rPr lang="en-US" smtClean="0"/>
                      <a:pPr/>
                      <a:t>[WERT]</a:t>
                    </a:fld>
                    <a:r>
                      <a:rPr lang="en-US" dirty="0"/>
                      <a:t>%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9-6C5A-432E-93F4-FBE64222C4B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00" b="0" i="0" u="none" strike="noStrike" kern="1200" baseline="0">
                    <a:solidFill>
                      <a:schemeClr val="tx1"/>
                    </a:solidFill>
                    <a:latin typeface="Avenir Next LT Pro Demi" panose="020B0704020202020204" pitchFamily="34" charset="0"/>
                    <a:ea typeface="+mn-ea"/>
                    <a:cs typeface="+mn-cs"/>
                  </a:defRPr>
                </a:pPr>
                <a:endParaRPr lang="de-DE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Tabelle1!$B$1:$F$1</c:f>
              <c:strCache>
                <c:ptCount val="5"/>
                <c:pt idx="0">
                  <c:v>YouTube</c:v>
                </c:pt>
                <c:pt idx="1">
                  <c:v>Facebook</c:v>
                </c:pt>
                <c:pt idx="2">
                  <c:v>Instagram</c:v>
                </c:pt>
                <c:pt idx="3">
                  <c:v>Twitch</c:v>
                </c:pt>
                <c:pt idx="4">
                  <c:v>TikTok</c:v>
                </c:pt>
              </c:strCache>
            </c:strRef>
          </c:cat>
          <c:val>
            <c:numRef>
              <c:f>Tabelle1!$B$2:$F$2</c:f>
              <c:numCache>
                <c:formatCode>General</c:formatCode>
                <c:ptCount val="5"/>
                <c:pt idx="0">
                  <c:v>78.8</c:v>
                </c:pt>
                <c:pt idx="1">
                  <c:v>54.8</c:v>
                </c:pt>
                <c:pt idx="2">
                  <c:v>39.9</c:v>
                </c:pt>
                <c:pt idx="3">
                  <c:v>19.399999999999999</c:v>
                </c:pt>
                <c:pt idx="4">
                  <c:v>12.5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D02-4098-9335-07A5F573AC04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7"/>
        <c:overlap val="-25"/>
        <c:axId val="1348258720"/>
        <c:axId val="1348262880"/>
      </c:barChart>
      <c:catAx>
        <c:axId val="134825872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1" i="0" u="none" strike="noStrike" kern="1200" baseline="0">
                <a:solidFill>
                  <a:schemeClr val="tx1"/>
                </a:solidFill>
                <a:latin typeface="Avenir Next LT Pro Demi" panose="020B0704020202020204" pitchFamily="34" charset="0"/>
                <a:ea typeface="+mn-ea"/>
                <a:cs typeface="+mn-cs"/>
              </a:defRPr>
            </a:pPr>
            <a:endParaRPr lang="de-DE"/>
          </a:p>
        </c:txPr>
        <c:crossAx val="1348262880"/>
        <c:crosses val="autoZero"/>
        <c:auto val="1"/>
        <c:lblAlgn val="ctr"/>
        <c:lblOffset val="100"/>
        <c:noMultiLvlLbl val="0"/>
      </c:catAx>
      <c:valAx>
        <c:axId val="1348262880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134825872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400">
          <a:latin typeface="Avenir Next LT Pro Demi" panose="020B0704020202020204" pitchFamily="34" charset="0"/>
        </a:defRPr>
      </a:pPr>
      <a:endParaRPr lang="de-DE"/>
    </a:p>
  </c:txPr>
  <c:externalData r:id="rId3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5405639131549539"/>
          <c:y val="0.19682665747949391"/>
          <c:w val="0.78857681224299603"/>
          <c:h val="0.71402287258711783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Tabelle1!$B$1</c:f>
              <c:strCache>
                <c:ptCount val="1"/>
                <c:pt idx="0">
                  <c:v>Smartphone</c:v>
                </c:pt>
              </c:strCache>
            </c:strRef>
          </c:tx>
          <c:spPr>
            <a:solidFill>
              <a:srgbClr val="007EB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tx1"/>
                    </a:solidFill>
                    <a:latin typeface="Avenir Next LT Pro Demi" panose="020B0704020202020204" pitchFamily="34" charset="0"/>
                    <a:ea typeface="+mn-ea"/>
                    <a:cs typeface="+mn-cs"/>
                  </a:defRPr>
                </a:pPr>
                <a:endParaRPr lang="de-DE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Tabelle1!$A$2:$A$6</c:f>
              <c:strCache>
                <c:ptCount val="5"/>
                <c:pt idx="0">
                  <c:v>YouTube</c:v>
                </c:pt>
                <c:pt idx="1">
                  <c:v>Facebook</c:v>
                </c:pt>
                <c:pt idx="2">
                  <c:v>Instagram</c:v>
                </c:pt>
                <c:pt idx="3">
                  <c:v>Twitch</c:v>
                </c:pt>
                <c:pt idx="4">
                  <c:v>TikTok</c:v>
                </c:pt>
              </c:strCache>
            </c:strRef>
          </c:cat>
          <c:val>
            <c:numRef>
              <c:f>Tabelle1!$B$2:$B$6</c:f>
              <c:numCache>
                <c:formatCode>General</c:formatCode>
                <c:ptCount val="5"/>
                <c:pt idx="0">
                  <c:v>50.5</c:v>
                </c:pt>
                <c:pt idx="1">
                  <c:v>37.1</c:v>
                </c:pt>
                <c:pt idx="2">
                  <c:v>30.6</c:v>
                </c:pt>
                <c:pt idx="3">
                  <c:v>9.1</c:v>
                </c:pt>
                <c:pt idx="4">
                  <c:v>7.7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C0B-4331-BA58-6EF2394567CB}"/>
            </c:ext>
          </c:extLst>
        </c:ser>
        <c:ser>
          <c:idx val="1"/>
          <c:order val="1"/>
          <c:tx>
            <c:strRef>
              <c:f>Tabelle1!$C$1</c:f>
              <c:strCache>
                <c:ptCount val="1"/>
                <c:pt idx="0">
                  <c:v>PC/Laptop/Konsole</c:v>
                </c:pt>
              </c:strCache>
            </c:strRef>
          </c:tx>
          <c:spPr>
            <a:solidFill>
              <a:srgbClr val="0096C8"/>
            </a:solidFill>
            <a:ln>
              <a:noFill/>
            </a:ln>
            <a:effectLst/>
          </c:spPr>
          <c:invertIfNegative val="0"/>
          <c:dLbls>
            <c:dLbl>
              <c:idx val="4"/>
              <c:tx>
                <c:rich>
                  <a:bodyPr/>
                  <a:lstStyle/>
                  <a:p>
                    <a:fld id="{DE833B63-E944-4FE4-9E18-CDA688A6BB12}" type="VALUE">
                      <a:rPr lang="en-US" smtClean="0"/>
                      <a:pPr/>
                      <a:t>[WERT]</a:t>
                    </a:fld>
                    <a:r>
                      <a:rPr lang="en-US"/>
                      <a:t>,0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9-CC0B-4331-BA58-6EF2394567C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tx1"/>
                    </a:solidFill>
                    <a:latin typeface="Avenir Next LT Pro Demi" panose="020B0704020202020204" pitchFamily="34" charset="0"/>
                    <a:ea typeface="+mn-ea"/>
                    <a:cs typeface="+mn-cs"/>
                  </a:defRPr>
                </a:pPr>
                <a:endParaRPr lang="de-DE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Tabelle1!$A$2:$A$6</c:f>
              <c:strCache>
                <c:ptCount val="5"/>
                <c:pt idx="0">
                  <c:v>YouTube</c:v>
                </c:pt>
                <c:pt idx="1">
                  <c:v>Facebook</c:v>
                </c:pt>
                <c:pt idx="2">
                  <c:v>Instagram</c:v>
                </c:pt>
                <c:pt idx="3">
                  <c:v>Twitch</c:v>
                </c:pt>
                <c:pt idx="4">
                  <c:v>TikTok</c:v>
                </c:pt>
              </c:strCache>
            </c:strRef>
          </c:cat>
          <c:val>
            <c:numRef>
              <c:f>Tabelle1!$C$2:$C$6</c:f>
              <c:numCache>
                <c:formatCode>General</c:formatCode>
                <c:ptCount val="5"/>
                <c:pt idx="0">
                  <c:v>49.3</c:v>
                </c:pt>
                <c:pt idx="1">
                  <c:v>26.5</c:v>
                </c:pt>
                <c:pt idx="2">
                  <c:v>8.5</c:v>
                </c:pt>
                <c:pt idx="3">
                  <c:v>11.8</c:v>
                </c:pt>
                <c:pt idx="4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CC0B-4331-BA58-6EF2394567CB}"/>
            </c:ext>
          </c:extLst>
        </c:ser>
        <c:ser>
          <c:idx val="2"/>
          <c:order val="2"/>
          <c:tx>
            <c:strRef>
              <c:f>Tabelle1!$D$1</c:f>
              <c:strCache>
                <c:ptCount val="1"/>
                <c:pt idx="0">
                  <c:v>Tablet</c:v>
                </c:pt>
              </c:strCache>
            </c:strRef>
          </c:tx>
          <c:spPr>
            <a:solidFill>
              <a:srgbClr val="00ADE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1" i="0" u="none" strike="noStrike" kern="1200" baseline="0">
                    <a:solidFill>
                      <a:schemeClr val="tx1"/>
                    </a:solidFill>
                    <a:latin typeface="Avenir Next LT Pro Demi" panose="020B0704020202020204" pitchFamily="34" charset="0"/>
                    <a:ea typeface="+mn-ea"/>
                    <a:cs typeface="+mn-cs"/>
                  </a:defRPr>
                </a:pPr>
                <a:endParaRPr lang="de-DE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Tabelle1!$A$2:$A$6</c:f>
              <c:strCache>
                <c:ptCount val="5"/>
                <c:pt idx="0">
                  <c:v>YouTube</c:v>
                </c:pt>
                <c:pt idx="1">
                  <c:v>Facebook</c:v>
                </c:pt>
                <c:pt idx="2">
                  <c:v>Instagram</c:v>
                </c:pt>
                <c:pt idx="3">
                  <c:v>Twitch</c:v>
                </c:pt>
                <c:pt idx="4">
                  <c:v>TikTok</c:v>
                </c:pt>
              </c:strCache>
            </c:strRef>
          </c:cat>
          <c:val>
            <c:numRef>
              <c:f>Tabelle1!$D$2:$D$6</c:f>
              <c:numCache>
                <c:formatCode>#,##0.0</c:formatCode>
                <c:ptCount val="5"/>
                <c:pt idx="0">
                  <c:v>25.6</c:v>
                </c:pt>
                <c:pt idx="1">
                  <c:v>11.7</c:v>
                </c:pt>
                <c:pt idx="2">
                  <c:v>6</c:v>
                </c:pt>
                <c:pt idx="3">
                  <c:v>3.1</c:v>
                </c:pt>
                <c:pt idx="4">
                  <c:v>1.7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CC0B-4331-BA58-6EF2394567CB}"/>
            </c:ext>
          </c:extLst>
        </c:ser>
        <c:ser>
          <c:idx val="3"/>
          <c:order val="3"/>
          <c:tx>
            <c:strRef>
              <c:f>Tabelle1!$E$1</c:f>
              <c:strCache>
                <c:ptCount val="1"/>
                <c:pt idx="0">
                  <c:v>Smart TV/Chromecast/Apple-TV/Fire-TV</c:v>
                </c:pt>
              </c:strCache>
            </c:strRef>
          </c:tx>
          <c:spPr>
            <a:solidFill>
              <a:srgbClr val="96DCF0"/>
            </a:solidFill>
            <a:ln>
              <a:noFill/>
            </a:ln>
            <a:effectLst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fld id="{DD587FB5-172D-46D8-A471-9044C3E75C3D}" type="VALUE">
                      <a:rPr lang="en-US" smtClean="0"/>
                      <a:pPr/>
                      <a:t>[WERT]</a:t>
                    </a:fld>
                    <a:endParaRPr lang="de-DE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CC0B-4331-BA58-6EF2394567CB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fld id="{869D9AEF-D6FF-4016-A42E-DF7FA2A857B5}" type="VALUE">
                      <a:rPr lang="en-US" smtClean="0"/>
                      <a:pPr/>
                      <a:t>[WERT]</a:t>
                    </a:fld>
                    <a:r>
                      <a:rPr lang="en-US"/>
                      <a:t>,0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8-CC0B-4331-BA58-6EF2394567C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tx1"/>
                    </a:solidFill>
                    <a:latin typeface="Avenir Next LT Pro Demi" panose="020B0704020202020204" pitchFamily="34" charset="0"/>
                    <a:ea typeface="+mn-ea"/>
                    <a:cs typeface="+mn-cs"/>
                  </a:defRPr>
                </a:pPr>
                <a:endParaRPr lang="de-DE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Tabelle1!$A$2:$A$6</c:f>
              <c:strCache>
                <c:ptCount val="5"/>
                <c:pt idx="0">
                  <c:v>YouTube</c:v>
                </c:pt>
                <c:pt idx="1">
                  <c:v>Facebook</c:v>
                </c:pt>
                <c:pt idx="2">
                  <c:v>Instagram</c:v>
                </c:pt>
                <c:pt idx="3">
                  <c:v>Twitch</c:v>
                </c:pt>
                <c:pt idx="4">
                  <c:v>TikTok</c:v>
                </c:pt>
              </c:strCache>
            </c:strRef>
          </c:cat>
          <c:val>
            <c:numRef>
              <c:f>Tabelle1!$E$2:$E$6</c:f>
              <c:numCache>
                <c:formatCode>General</c:formatCode>
                <c:ptCount val="5"/>
                <c:pt idx="0">
                  <c:v>19.5</c:v>
                </c:pt>
                <c:pt idx="1">
                  <c:v>1.2</c:v>
                </c:pt>
                <c:pt idx="2">
                  <c:v>0.9</c:v>
                </c:pt>
                <c:pt idx="3">
                  <c:v>3</c:v>
                </c:pt>
                <c:pt idx="4">
                  <c:v>0.6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CC0B-4331-BA58-6EF2394567CB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80"/>
        <c:overlap val="-25"/>
        <c:axId val="97324728"/>
        <c:axId val="97321120"/>
      </c:barChart>
      <c:catAx>
        <c:axId val="97324728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1" i="0" u="none" strike="noStrike" kern="1200" baseline="0">
                <a:solidFill>
                  <a:schemeClr val="tx1"/>
                </a:solidFill>
                <a:latin typeface="Avenir Next LT Pro Demi" panose="020B0704020202020204" pitchFamily="34" charset="0"/>
                <a:ea typeface="+mn-ea"/>
                <a:cs typeface="+mn-cs"/>
              </a:defRPr>
            </a:pPr>
            <a:endParaRPr lang="de-DE"/>
          </a:p>
        </c:txPr>
        <c:crossAx val="97321120"/>
        <c:crosses val="autoZero"/>
        <c:auto val="1"/>
        <c:lblAlgn val="ctr"/>
        <c:lblOffset val="100"/>
        <c:noMultiLvlLbl val="0"/>
      </c:catAx>
      <c:valAx>
        <c:axId val="97321120"/>
        <c:scaling>
          <c:orientation val="minMax"/>
        </c:scaling>
        <c:delete val="1"/>
        <c:axPos val="t"/>
        <c:numFmt formatCode="General" sourceLinked="1"/>
        <c:majorTickMark val="none"/>
        <c:minorTickMark val="none"/>
        <c:tickLblPos val="nextTo"/>
        <c:crossAx val="9732472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legendEntry>
        <c:idx val="0"/>
        <c:txPr>
          <a:bodyPr rot="0" spcFirstLastPara="1" vertOverflow="ellipsis" vert="horz" wrap="square" anchor="t" anchorCtr="1"/>
          <a:lstStyle/>
          <a:p>
            <a:pPr algn="just">
              <a:lnSpc>
                <a:spcPct val="100000"/>
              </a:lnSpc>
              <a:defRPr sz="1100" b="0" i="0" u="none" strike="noStrike" kern="1200" baseline="0">
                <a:solidFill>
                  <a:schemeClr val="tx1"/>
                </a:solidFill>
                <a:latin typeface="Avenir Next LT Pro Demi" panose="020B0704020202020204" pitchFamily="34" charset="0"/>
                <a:ea typeface="+mn-ea"/>
                <a:cs typeface="+mn-cs"/>
              </a:defRPr>
            </a:pPr>
            <a:endParaRPr lang="de-DE"/>
          </a:p>
        </c:txPr>
      </c:legendEntry>
      <c:legendEntry>
        <c:idx val="1"/>
        <c:txPr>
          <a:bodyPr rot="0" spcFirstLastPara="1" vertOverflow="ellipsis" vert="horz" wrap="square" anchor="t" anchorCtr="1"/>
          <a:lstStyle/>
          <a:p>
            <a:pPr>
              <a:lnSpc>
                <a:spcPct val="100000"/>
              </a:lnSpc>
              <a:defRPr sz="1100" b="0" i="0" u="none" strike="noStrike" kern="1200" baseline="0">
                <a:solidFill>
                  <a:schemeClr val="tx1"/>
                </a:solidFill>
                <a:latin typeface="Avenir Next LT Pro Demi" panose="020B0704020202020204" pitchFamily="34" charset="0"/>
                <a:ea typeface="+mn-ea"/>
                <a:cs typeface="+mn-cs"/>
              </a:defRPr>
            </a:pPr>
            <a:endParaRPr lang="de-DE"/>
          </a:p>
        </c:txPr>
      </c:legendEntry>
      <c:legendEntry>
        <c:idx val="2"/>
        <c:txPr>
          <a:bodyPr rot="0" spcFirstLastPara="1" vertOverflow="ellipsis" vert="horz" wrap="square" anchor="t" anchorCtr="1"/>
          <a:lstStyle/>
          <a:p>
            <a:pPr>
              <a:lnSpc>
                <a:spcPct val="100000"/>
              </a:lnSpc>
              <a:defRPr sz="1100" b="0" i="0" u="none" strike="noStrike" kern="1200" baseline="0">
                <a:solidFill>
                  <a:schemeClr val="tx1"/>
                </a:solidFill>
                <a:latin typeface="Avenir Next LT Pro Demi" panose="020B0704020202020204" pitchFamily="34" charset="0"/>
                <a:ea typeface="+mn-ea"/>
                <a:cs typeface="+mn-cs"/>
              </a:defRPr>
            </a:pPr>
            <a:endParaRPr lang="de-DE"/>
          </a:p>
        </c:txPr>
      </c:legendEntry>
      <c:layout>
        <c:manualLayout>
          <c:xMode val="edge"/>
          <c:yMode val="edge"/>
          <c:x val="2.0113352732248513E-2"/>
          <c:y val="6.4667834066685304E-2"/>
          <c:w val="0.91743776650632314"/>
          <c:h val="0.11542548912930405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t" anchorCtr="1"/>
        <a:lstStyle/>
        <a:p>
          <a:pPr>
            <a:lnSpc>
              <a:spcPct val="100000"/>
            </a:lnSpc>
            <a:defRPr sz="1100" b="0" i="0" u="none" strike="noStrike" kern="1200" baseline="0">
              <a:solidFill>
                <a:schemeClr val="tx1"/>
              </a:solidFill>
              <a:latin typeface="Avenir Next LT Pro Demi" panose="020B0704020202020204" pitchFamily="34" charset="0"/>
              <a:ea typeface="+mn-ea"/>
              <a:cs typeface="+mn-cs"/>
            </a:defRPr>
          </a:pPr>
          <a:endParaRPr lang="de-DE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de-DE"/>
    </a:p>
  </c:txPr>
  <c:externalData r:id="rId3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53656014186375156"/>
          <c:y val="2.8006683375104428E-2"/>
          <c:w val="0.42748442053142072"/>
          <c:h val="0.86918212197159561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Basis</c:v>
                </c:pt>
              </c:strCache>
            </c:strRef>
          </c:tx>
          <c:spPr>
            <a:solidFill>
              <a:srgbClr val="E68C00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100">
                    <a:solidFill>
                      <a:schemeClr val="bg1"/>
                    </a:solidFill>
                    <a:latin typeface="Avenir Next LT Pro Demi" panose="020B0704020202020204" pitchFamily="34" charset="0"/>
                  </a:defRPr>
                </a:pPr>
                <a:endParaRPr lang="de-DE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Sheet1!$A$2:$A$10</c:f>
              <c:strCache>
                <c:ptCount val="9"/>
                <c:pt idx="0">
                  <c:v>... sind ehrlich und glaubwürdig</c:v>
                </c:pt>
                <c:pt idx="1">
                  <c:v>... kennen sich bestens mit ihren Themen aus</c:v>
                </c:pt>
                <c:pt idx="2">
                  <c:v>... unterhalten mich</c:v>
                </c:pt>
                <c:pt idx="3">
                  <c:v>... haben ansprechende Inhalte (z.B. Bilder oder Videos)</c:v>
                </c:pt>
                <c:pt idx="4">
                  <c:v>... geben gute praktische Tipps und Empfehlungen</c:v>
                </c:pt>
                <c:pt idx="5">
                  <c:v>... motivieren und inspirieren mich</c:v>
                </c:pt>
                <c:pt idx="6">
                  <c:v>... stellen Produkte vor, die ich gerne ausprobieren möchte</c:v>
                </c:pt>
                <c:pt idx="7">
                  <c:v>... sind für mich wie ein Freund / eine Freundin</c:v>
                </c:pt>
                <c:pt idx="8">
                  <c:v>... sind im Trend und angesagt</c:v>
                </c:pt>
              </c:strCache>
            </c:strRef>
          </c:cat>
          <c:val>
            <c:numRef>
              <c:f>Sheet1!$B$2:$B$10</c:f>
              <c:numCache>
                <c:formatCode>General</c:formatCode>
                <c:ptCount val="9"/>
                <c:pt idx="0">
                  <c:v>41</c:v>
                </c:pt>
                <c:pt idx="1">
                  <c:v>38</c:v>
                </c:pt>
                <c:pt idx="2">
                  <c:v>35</c:v>
                </c:pt>
                <c:pt idx="3">
                  <c:v>35</c:v>
                </c:pt>
                <c:pt idx="4">
                  <c:v>31</c:v>
                </c:pt>
                <c:pt idx="5">
                  <c:v>26</c:v>
                </c:pt>
                <c:pt idx="6">
                  <c:v>13</c:v>
                </c:pt>
                <c:pt idx="7">
                  <c:v>12</c:v>
                </c:pt>
                <c:pt idx="8">
                  <c:v>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D86-4976-8014-C272D8FB176F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53"/>
        <c:overlap val="-30"/>
        <c:axId val="122039296"/>
        <c:axId val="122037376"/>
      </c:barChart>
      <c:catAx>
        <c:axId val="122039296"/>
        <c:scaling>
          <c:orientation val="maxMin"/>
        </c:scaling>
        <c:delete val="0"/>
        <c:axPos val="l"/>
        <c:numFmt formatCode="#,##0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vert="horz" anchor="ctr" anchorCtr="1"/>
          <a:lstStyle/>
          <a:p>
            <a:pPr>
              <a:defRPr sz="1000">
                <a:solidFill>
                  <a:schemeClr val="tx1"/>
                </a:solidFill>
                <a:latin typeface="Avenir Next LT Pro Demi" panose="020B0704020202020204" pitchFamily="34" charset="0"/>
              </a:defRPr>
            </a:pPr>
            <a:endParaRPr lang="de-DE"/>
          </a:p>
        </c:txPr>
        <c:crossAx val="122037376"/>
        <c:crosses val="autoZero"/>
        <c:auto val="0"/>
        <c:lblAlgn val="ctr"/>
        <c:lblOffset val="100"/>
        <c:noMultiLvlLbl val="0"/>
      </c:catAx>
      <c:valAx>
        <c:axId val="122037376"/>
        <c:scaling>
          <c:orientation val="minMax"/>
          <c:max val="45"/>
          <c:min val="0"/>
        </c:scaling>
        <c:delete val="1"/>
        <c:axPos val="b"/>
        <c:numFmt formatCode="#,##0" sourceLinked="0"/>
        <c:majorTickMark val="out"/>
        <c:minorTickMark val="none"/>
        <c:tickLblPos val="nextTo"/>
        <c:crossAx val="122039296"/>
        <c:crosses val="max"/>
        <c:crossBetween val="between"/>
        <c:majorUnit val="5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mtId="4294967295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pPr>
      <a:endParaRPr lang="de-DE"/>
    </a:p>
  </c:txPr>
  <c:externalData r:id="rId1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54832043446211309"/>
          <c:y val="1.9882039871673318E-2"/>
          <c:w val="0.3486743030366633"/>
          <c:h val="0.96023592025665339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Tabelle1!$B$1</c:f>
              <c:strCache>
                <c:ptCount val="1"/>
                <c:pt idx="0">
                  <c:v>Unique User in Mio.</c:v>
                </c:pt>
              </c:strCache>
            </c:strRef>
          </c:tx>
          <c:spPr>
            <a:solidFill>
              <a:srgbClr val="00ADE4"/>
            </a:solidFill>
            <a:ln>
              <a:noFill/>
            </a:ln>
            <a:effectLst/>
          </c:spPr>
          <c:invertIfNegative val="0"/>
          <c:dLbls>
            <c:dLbl>
              <c:idx val="23"/>
              <c:tx>
                <c:rich>
                  <a:bodyPr/>
                  <a:lstStyle/>
                  <a:p>
                    <a:fld id="{D213E7A5-4129-4921-B105-326FB5C523D1}" type="VALUE">
                      <a:rPr lang="en-US" smtClean="0"/>
                      <a:pPr/>
                      <a:t>[WERT]</a:t>
                    </a:fld>
                    <a:r>
                      <a:rPr lang="en-US"/>
                      <a:t>,0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D051-49AE-A01E-B2C8A6CC17C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/>
                    </a:solidFill>
                    <a:latin typeface="Avenir Next LT Pro Demi" panose="020B0704020202020204" pitchFamily="34" charset="0"/>
                    <a:ea typeface="+mn-ea"/>
                    <a:cs typeface="+mn-cs"/>
                  </a:defRPr>
                </a:pPr>
                <a:endParaRPr lang="de-DE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Tabelle1!$A$2:$A$31</c:f>
              <c:strCache>
                <c:ptCount val="30"/>
                <c:pt idx="0">
                  <c:v>Mode/Bekleidung</c:v>
                </c:pt>
                <c:pt idx="1">
                  <c:v>Schuhe</c:v>
                </c:pt>
                <c:pt idx="2">
                  <c:v>Veranstaltungen (Tickets, Konzertkarten etc.)</c:v>
                </c:pt>
                <c:pt idx="3">
                  <c:v>Reisen, Pauschalreisen</c:v>
                </c:pt>
                <c:pt idx="4">
                  <c:v>Reisebestandteile (Flüge, Hotels, Zugtickets)</c:v>
                </c:pt>
                <c:pt idx="5">
                  <c:v>Bücher</c:v>
                </c:pt>
                <c:pt idx="6">
                  <c:v>Elektrische Haushaltsgeräte </c:v>
                </c:pt>
                <c:pt idx="7">
                  <c:v>Sportartikel</c:v>
                </c:pt>
                <c:pt idx="8">
                  <c:v>Wohnaccessoires</c:v>
                </c:pt>
                <c:pt idx="9">
                  <c:v>Mobiltelefone / Smartphones</c:v>
                </c:pt>
                <c:pt idx="10">
                  <c:v>Unterhaltungselektronik</c:v>
                </c:pt>
                <c:pt idx="11">
                  <c:v>Parfüm und Düfte</c:v>
                </c:pt>
                <c:pt idx="12">
                  <c:v>Computer u. Zubehör (Monitore, Drucker etc.)</c:v>
                </c:pt>
                <c:pt idx="13">
                  <c:v>DvDs</c:v>
                </c:pt>
                <c:pt idx="14">
                  <c:v>Kosmetikprodukte</c:v>
                </c:pt>
                <c:pt idx="15">
                  <c:v>Möbel</c:v>
                </c:pt>
                <c:pt idx="16">
                  <c:v>Heimwerkerartikel</c:v>
                </c:pt>
                <c:pt idx="17">
                  <c:v>Arzneimittel</c:v>
                </c:pt>
                <c:pt idx="18">
                  <c:v>CDs</c:v>
                </c:pt>
                <c:pt idx="19">
                  <c:v>Körperpflege-Produkte</c:v>
                </c:pt>
                <c:pt idx="20">
                  <c:v>Computersoftware (außer Spiele)</c:v>
                </c:pt>
                <c:pt idx="21">
                  <c:v>Produkte für den Garten, Pflanzen</c:v>
                </c:pt>
                <c:pt idx="22">
                  <c:v>Computerspiele</c:v>
                </c:pt>
                <c:pt idx="23">
                  <c:v>Versicherungen</c:v>
                </c:pt>
                <c:pt idx="24">
                  <c:v>Lebensmittel</c:v>
                </c:pt>
                <c:pt idx="25">
                  <c:v>Heim- und Handwerksdienstleistungen </c:v>
                </c:pt>
                <c:pt idx="26">
                  <c:v>Produkte für Tiere</c:v>
                </c:pt>
                <c:pt idx="27">
                  <c:v>Erotikartikel</c:v>
                </c:pt>
                <c:pt idx="28">
                  <c:v>Geldanlagen, Finanzen, Börse, Aktien</c:v>
                </c:pt>
                <c:pt idx="29">
                  <c:v>Dating-Plattform / Partnervermittlung</c:v>
                </c:pt>
              </c:strCache>
            </c:strRef>
          </c:cat>
          <c:val>
            <c:numRef>
              <c:f>Tabelle1!$B$2:$B$31</c:f>
              <c:numCache>
                <c:formatCode>General</c:formatCode>
                <c:ptCount val="30"/>
                <c:pt idx="0">
                  <c:v>42.36</c:v>
                </c:pt>
                <c:pt idx="1">
                  <c:v>37.43</c:v>
                </c:pt>
                <c:pt idx="2">
                  <c:v>34.04</c:v>
                </c:pt>
                <c:pt idx="3">
                  <c:v>31.49</c:v>
                </c:pt>
                <c:pt idx="4">
                  <c:v>31.33</c:v>
                </c:pt>
                <c:pt idx="5">
                  <c:v>29.43</c:v>
                </c:pt>
                <c:pt idx="6">
                  <c:v>29.16</c:v>
                </c:pt>
                <c:pt idx="7">
                  <c:v>28.25</c:v>
                </c:pt>
                <c:pt idx="8">
                  <c:v>28.16</c:v>
                </c:pt>
                <c:pt idx="9">
                  <c:v>26.2</c:v>
                </c:pt>
                <c:pt idx="10">
                  <c:v>25.67</c:v>
                </c:pt>
                <c:pt idx="11">
                  <c:v>23.77</c:v>
                </c:pt>
                <c:pt idx="12">
                  <c:v>23.69</c:v>
                </c:pt>
                <c:pt idx="13">
                  <c:v>22.79</c:v>
                </c:pt>
                <c:pt idx="14">
                  <c:v>22.23</c:v>
                </c:pt>
                <c:pt idx="15">
                  <c:v>22.21</c:v>
                </c:pt>
                <c:pt idx="16">
                  <c:v>22.14</c:v>
                </c:pt>
                <c:pt idx="17">
                  <c:v>21.34</c:v>
                </c:pt>
                <c:pt idx="18">
                  <c:v>21.01</c:v>
                </c:pt>
                <c:pt idx="19">
                  <c:v>19.399999999999999</c:v>
                </c:pt>
                <c:pt idx="20">
                  <c:v>19.09</c:v>
                </c:pt>
                <c:pt idx="21">
                  <c:v>18.46</c:v>
                </c:pt>
                <c:pt idx="22">
                  <c:v>17.54</c:v>
                </c:pt>
                <c:pt idx="23">
                  <c:v>16</c:v>
                </c:pt>
                <c:pt idx="24">
                  <c:v>13.78</c:v>
                </c:pt>
                <c:pt idx="25">
                  <c:v>12.32</c:v>
                </c:pt>
                <c:pt idx="26">
                  <c:v>11.92</c:v>
                </c:pt>
                <c:pt idx="27">
                  <c:v>11.79</c:v>
                </c:pt>
                <c:pt idx="28">
                  <c:v>10.24</c:v>
                </c:pt>
                <c:pt idx="29">
                  <c:v>6.17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57C-4C74-88B5-BD92A10C4F87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40"/>
        <c:axId val="416076512"/>
        <c:axId val="416058624"/>
      </c:barChart>
      <c:catAx>
        <c:axId val="416076512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chemeClr val="tx1"/>
                </a:solidFill>
                <a:latin typeface="Avenir Next LT Pro Demi" panose="020B0704020202020204" pitchFamily="34" charset="0"/>
                <a:ea typeface="+mn-ea"/>
                <a:cs typeface="+mn-cs"/>
              </a:defRPr>
            </a:pPr>
            <a:endParaRPr lang="de-DE"/>
          </a:p>
        </c:txPr>
        <c:crossAx val="416058624"/>
        <c:crosses val="autoZero"/>
        <c:auto val="1"/>
        <c:lblAlgn val="ctr"/>
        <c:lblOffset val="100"/>
        <c:noMultiLvlLbl val="0"/>
      </c:catAx>
      <c:valAx>
        <c:axId val="416058624"/>
        <c:scaling>
          <c:orientation val="minMax"/>
        </c:scaling>
        <c:delete val="1"/>
        <c:axPos val="t"/>
        <c:numFmt formatCode="General" sourceLinked="1"/>
        <c:majorTickMark val="none"/>
        <c:minorTickMark val="none"/>
        <c:tickLblPos val="nextTo"/>
        <c:crossAx val="41607651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100">
          <a:solidFill>
            <a:schemeClr val="tx1"/>
          </a:solidFill>
          <a:latin typeface="Avenir Next LT Pro Demi" panose="020B0704020202020204" pitchFamily="34" charset="0"/>
        </a:defRPr>
      </a:pPr>
      <a:endParaRPr lang="de-DE"/>
    </a:p>
  </c:txPr>
  <c:externalData r:id="rId3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Intensive Online-Shopper</c:v>
                </c:pt>
              </c:strCache>
            </c:strRef>
          </c:tx>
          <c:spPr>
            <a:solidFill>
              <a:srgbClr val="00ADE4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100" b="1">
                    <a:solidFill>
                      <a:schemeClr val="bg1"/>
                    </a:solidFill>
                    <a:latin typeface="Avenir Next LT Pro Demi" panose="020B0704020202020204" pitchFamily="34" charset="0"/>
                  </a:defRPr>
                </a:pPr>
                <a:endParaRPr lang="de-DE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Sheet1!$A$2:$A$6</c:f>
              <c:strCache>
                <c:ptCount val="5"/>
                <c:pt idx="0">
                  <c:v>Kultur/Literatur</c:v>
                </c:pt>
                <c:pt idx="1">
                  <c:v>Computer</c:v>
                </c:pt>
                <c:pt idx="2">
                  <c:v>Freizeit</c:v>
                </c:pt>
                <c:pt idx="3">
                  <c:v>Familie/Kinder</c:v>
                </c:pt>
                <c:pt idx="4">
                  <c:v>Mode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92.1</c:v>
                </c:pt>
                <c:pt idx="1">
                  <c:v>91.1</c:v>
                </c:pt>
                <c:pt idx="2">
                  <c:v>89.9</c:v>
                </c:pt>
                <c:pt idx="3">
                  <c:v>88.5</c:v>
                </c:pt>
                <c:pt idx="4">
                  <c:v>88.2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FC2-45A8-89CB-04A9DD4505C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0"/>
        <c:overlap val="-30"/>
        <c:axId val="122039296"/>
        <c:axId val="122037376"/>
      </c:barChart>
      <c:catAx>
        <c:axId val="122039296"/>
        <c:scaling>
          <c:orientation val="maxMin"/>
        </c:scaling>
        <c:delete val="0"/>
        <c:axPos val="l"/>
        <c:numFmt formatCode="#,##0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vert="horz"/>
          <a:lstStyle/>
          <a:p>
            <a:pPr>
              <a:defRPr sz="1100">
                <a:latin typeface="Avenir Next LT Pro Demi" panose="020B0704020202020204" pitchFamily="34" charset="0"/>
              </a:defRPr>
            </a:pPr>
            <a:endParaRPr lang="de-DE"/>
          </a:p>
        </c:txPr>
        <c:crossAx val="122037376"/>
        <c:crosses val="autoZero"/>
        <c:auto val="0"/>
        <c:lblAlgn val="ctr"/>
        <c:lblOffset val="100"/>
        <c:noMultiLvlLbl val="0"/>
      </c:catAx>
      <c:valAx>
        <c:axId val="122037376"/>
        <c:scaling>
          <c:orientation val="minMax"/>
          <c:max val="100"/>
          <c:min val="0"/>
        </c:scaling>
        <c:delete val="1"/>
        <c:axPos val="b"/>
        <c:numFmt formatCode="#,##0" sourceLinked="0"/>
        <c:majorTickMark val="out"/>
        <c:minorTickMark val="none"/>
        <c:tickLblPos val="nextTo"/>
        <c:crossAx val="122039296"/>
        <c:crosses val="max"/>
        <c:crossBetween val="between"/>
        <c:majorUnit val="5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mtId="4294967295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pPr>
      <a:endParaRPr lang="de-DE"/>
    </a:p>
  </c:txPr>
  <c:externalData r:id="rId1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42156723116255523"/>
          <c:y val="4.4686440016531104E-2"/>
          <c:w val="0.38548144574816307"/>
          <c:h val="0.88099954898813304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Tabelle1!$B$1</c:f>
              <c:strCache>
                <c:ptCount val="1"/>
                <c:pt idx="0">
                  <c:v>Datenreihe 1</c:v>
                </c:pt>
              </c:strCache>
            </c:strRef>
          </c:tx>
          <c:spPr>
            <a:solidFill>
              <a:srgbClr val="0096C8"/>
            </a:solidFill>
            <a:ln>
              <a:noFill/>
            </a:ln>
            <a:effectLst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fld id="{0CCB5757-322E-453A-A117-60C2E8445A19}" type="VALUE">
                      <a:rPr lang="en-US" smtClean="0"/>
                      <a:pPr/>
                      <a:t>[WERT]</a:t>
                    </a:fld>
                    <a:r>
                      <a:rPr lang="en-US" dirty="0"/>
                      <a:t> Mio.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4-4C6F-4023-AC0A-75AAD871A589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fld id="{DDFA45F4-F592-4C0F-A840-DBBE556017B6}" type="VALUE">
                      <a:rPr lang="en-US" smtClean="0"/>
                      <a:pPr/>
                      <a:t>[WERT]</a:t>
                    </a:fld>
                    <a:r>
                      <a:rPr lang="en-US" dirty="0"/>
                      <a:t> Mio.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5-4C6F-4023-AC0A-75AAD871A589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fld id="{FA0216A8-8493-4F6A-827C-0E3FE6724F4F}" type="VALUE">
                      <a:rPr lang="en-US" smtClean="0"/>
                      <a:pPr/>
                      <a:t>[WERT]</a:t>
                    </a:fld>
                    <a:r>
                      <a:rPr lang="en-US"/>
                      <a:t> Mio.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9A18-4882-8957-22EB441D9E5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50" b="0" i="0" u="none" strike="noStrike" kern="1200" baseline="0">
                    <a:solidFill>
                      <a:schemeClr val="tx1"/>
                    </a:solidFill>
                    <a:latin typeface="Avenir Next LT Pro Demi" panose="020B0704020202020204" pitchFamily="34" charset="0"/>
                    <a:ea typeface="+mn-ea"/>
                    <a:cs typeface="+mn-cs"/>
                  </a:defRPr>
                </a:pPr>
                <a:endParaRPr lang="de-DE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Tabelle1!$A$2:$A$4</c:f>
              <c:strCache>
                <c:ptCount val="3"/>
                <c:pt idx="0">
                  <c:v>intensiver Online-Shopper</c:v>
                </c:pt>
                <c:pt idx="1">
                  <c:v>gelegentlicher Online-Shopper</c:v>
                </c:pt>
                <c:pt idx="2">
                  <c:v>kein Online-Shopper</c:v>
                </c:pt>
              </c:strCache>
            </c:strRef>
          </c:cat>
          <c:val>
            <c:numRef>
              <c:f>Tabelle1!$B$2:$B$4</c:f>
              <c:numCache>
                <c:formatCode>General</c:formatCode>
                <c:ptCount val="3"/>
                <c:pt idx="0">
                  <c:v>10.86</c:v>
                </c:pt>
                <c:pt idx="1">
                  <c:v>42.53</c:v>
                </c:pt>
                <c:pt idx="2">
                  <c:v>7.76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C6F-4023-AC0A-75AAD871A58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0"/>
        <c:axId val="572121088"/>
        <c:axId val="572127744"/>
      </c:barChart>
      <c:catAx>
        <c:axId val="572121088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/>
                </a:solidFill>
                <a:latin typeface="Avenir Next LT Pro Demi" panose="020B0704020202020204" pitchFamily="34" charset="0"/>
                <a:ea typeface="+mn-ea"/>
                <a:cs typeface="+mn-cs"/>
              </a:defRPr>
            </a:pPr>
            <a:endParaRPr lang="de-DE"/>
          </a:p>
        </c:txPr>
        <c:crossAx val="572127744"/>
        <c:crosses val="autoZero"/>
        <c:auto val="1"/>
        <c:lblAlgn val="ctr"/>
        <c:lblOffset val="100"/>
        <c:noMultiLvlLbl val="0"/>
      </c:catAx>
      <c:valAx>
        <c:axId val="572127744"/>
        <c:scaling>
          <c:orientation val="minMax"/>
        </c:scaling>
        <c:delete val="1"/>
        <c:axPos val="t"/>
        <c:numFmt formatCode="General" sourceLinked="1"/>
        <c:majorTickMark val="none"/>
        <c:minorTickMark val="none"/>
        <c:tickLblPos val="nextTo"/>
        <c:crossAx val="57212108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100">
          <a:solidFill>
            <a:schemeClr val="tx1"/>
          </a:solidFill>
          <a:latin typeface="Avenir Next LT Pro Demi" panose="020B0704020202020204" pitchFamily="34" charset="0"/>
        </a:defRPr>
      </a:pPr>
      <a:endParaRPr lang="de-DE"/>
    </a:p>
  </c:txPr>
  <c:externalData r:id="rId3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42156723116255523"/>
          <c:y val="4.4686440016531104E-2"/>
          <c:w val="0.38548144574816307"/>
          <c:h val="0.88099954898813304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Tabelle1!$B$1</c:f>
              <c:strCache>
                <c:ptCount val="1"/>
                <c:pt idx="0">
                  <c:v>Datenreihe 1</c:v>
                </c:pt>
              </c:strCache>
            </c:strRef>
          </c:tx>
          <c:spPr>
            <a:solidFill>
              <a:srgbClr val="0096C8"/>
            </a:solidFill>
            <a:ln>
              <a:noFill/>
            </a:ln>
            <a:effectLst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fld id="{0CCB5757-322E-453A-A117-60C2E8445A19}" type="VALUE">
                      <a:rPr lang="en-US" smtClean="0"/>
                      <a:pPr/>
                      <a:t>[WERT]</a:t>
                    </a:fld>
                    <a:r>
                      <a:rPr lang="en-US"/>
                      <a:t>%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4-4C6F-4023-AC0A-75AAD871A589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fld id="{DDFA45F4-F592-4C0F-A840-DBBE556017B6}" type="VALUE">
                      <a:rPr lang="en-US" smtClean="0"/>
                      <a:pPr/>
                      <a:t>[WERT]</a:t>
                    </a:fld>
                    <a:r>
                      <a:rPr lang="en-US"/>
                      <a:t>%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5-4C6F-4023-AC0A-75AAD871A58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50" b="0" i="0" u="none" strike="noStrike" kern="1200" baseline="0">
                    <a:solidFill>
                      <a:schemeClr val="tx1"/>
                    </a:solidFill>
                    <a:latin typeface="Avenir Next LT Pro Demi" panose="020B0704020202020204" pitchFamily="34" charset="0"/>
                    <a:ea typeface="+mn-ea"/>
                    <a:cs typeface="+mn-cs"/>
                  </a:defRPr>
                </a:pPr>
                <a:endParaRPr lang="de-DE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Tabelle1!$A$2:$A$3</c:f>
              <c:strCache>
                <c:ptCount val="2"/>
                <c:pt idx="0">
                  <c:v>Orte bis 5.000 Einwohner</c:v>
                </c:pt>
                <c:pt idx="1">
                  <c:v>Orte ab 500.000 Einwohner</c:v>
                </c:pt>
              </c:strCache>
            </c:strRef>
          </c:cat>
          <c:val>
            <c:numRef>
              <c:f>Tabelle1!$B$2:$B$3</c:f>
              <c:numCache>
                <c:formatCode>General</c:formatCode>
                <c:ptCount val="2"/>
                <c:pt idx="0">
                  <c:v>66.3</c:v>
                </c:pt>
                <c:pt idx="1">
                  <c:v>68.5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C6F-4023-AC0A-75AAD871A58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572121088"/>
        <c:axId val="572127744"/>
      </c:barChart>
      <c:catAx>
        <c:axId val="572121088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/>
                </a:solidFill>
                <a:latin typeface="Avenir Next LT Pro Demi" panose="020B0704020202020204" pitchFamily="34" charset="0"/>
                <a:ea typeface="+mn-ea"/>
                <a:cs typeface="+mn-cs"/>
              </a:defRPr>
            </a:pPr>
            <a:endParaRPr lang="de-DE"/>
          </a:p>
        </c:txPr>
        <c:crossAx val="572127744"/>
        <c:crosses val="autoZero"/>
        <c:auto val="1"/>
        <c:lblAlgn val="ctr"/>
        <c:lblOffset val="100"/>
        <c:noMultiLvlLbl val="0"/>
      </c:catAx>
      <c:valAx>
        <c:axId val="572127744"/>
        <c:scaling>
          <c:orientation val="minMax"/>
        </c:scaling>
        <c:delete val="1"/>
        <c:axPos val="t"/>
        <c:numFmt formatCode="General" sourceLinked="1"/>
        <c:majorTickMark val="none"/>
        <c:minorTickMark val="none"/>
        <c:tickLblPos val="nextTo"/>
        <c:crossAx val="57212108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100">
          <a:solidFill>
            <a:schemeClr val="tx1"/>
          </a:solidFill>
          <a:latin typeface="Avenir Next LT Pro Demi" panose="020B0704020202020204" pitchFamily="34" charset="0"/>
        </a:defRPr>
      </a:pPr>
      <a:endParaRPr lang="de-DE"/>
    </a:p>
  </c:txPr>
  <c:externalData r:id="rId3">
    <c:autoUpdate val="0"/>
  </c:externalData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3655346971417876"/>
          <c:y val="0.11490983738213045"/>
          <c:w val="0.73967559565589147"/>
          <c:h val="0.88455110651450863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Tabelle1!$B$1</c:f>
              <c:strCache>
                <c:ptCount val="1"/>
                <c:pt idx="0">
                  <c:v>Gesamtbevölkerung</c:v>
                </c:pt>
              </c:strCache>
            </c:strRef>
          </c:tx>
          <c:spPr>
            <a:solidFill>
              <a:srgbClr val="BFBFBF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tx1"/>
                    </a:solidFill>
                    <a:latin typeface="Avenir Next LT Pro Demi" panose="020B0704020202020204" pitchFamily="34" charset="0"/>
                    <a:ea typeface="+mn-ea"/>
                    <a:cs typeface="+mn-cs"/>
                  </a:defRPr>
                </a:pPr>
                <a:endParaRPr lang="de-DE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Tabelle1!$A$2:$A$8</c:f>
              <c:strCache>
                <c:ptCount val="7"/>
                <c:pt idx="0">
                  <c:v>16 - 19 Jahre</c:v>
                </c:pt>
                <c:pt idx="1">
                  <c:v>20 - 29 Jahre</c:v>
                </c:pt>
                <c:pt idx="2">
                  <c:v>30 - 39 Jahre</c:v>
                </c:pt>
                <c:pt idx="3">
                  <c:v>40 - 49 Jahre</c:v>
                </c:pt>
                <c:pt idx="4">
                  <c:v>50 - 59 Jahre</c:v>
                </c:pt>
                <c:pt idx="5">
                  <c:v>60 - 69 Jahre</c:v>
                </c:pt>
                <c:pt idx="6">
                  <c:v>70 Jahre und älter</c:v>
                </c:pt>
              </c:strCache>
            </c:strRef>
          </c:cat>
          <c:val>
            <c:numRef>
              <c:f>Tabelle1!$B$2:$B$8</c:f>
              <c:numCache>
                <c:formatCode>General</c:formatCode>
                <c:ptCount val="7"/>
                <c:pt idx="0">
                  <c:v>67.7</c:v>
                </c:pt>
                <c:pt idx="1">
                  <c:v>67.8</c:v>
                </c:pt>
                <c:pt idx="2">
                  <c:v>70.8</c:v>
                </c:pt>
                <c:pt idx="3">
                  <c:v>65.8</c:v>
                </c:pt>
                <c:pt idx="4">
                  <c:v>68.400000000000006</c:v>
                </c:pt>
                <c:pt idx="5">
                  <c:v>66.7</c:v>
                </c:pt>
                <c:pt idx="6">
                  <c:v>66.599999999999994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C6F-4023-AC0A-75AAD871A589}"/>
            </c:ext>
          </c:extLst>
        </c:ser>
        <c:ser>
          <c:idx val="1"/>
          <c:order val="1"/>
          <c:tx>
            <c:strRef>
              <c:f>Tabelle1!$C$1</c:f>
              <c:strCache>
                <c:ptCount val="1"/>
                <c:pt idx="0">
                  <c:v>Onliner</c:v>
                </c:pt>
              </c:strCache>
            </c:strRef>
          </c:tx>
          <c:spPr>
            <a:solidFill>
              <a:srgbClr val="0096C8"/>
            </a:solidFill>
            <a:ln>
              <a:noFill/>
            </a:ln>
            <a:effectLst/>
          </c:spPr>
          <c:invertIfNegative val="0"/>
          <c:dLbls>
            <c:dLbl>
              <c:idx val="1"/>
              <c:tx>
                <c:rich>
                  <a:bodyPr/>
                  <a:lstStyle/>
                  <a:p>
                    <a:fld id="{EA7FEC13-4206-4B5A-B205-EA894AE8E30C}" type="VALUE">
                      <a:rPr lang="en-US" smtClean="0"/>
                      <a:pPr/>
                      <a:t>[WERT]</a:t>
                    </a:fld>
                    <a:r>
                      <a:rPr lang="en-US"/>
                      <a:t>,0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2-9C70-463B-ACB7-170E767F6B8D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fld id="{CC507A39-58BA-428A-B8AD-A87840A58B40}" type="VALUE">
                      <a:rPr lang="en-US" smtClean="0"/>
                      <a:pPr/>
                      <a:t>[WERT]</a:t>
                    </a:fld>
                    <a:r>
                      <a:rPr lang="en-US"/>
                      <a:t>,0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9C70-463B-ACB7-170E767F6B8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tx1"/>
                    </a:solidFill>
                    <a:latin typeface="Avenir Next LT Pro Demi" panose="020B0704020202020204" pitchFamily="34" charset="0"/>
                    <a:ea typeface="+mn-ea"/>
                    <a:cs typeface="+mn-cs"/>
                  </a:defRPr>
                </a:pPr>
                <a:endParaRPr lang="de-DE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Tabelle1!$A$2:$A$8</c:f>
              <c:strCache>
                <c:ptCount val="7"/>
                <c:pt idx="0">
                  <c:v>16 - 19 Jahre</c:v>
                </c:pt>
                <c:pt idx="1">
                  <c:v>20 - 29 Jahre</c:v>
                </c:pt>
                <c:pt idx="2">
                  <c:v>30 - 39 Jahre</c:v>
                </c:pt>
                <c:pt idx="3">
                  <c:v>40 - 49 Jahre</c:v>
                </c:pt>
                <c:pt idx="4">
                  <c:v>50 - 59 Jahre</c:v>
                </c:pt>
                <c:pt idx="5">
                  <c:v>60 - 69 Jahre</c:v>
                </c:pt>
                <c:pt idx="6">
                  <c:v>70 Jahre und älter</c:v>
                </c:pt>
              </c:strCache>
            </c:strRef>
          </c:cat>
          <c:val>
            <c:numRef>
              <c:f>Tabelle1!$C$2:$C$8</c:f>
              <c:numCache>
                <c:formatCode>General</c:formatCode>
                <c:ptCount val="7"/>
                <c:pt idx="0">
                  <c:v>67.7</c:v>
                </c:pt>
                <c:pt idx="1">
                  <c:v>68</c:v>
                </c:pt>
                <c:pt idx="2">
                  <c:v>71</c:v>
                </c:pt>
                <c:pt idx="3">
                  <c:v>66.599999999999994</c:v>
                </c:pt>
                <c:pt idx="4">
                  <c:v>68.900000000000006</c:v>
                </c:pt>
                <c:pt idx="5">
                  <c:v>66.900000000000006</c:v>
                </c:pt>
                <c:pt idx="6">
                  <c:v>67.599999999999994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9C70-463B-ACB7-170E767F6B8D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63"/>
        <c:axId val="572121088"/>
        <c:axId val="572127744"/>
      </c:barChart>
      <c:catAx>
        <c:axId val="572121088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/>
                </a:solidFill>
                <a:latin typeface="Avenir Next LT Pro Demi" panose="020B0704020202020204" pitchFamily="34" charset="0"/>
                <a:ea typeface="+mn-ea"/>
                <a:cs typeface="+mn-cs"/>
              </a:defRPr>
            </a:pPr>
            <a:endParaRPr lang="de-DE"/>
          </a:p>
        </c:txPr>
        <c:crossAx val="572127744"/>
        <c:crosses val="autoZero"/>
        <c:auto val="1"/>
        <c:lblAlgn val="ctr"/>
        <c:lblOffset val="100"/>
        <c:noMultiLvlLbl val="0"/>
      </c:catAx>
      <c:valAx>
        <c:axId val="572127744"/>
        <c:scaling>
          <c:orientation val="minMax"/>
        </c:scaling>
        <c:delete val="1"/>
        <c:axPos val="t"/>
        <c:numFmt formatCode="General" sourceLinked="1"/>
        <c:majorTickMark val="none"/>
        <c:minorTickMark val="none"/>
        <c:tickLblPos val="nextTo"/>
        <c:crossAx val="57212108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ayout>
        <c:manualLayout>
          <c:xMode val="edge"/>
          <c:yMode val="edge"/>
          <c:x val="0.23685719998128274"/>
          <c:y val="2.9302752868632497E-2"/>
          <c:w val="0.54891222875908741"/>
          <c:h val="5.6743685874457911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/>
              </a:solidFill>
              <a:latin typeface="Avenir Next LT Pro Demi" panose="020B0704020202020204" pitchFamily="34" charset="0"/>
              <a:ea typeface="+mn-ea"/>
              <a:cs typeface="+mn-cs"/>
            </a:defRPr>
          </a:pPr>
          <a:endParaRPr lang="de-DE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100">
          <a:solidFill>
            <a:schemeClr val="tx1"/>
          </a:solidFill>
          <a:latin typeface="Avenir Next LT Pro Demi" panose="020B0704020202020204" pitchFamily="34" charset="0"/>
        </a:defRPr>
      </a:pPr>
      <a:endParaRPr lang="de-DE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2164458186739647"/>
          <c:y val="6.7476362065063952E-2"/>
          <c:w val="0.62871261240100518"/>
          <c:h val="0.92651861574530237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2021</c:v>
                </c:pt>
              </c:strCache>
            </c:strRef>
          </c:tx>
          <c:spPr>
            <a:solidFill>
              <a:srgbClr val="0096C8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050">
                    <a:latin typeface="Avenir Next LT Pro Demi" panose="020B0704020202020204" pitchFamily="34" charset="0"/>
                  </a:defRPr>
                </a:pPr>
                <a:endParaRPr lang="de-DE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Sheet1!$A$2:$A$11</c:f>
              <c:strCache>
                <c:ptCount val="10"/>
                <c:pt idx="0">
                  <c:v>unter 1.000 EUR</c:v>
                </c:pt>
                <c:pt idx="1">
                  <c:v>unter 1.500 EUR</c:v>
                </c:pt>
                <c:pt idx="2">
                  <c:v>unter 2.000 EUR</c:v>
                </c:pt>
                <c:pt idx="3">
                  <c:v>unter 2.500 EUR</c:v>
                </c:pt>
                <c:pt idx="4">
                  <c:v>unter 3.000 EUR</c:v>
                </c:pt>
                <c:pt idx="5">
                  <c:v>unter 4.000 EUR</c:v>
                </c:pt>
                <c:pt idx="6">
                  <c:v>unter 5.000 EUR</c:v>
                </c:pt>
                <c:pt idx="7">
                  <c:v>unter 7.000 EUR</c:v>
                </c:pt>
                <c:pt idx="8">
                  <c:v>7.000 EUR und mehr</c:v>
                </c:pt>
                <c:pt idx="9">
                  <c:v>Kein eigenes Einkommen</c:v>
                </c:pt>
              </c:strCache>
            </c:strRef>
          </c:cat>
          <c:val>
            <c:numRef>
              <c:f>Sheet1!$B$2:$B$11</c:f>
              <c:numCache>
                <c:formatCode>General</c:formatCode>
                <c:ptCount val="10"/>
                <c:pt idx="0">
                  <c:v>13.93</c:v>
                </c:pt>
                <c:pt idx="1">
                  <c:v>11.95</c:v>
                </c:pt>
                <c:pt idx="2">
                  <c:v>10.51</c:v>
                </c:pt>
                <c:pt idx="3">
                  <c:v>7.83</c:v>
                </c:pt>
                <c:pt idx="4">
                  <c:v>5.78</c:v>
                </c:pt>
                <c:pt idx="5">
                  <c:v>3.68</c:v>
                </c:pt>
                <c:pt idx="6">
                  <c:v>1.73</c:v>
                </c:pt>
                <c:pt idx="7">
                  <c:v>1.5</c:v>
                </c:pt>
                <c:pt idx="8">
                  <c:v>1.27</c:v>
                </c:pt>
                <c:pt idx="9">
                  <c:v>2.96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ABA-4A8E-9967-71BE95DA334E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2020</c:v>
                </c:pt>
              </c:strCache>
            </c:strRef>
          </c:tx>
          <c:spPr>
            <a:solidFill>
              <a:srgbClr val="DCDCDC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050">
                    <a:latin typeface="Avenir Next LT Pro Demi" panose="020B0704020202020204" pitchFamily="34" charset="0"/>
                  </a:defRPr>
                </a:pPr>
                <a:endParaRPr lang="de-DE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Sheet1!$A$2:$A$11</c:f>
              <c:strCache>
                <c:ptCount val="10"/>
                <c:pt idx="0">
                  <c:v>unter 1.000 EUR</c:v>
                </c:pt>
                <c:pt idx="1">
                  <c:v>unter 1.500 EUR</c:v>
                </c:pt>
                <c:pt idx="2">
                  <c:v>unter 2.000 EUR</c:v>
                </c:pt>
                <c:pt idx="3">
                  <c:v>unter 2.500 EUR</c:v>
                </c:pt>
                <c:pt idx="4">
                  <c:v>unter 3.000 EUR</c:v>
                </c:pt>
                <c:pt idx="5">
                  <c:v>unter 4.000 EUR</c:v>
                </c:pt>
                <c:pt idx="6">
                  <c:v>unter 5.000 EUR</c:v>
                </c:pt>
                <c:pt idx="7">
                  <c:v>unter 7.000 EUR</c:v>
                </c:pt>
                <c:pt idx="8">
                  <c:v>7.000 EUR und mehr</c:v>
                </c:pt>
                <c:pt idx="9">
                  <c:v>Kein eigenes Einkommen</c:v>
                </c:pt>
              </c:strCache>
            </c:strRef>
          </c:cat>
          <c:val>
            <c:numRef>
              <c:f>Sheet1!$C$2:$C$11</c:f>
              <c:numCache>
                <c:formatCode>General</c:formatCode>
                <c:ptCount val="10"/>
                <c:pt idx="0">
                  <c:v>15.23</c:v>
                </c:pt>
                <c:pt idx="1">
                  <c:v>12.17</c:v>
                </c:pt>
                <c:pt idx="2">
                  <c:v>9.98</c:v>
                </c:pt>
                <c:pt idx="3">
                  <c:v>7.65</c:v>
                </c:pt>
                <c:pt idx="4">
                  <c:v>4.66</c:v>
                </c:pt>
                <c:pt idx="5">
                  <c:v>3.03</c:v>
                </c:pt>
                <c:pt idx="6">
                  <c:v>1.4</c:v>
                </c:pt>
                <c:pt idx="7">
                  <c:v>1.21</c:v>
                </c:pt>
                <c:pt idx="8">
                  <c:v>1.02</c:v>
                </c:pt>
                <c:pt idx="9">
                  <c:v>4.01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AABA-4A8E-9967-71BE95DA334E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-30"/>
        <c:axId val="122039296"/>
        <c:axId val="122037376"/>
      </c:barChart>
      <c:catAx>
        <c:axId val="122039296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vert="horz"/>
          <a:lstStyle/>
          <a:p>
            <a:pPr>
              <a:defRPr sz="1050" b="0">
                <a:solidFill>
                  <a:schemeClr val="tx1"/>
                </a:solidFill>
                <a:latin typeface="Avenir Next LT Pro Demi" panose="020B0704020202020204" pitchFamily="34" charset="0"/>
              </a:defRPr>
            </a:pPr>
            <a:endParaRPr lang="de-DE"/>
          </a:p>
        </c:txPr>
        <c:crossAx val="122037376"/>
        <c:crosses val="autoZero"/>
        <c:auto val="0"/>
        <c:lblAlgn val="ctr"/>
        <c:lblOffset val="100"/>
        <c:noMultiLvlLbl val="0"/>
      </c:catAx>
      <c:valAx>
        <c:axId val="122037376"/>
        <c:scaling>
          <c:orientation val="minMax"/>
          <c:max val="16"/>
          <c:min val="0"/>
        </c:scaling>
        <c:delete val="1"/>
        <c:axPos val="b"/>
        <c:numFmt formatCode="#,##0" sourceLinked="0"/>
        <c:majorTickMark val="out"/>
        <c:minorTickMark val="none"/>
        <c:tickLblPos val="nextTo"/>
        <c:crossAx val="122039296"/>
        <c:crosses val="max"/>
        <c:crossBetween val="between"/>
        <c:majorUnit val="1"/>
      </c:valAx>
      <c:spPr>
        <a:noFill/>
        <a:ln>
          <a:noFill/>
        </a:ln>
        <a:effectLst/>
      </c:spPr>
    </c:plotArea>
    <c:legend>
      <c:legendPos val="t"/>
      <c:overlay val="0"/>
      <c:txPr>
        <a:bodyPr/>
        <a:lstStyle/>
        <a:p>
          <a:pPr>
            <a:defRPr sz="1200">
              <a:latin typeface="Avenir Next LT Pro Demi" panose="020B0704020202020204" pitchFamily="34" charset="0"/>
            </a:defRPr>
          </a:pPr>
          <a:endParaRPr lang="de-DE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mtId="4294967295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pPr>
      <a:endParaRPr lang="de-DE"/>
    </a:p>
  </c:txPr>
  <c:externalData r:id="rId1">
    <c:autoUpdate val="0"/>
  </c:externalData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2.1679081315952826E-2"/>
          <c:y val="9.0587667454688728E-2"/>
          <c:w val="0.92759698944754798"/>
          <c:h val="0.8087330575256107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Tabelle1!$B$1</c:f>
              <c:strCache>
                <c:ptCount val="1"/>
                <c:pt idx="0">
                  <c:v>Nov 20</c:v>
                </c:pt>
              </c:strCache>
            </c:strRef>
          </c:tx>
          <c:spPr>
            <a:solidFill>
              <a:srgbClr val="96DCF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00" b="0" i="0" u="none" strike="noStrike" kern="1200" baseline="0">
                    <a:solidFill>
                      <a:schemeClr val="tx1"/>
                    </a:solidFill>
                    <a:latin typeface="Avenir Next LT Pro Demi" panose="020B0704020202020204" pitchFamily="34" charset="0"/>
                    <a:ea typeface="+mn-ea"/>
                    <a:cs typeface="+mn-cs"/>
                  </a:defRPr>
                </a:pPr>
                <a:endParaRPr lang="de-DE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Tabelle1!$A$2:$A$5</c:f>
              <c:strCache>
                <c:ptCount val="4"/>
                <c:pt idx="0">
                  <c:v>Erneuerbare Energien: sehr interessiert </c:v>
                </c:pt>
                <c:pt idx="1">
                  <c:v>Solaranlagen: sehr interessiert</c:v>
                </c:pt>
                <c:pt idx="2">
                  <c:v>Erneuerbare Energien: interessiert </c:v>
                </c:pt>
                <c:pt idx="3">
                  <c:v>Solaranlagen: interessiert</c:v>
                </c:pt>
              </c:strCache>
            </c:strRef>
          </c:cat>
          <c:val>
            <c:numRef>
              <c:f>Tabelle1!$B$2:$B$5</c:f>
              <c:numCache>
                <c:formatCode>General</c:formatCode>
                <c:ptCount val="4"/>
                <c:pt idx="0">
                  <c:v>3.71</c:v>
                </c:pt>
                <c:pt idx="1">
                  <c:v>2.78</c:v>
                </c:pt>
                <c:pt idx="2">
                  <c:v>10.59</c:v>
                </c:pt>
                <c:pt idx="3">
                  <c:v>7.74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783-4A5E-873F-E740DF7E70AE}"/>
            </c:ext>
          </c:extLst>
        </c:ser>
        <c:ser>
          <c:idx val="1"/>
          <c:order val="1"/>
          <c:tx>
            <c:strRef>
              <c:f>Tabelle1!$C$1</c:f>
              <c:strCache>
                <c:ptCount val="1"/>
                <c:pt idx="0">
                  <c:v>Nov 21</c:v>
                </c:pt>
              </c:strCache>
            </c:strRef>
          </c:tx>
          <c:spPr>
            <a:solidFill>
              <a:srgbClr val="0096C8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00" b="0" i="0" u="none" strike="noStrike" kern="1200" baseline="0">
                    <a:solidFill>
                      <a:schemeClr val="tx1"/>
                    </a:solidFill>
                    <a:latin typeface="Avenir Next LT Pro Demi" panose="020B0704020202020204" pitchFamily="34" charset="0"/>
                    <a:ea typeface="+mn-ea"/>
                    <a:cs typeface="+mn-cs"/>
                  </a:defRPr>
                </a:pPr>
                <a:endParaRPr lang="de-DE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Tabelle1!$A$2:$A$5</c:f>
              <c:strCache>
                <c:ptCount val="4"/>
                <c:pt idx="0">
                  <c:v>Erneuerbare Energien: sehr interessiert </c:v>
                </c:pt>
                <c:pt idx="1">
                  <c:v>Solaranlagen: sehr interessiert</c:v>
                </c:pt>
                <c:pt idx="2">
                  <c:v>Erneuerbare Energien: interessiert </c:v>
                </c:pt>
                <c:pt idx="3">
                  <c:v>Solaranlagen: interessiert</c:v>
                </c:pt>
              </c:strCache>
            </c:strRef>
          </c:cat>
          <c:val>
            <c:numRef>
              <c:f>Tabelle1!$C$2:$C$5</c:f>
              <c:numCache>
                <c:formatCode>General</c:formatCode>
                <c:ptCount val="4"/>
                <c:pt idx="0">
                  <c:v>4.2699999999999996</c:v>
                </c:pt>
                <c:pt idx="1">
                  <c:v>3.15</c:v>
                </c:pt>
                <c:pt idx="2">
                  <c:v>10.78</c:v>
                </c:pt>
                <c:pt idx="3">
                  <c:v>7.87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2783-4A5E-873F-E740DF7E70AE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1221602336"/>
        <c:axId val="1221601920"/>
      </c:barChart>
      <c:catAx>
        <c:axId val="122160233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/>
                </a:solidFill>
                <a:latin typeface="Avenir Next LT Pro Demi" panose="020B0704020202020204" pitchFamily="34" charset="0"/>
                <a:ea typeface="+mn-ea"/>
                <a:cs typeface="+mn-cs"/>
              </a:defRPr>
            </a:pPr>
            <a:endParaRPr lang="de-DE"/>
          </a:p>
        </c:txPr>
        <c:crossAx val="1221601920"/>
        <c:crosses val="autoZero"/>
        <c:auto val="1"/>
        <c:lblAlgn val="ctr"/>
        <c:lblOffset val="100"/>
        <c:noMultiLvlLbl val="0"/>
      </c:catAx>
      <c:valAx>
        <c:axId val="1221601920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122160233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ayout>
        <c:manualLayout>
          <c:xMode val="edge"/>
          <c:yMode val="edge"/>
          <c:x val="7.1123192738091159E-2"/>
          <c:y val="0.12267949821843666"/>
          <c:w val="0.25033116237533853"/>
          <c:h val="4.8054176516942472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baseline="0">
              <a:solidFill>
                <a:schemeClr val="tx1"/>
              </a:solidFill>
              <a:latin typeface="Avenir Next LT Pro Demi" panose="020B0704020202020204" pitchFamily="34" charset="0"/>
              <a:ea typeface="+mn-ea"/>
              <a:cs typeface="+mn-cs"/>
            </a:defRPr>
          </a:pPr>
          <a:endParaRPr lang="de-DE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100">
          <a:solidFill>
            <a:schemeClr val="tx1"/>
          </a:solidFill>
          <a:latin typeface="Avenir Next LT Pro Demi" panose="020B0704020202020204" pitchFamily="34" charset="0"/>
        </a:defRPr>
      </a:pPr>
      <a:endParaRPr lang="de-DE"/>
    </a:p>
  </c:txPr>
  <c:externalData r:id="rId3">
    <c:autoUpdate val="0"/>
  </c:externalData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45155784406824062"/>
          <c:y val="3.8358434723252267E-2"/>
          <c:w val="0.52057828407581463"/>
          <c:h val="0.92328313055349542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Basis</c:v>
                </c:pt>
              </c:strCache>
            </c:strRef>
          </c:tx>
          <c:spPr>
            <a:solidFill>
              <a:srgbClr val="007EB0"/>
            </a:solidFill>
          </c:spPr>
          <c:invertIfNegative val="0"/>
          <c:dPt>
            <c:idx val="0"/>
            <c:invertIfNegative val="0"/>
            <c:bubble3D val="0"/>
            <c:spPr>
              <a:solidFill>
                <a:srgbClr val="BFBFBF"/>
              </a:solidFill>
            </c:spPr>
            <c:extLst>
              <c:ext xmlns:c16="http://schemas.microsoft.com/office/drawing/2014/chart" uri="{C3380CC4-5D6E-409C-BE32-E72D297353CC}">
                <c16:uniqueId val="{00000001-D823-44C0-B4A1-62D4DCEECA19}"/>
              </c:ext>
            </c:extLst>
          </c:dPt>
          <c:dPt>
            <c:idx val="1"/>
            <c:invertIfNegative val="0"/>
            <c:bubble3D val="0"/>
            <c:spPr>
              <a:solidFill>
                <a:srgbClr val="96DCF0"/>
              </a:solidFill>
            </c:spPr>
            <c:extLst>
              <c:ext xmlns:c16="http://schemas.microsoft.com/office/drawing/2014/chart" uri="{C3380CC4-5D6E-409C-BE32-E72D297353CC}">
                <c16:uniqueId val="{00000002-D823-44C0-B4A1-62D4DCEECA19}"/>
              </c:ext>
            </c:extLst>
          </c:dPt>
          <c:dPt>
            <c:idx val="2"/>
            <c:invertIfNegative val="0"/>
            <c:bubble3D val="0"/>
            <c:spPr>
              <a:solidFill>
                <a:srgbClr val="00ADE4"/>
              </a:solidFill>
            </c:spPr>
            <c:extLst>
              <c:ext xmlns:c16="http://schemas.microsoft.com/office/drawing/2014/chart" uri="{C3380CC4-5D6E-409C-BE32-E72D297353CC}">
                <c16:uniqueId val="{00000003-D823-44C0-B4A1-62D4DCEECA19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200" b="1">
                    <a:solidFill>
                      <a:schemeClr val="bg1"/>
                    </a:solidFill>
                    <a:latin typeface="Avenir Next LT Pro" panose="020B0504020202020204" pitchFamily="34" charset="0"/>
                  </a:defRPr>
                </a:pPr>
                <a:endParaRPr lang="de-DE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Sheet1!$A$2:$A$5</c:f>
              <c:strCache>
                <c:ptCount val="4"/>
                <c:pt idx="0">
                  <c:v>Note 1 = trifft voll und ganz zu</c:v>
                </c:pt>
                <c:pt idx="1">
                  <c:v>Note 2</c:v>
                </c:pt>
                <c:pt idx="2">
                  <c:v>Note 3</c:v>
                </c:pt>
                <c:pt idx="3">
                  <c:v>Note 4 = trifft überhaupt nicht zu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9.1</c:v>
                </c:pt>
                <c:pt idx="1">
                  <c:v>24.7</c:v>
                </c:pt>
                <c:pt idx="2">
                  <c:v>34.799999999999997</c:v>
                </c:pt>
                <c:pt idx="3">
                  <c:v>30.9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823-44C0-B4A1-62D4DCEECA19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60"/>
        <c:overlap val="-30"/>
        <c:axId val="122039296"/>
        <c:axId val="122037376"/>
      </c:barChart>
      <c:catAx>
        <c:axId val="122039296"/>
        <c:scaling>
          <c:orientation val="maxMin"/>
        </c:scaling>
        <c:delete val="0"/>
        <c:axPos val="l"/>
        <c:numFmt formatCode="#,##0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vert="horz"/>
          <a:lstStyle/>
          <a:p>
            <a:pPr>
              <a:defRPr sz="1100" b="1">
                <a:latin typeface="Avenir Next LT Pro" panose="020B0504020202020204" pitchFamily="34" charset="0"/>
              </a:defRPr>
            </a:pPr>
            <a:endParaRPr lang="de-DE"/>
          </a:p>
        </c:txPr>
        <c:crossAx val="122037376"/>
        <c:crosses val="autoZero"/>
        <c:auto val="0"/>
        <c:lblAlgn val="ctr"/>
        <c:lblOffset val="100"/>
        <c:noMultiLvlLbl val="0"/>
      </c:catAx>
      <c:valAx>
        <c:axId val="122037376"/>
        <c:scaling>
          <c:orientation val="minMax"/>
          <c:max val="38"/>
          <c:min val="0"/>
        </c:scaling>
        <c:delete val="1"/>
        <c:axPos val="b"/>
        <c:numFmt formatCode="#,##0" sourceLinked="0"/>
        <c:majorTickMark val="out"/>
        <c:minorTickMark val="none"/>
        <c:tickLblPos val="nextTo"/>
        <c:crossAx val="122039296"/>
        <c:crosses val="max"/>
        <c:crossBetween val="between"/>
        <c:majorUnit val="2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mtId="4294967295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pPr>
      <a:endParaRPr lang="de-DE"/>
    </a:p>
  </c:txPr>
  <c:externalData r:id="rId1">
    <c:autoUpdate val="0"/>
  </c:externalData>
</c:chartSpace>
</file>

<file path=ppt/charts/chart2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40000229806163573"/>
          <c:y val="8.9112408336510907E-2"/>
          <c:w val="0.55252324675339159"/>
          <c:h val="0.82378156574009809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2020</c:v>
                </c:pt>
              </c:strCache>
            </c:strRef>
          </c:tx>
          <c:spPr>
            <a:solidFill>
              <a:srgbClr val="FFD278"/>
            </a:solidFill>
          </c:spPr>
          <c:invertIfNegative val="0"/>
          <c:dLbls>
            <c:dLbl>
              <c:idx val="3"/>
              <c:tx>
                <c:rich>
                  <a:bodyPr/>
                  <a:lstStyle/>
                  <a:p>
                    <a:fld id="{E79C0EE4-427E-4563-8C50-C8C6A62D5648}" type="VALUE">
                      <a:rPr lang="en-US" smtClean="0"/>
                      <a:pPr/>
                      <a:t>[WERT]</a:t>
                    </a:fld>
                    <a:r>
                      <a:rPr lang="en-US"/>
                      <a:t>,0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0-9978-4FB2-BBEF-B2982574DCA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100">
                    <a:latin typeface="Avenir Next LT Pro Demi" panose="020B0704020202020204" pitchFamily="34" charset="0"/>
                  </a:defRPr>
                </a:pPr>
                <a:endParaRPr lang="de-DE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Sheet1!$A$2:$A$7</c:f>
              <c:strCache>
                <c:ptCount val="6"/>
                <c:pt idx="0">
                  <c:v>Dacherneuerung / Dämmung / Fassadendämmung</c:v>
                </c:pt>
                <c:pt idx="1">
                  <c:v>Neue Heizungsanlage (mit Brennwerttechnik)</c:v>
                </c:pt>
                <c:pt idx="2">
                  <c:v>Solaranlage / Photovoltaik</c:v>
                </c:pt>
                <c:pt idx="3">
                  <c:v>Wärmepumpe</c:v>
                </c:pt>
                <c:pt idx="4">
                  <c:v>Pelletheizung</c:v>
                </c:pt>
                <c:pt idx="5">
                  <c:v>Kachelofen / Kamin(-ofen)</c:v>
                </c:pt>
              </c:strCache>
            </c:strRef>
          </c:cat>
          <c:val>
            <c:numRef>
              <c:f>Sheet1!$B$2:$B$7</c:f>
              <c:numCache>
                <c:formatCode>General</c:formatCode>
                <c:ptCount val="6"/>
                <c:pt idx="0">
                  <c:v>1.81</c:v>
                </c:pt>
                <c:pt idx="1">
                  <c:v>1.95</c:v>
                </c:pt>
                <c:pt idx="2">
                  <c:v>1.92</c:v>
                </c:pt>
                <c:pt idx="3">
                  <c:v>1</c:v>
                </c:pt>
                <c:pt idx="4">
                  <c:v>0.78</c:v>
                </c:pt>
                <c:pt idx="5">
                  <c:v>1.97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9978-4FB2-BBEF-B2982574DCA7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2021</c:v>
                </c:pt>
              </c:strCache>
            </c:strRef>
          </c:tx>
          <c:spPr>
            <a:solidFill>
              <a:srgbClr val="FF9600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100">
                    <a:latin typeface="Avenir Next LT Pro Demi" panose="020B0704020202020204" pitchFamily="34" charset="0"/>
                  </a:defRPr>
                </a:pPr>
                <a:endParaRPr lang="de-DE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Sheet1!$A$2:$A$7</c:f>
              <c:strCache>
                <c:ptCount val="6"/>
                <c:pt idx="0">
                  <c:v>Dacherneuerung / Dämmung / Fassadendämmung</c:v>
                </c:pt>
                <c:pt idx="1">
                  <c:v>Neue Heizungsanlage (mit Brennwerttechnik)</c:v>
                </c:pt>
                <c:pt idx="2">
                  <c:v>Solaranlage / Photovoltaik</c:v>
                </c:pt>
                <c:pt idx="3">
                  <c:v>Wärmepumpe</c:v>
                </c:pt>
                <c:pt idx="4">
                  <c:v>Pelletheizung</c:v>
                </c:pt>
                <c:pt idx="5">
                  <c:v>Kachelofen / Kamin(-ofen)</c:v>
                </c:pt>
              </c:strCache>
            </c:strRef>
          </c:cat>
          <c:val>
            <c:numRef>
              <c:f>Sheet1!$C$2:$C$7</c:f>
              <c:numCache>
                <c:formatCode>General</c:formatCode>
                <c:ptCount val="6"/>
                <c:pt idx="0">
                  <c:v>2.02</c:v>
                </c:pt>
                <c:pt idx="1">
                  <c:v>2.27</c:v>
                </c:pt>
                <c:pt idx="2">
                  <c:v>2.46</c:v>
                </c:pt>
                <c:pt idx="3">
                  <c:v>1.29</c:v>
                </c:pt>
                <c:pt idx="4">
                  <c:v>0.94</c:v>
                </c:pt>
                <c:pt idx="5">
                  <c:v>2.13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9978-4FB2-BBEF-B2982574DCA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22037376"/>
        <c:axId val="122039296"/>
      </c:barChart>
      <c:catAx>
        <c:axId val="122037376"/>
        <c:scaling>
          <c:orientation val="maxMin"/>
        </c:scaling>
        <c:delete val="0"/>
        <c:axPos val="l"/>
        <c:numFmt formatCode="#,##0" sourceLinked="0"/>
        <c:majorTickMark val="none"/>
        <c:minorTickMark val="none"/>
        <c:tickLblPos val="nextTo"/>
        <c:spPr>
          <a:noFill/>
          <a:ln>
            <a:solidFill>
              <a:schemeClr val="tx1"/>
            </a:solidFill>
          </a:ln>
          <a:effectLst/>
        </c:spPr>
        <c:txPr>
          <a:bodyPr rot="-60000000" vert="horz"/>
          <a:lstStyle/>
          <a:p>
            <a:pPr>
              <a:defRPr sz="1100">
                <a:latin typeface="Avenir Next LT Pro Demi" panose="020B0704020202020204" pitchFamily="34" charset="0"/>
              </a:defRPr>
            </a:pPr>
            <a:endParaRPr lang="de-DE"/>
          </a:p>
        </c:txPr>
        <c:crossAx val="122039296"/>
        <c:crosses val="autoZero"/>
        <c:auto val="0"/>
        <c:lblAlgn val="ctr"/>
        <c:lblOffset val="100"/>
        <c:noMultiLvlLbl val="0"/>
      </c:catAx>
      <c:valAx>
        <c:axId val="122039296"/>
        <c:scaling>
          <c:orientation val="minMax"/>
          <c:max val="3"/>
          <c:min val="0"/>
        </c:scaling>
        <c:delete val="1"/>
        <c:axPos val="t"/>
        <c:numFmt formatCode="#,##0" sourceLinked="0"/>
        <c:majorTickMark val="out"/>
        <c:minorTickMark val="none"/>
        <c:tickLblPos val="nextTo"/>
        <c:crossAx val="122037376"/>
        <c:crosses val="autoZero"/>
        <c:crossBetween val="between"/>
        <c:majorUnit val="1"/>
      </c:valAx>
      <c:spPr>
        <a:noFill/>
        <a:ln>
          <a:noFill/>
        </a:ln>
        <a:effectLst/>
      </c:spPr>
    </c:plotArea>
    <c:legend>
      <c:legendPos val="t"/>
      <c:overlay val="0"/>
      <c:txPr>
        <a:bodyPr/>
        <a:lstStyle/>
        <a:p>
          <a:pPr>
            <a:defRPr sz="1100">
              <a:latin typeface="Avenir Next LT Pro Demi" panose="020B0704020202020204" pitchFamily="34" charset="0"/>
            </a:defRPr>
          </a:pPr>
          <a:endParaRPr lang="de-DE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mtId="4294967295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pPr>
      <a:endParaRPr lang="de-DE"/>
    </a:p>
  </c:txPr>
  <c:externalData r:id="rId1">
    <c:autoUpdate val="0"/>
  </c:externalData>
</c:chartSpace>
</file>

<file path=ppt/charts/chart2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40657836265438713"/>
          <c:y val="9.0598737132922394E-2"/>
          <c:w val="0.58307395212503199"/>
          <c:h val="0.88683612963561498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2019</c:v>
                </c:pt>
              </c:strCache>
            </c:strRef>
          </c:tx>
          <c:spPr>
            <a:solidFill>
              <a:srgbClr val="BFBFBF"/>
            </a:solidFill>
          </c:spPr>
          <c:invertIfNegative val="0"/>
          <c:dLbls>
            <c:dLbl>
              <c:idx val="2"/>
              <c:tx>
                <c:rich>
                  <a:bodyPr/>
                  <a:lstStyle/>
                  <a:p>
                    <a:fld id="{9A50A42B-E095-42A7-A6E7-F0D31B98D3D6}" type="VALUE">
                      <a:rPr lang="en-US" smtClean="0"/>
                      <a:pPr/>
                      <a:t>[WERT]</a:t>
                    </a:fld>
                    <a:r>
                      <a:rPr lang="en-US"/>
                      <a:t>,0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51A7-4885-9649-DD23315E727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100"/>
                </a:pPr>
                <a:endParaRPr lang="de-DE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Sheet1!$A$2:$A$6</c:f>
              <c:strCache>
                <c:ptCount val="5"/>
                <c:pt idx="0">
                  <c:v>Neuwagen mit Benzinmotor</c:v>
                </c:pt>
                <c:pt idx="1">
                  <c:v>Neuwagen mit Dieselmotor</c:v>
                </c:pt>
                <c:pt idx="2">
                  <c:v>Neuwagen mit Hybridantrieb</c:v>
                </c:pt>
                <c:pt idx="3">
                  <c:v>Neuwagen mit Elektro-Antrieb</c:v>
                </c:pt>
                <c:pt idx="4">
                  <c:v>Neuwagen mit umweltfreundlichem Antrieb (Biogas, Methanol, Erdgas)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8.6300000000000008</c:v>
                </c:pt>
                <c:pt idx="1">
                  <c:v>2.83</c:v>
                </c:pt>
                <c:pt idx="2">
                  <c:v>1</c:v>
                </c:pt>
                <c:pt idx="3">
                  <c:v>0.42</c:v>
                </c:pt>
                <c:pt idx="4">
                  <c:v>0.24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1A7-4885-9649-DD23315E7274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2020</c:v>
                </c:pt>
              </c:strCache>
            </c:strRef>
          </c:tx>
          <c:spPr>
            <a:solidFill>
              <a:srgbClr val="96DCF0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100"/>
                </a:pPr>
                <a:endParaRPr lang="de-DE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Sheet1!$A$2:$A$6</c:f>
              <c:strCache>
                <c:ptCount val="5"/>
                <c:pt idx="0">
                  <c:v>Neuwagen mit Benzinmotor</c:v>
                </c:pt>
                <c:pt idx="1">
                  <c:v>Neuwagen mit Dieselmotor</c:v>
                </c:pt>
                <c:pt idx="2">
                  <c:v>Neuwagen mit Hybridantrieb</c:v>
                </c:pt>
                <c:pt idx="3">
                  <c:v>Neuwagen mit Elektro-Antrieb</c:v>
                </c:pt>
                <c:pt idx="4">
                  <c:v>Neuwagen mit umweltfreundlichem Antrieb (Biogas, Methanol, Erdgas)</c:v>
                </c:pt>
              </c:strCache>
            </c:strRef>
          </c:cat>
          <c:val>
            <c:numRef>
              <c:f>Sheet1!$C$2:$C$6</c:f>
              <c:numCache>
                <c:formatCode>General</c:formatCode>
                <c:ptCount val="5"/>
                <c:pt idx="0">
                  <c:v>8.89</c:v>
                </c:pt>
                <c:pt idx="1">
                  <c:v>2.17</c:v>
                </c:pt>
                <c:pt idx="2">
                  <c:v>1.25</c:v>
                </c:pt>
                <c:pt idx="3">
                  <c:v>0.56999999999999995</c:v>
                </c:pt>
                <c:pt idx="4">
                  <c:v>0.31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51A7-4885-9649-DD23315E7274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2021</c:v>
                </c:pt>
              </c:strCache>
            </c:strRef>
          </c:tx>
          <c:spPr>
            <a:solidFill>
              <a:srgbClr val="00ADE4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100"/>
                </a:pPr>
                <a:endParaRPr lang="de-DE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Sheet1!$A$2:$A$6</c:f>
              <c:strCache>
                <c:ptCount val="5"/>
                <c:pt idx="0">
                  <c:v>Neuwagen mit Benzinmotor</c:v>
                </c:pt>
                <c:pt idx="1">
                  <c:v>Neuwagen mit Dieselmotor</c:v>
                </c:pt>
                <c:pt idx="2">
                  <c:v>Neuwagen mit Hybridantrieb</c:v>
                </c:pt>
                <c:pt idx="3">
                  <c:v>Neuwagen mit Elektro-Antrieb</c:v>
                </c:pt>
                <c:pt idx="4">
                  <c:v>Neuwagen mit umweltfreundlichem Antrieb (Biogas, Methanol, Erdgas)</c:v>
                </c:pt>
              </c:strCache>
            </c:strRef>
          </c:cat>
          <c:val>
            <c:numRef>
              <c:f>Sheet1!$D$2:$D$6</c:f>
              <c:numCache>
                <c:formatCode>General</c:formatCode>
                <c:ptCount val="5"/>
                <c:pt idx="0">
                  <c:v>8.69</c:v>
                </c:pt>
                <c:pt idx="1">
                  <c:v>1.88</c:v>
                </c:pt>
                <c:pt idx="2">
                  <c:v>1.84</c:v>
                </c:pt>
                <c:pt idx="3">
                  <c:v>1.02</c:v>
                </c:pt>
                <c:pt idx="4">
                  <c:v>0.45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51A7-4885-9649-DD23315E7274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122037376"/>
        <c:axId val="122039296"/>
      </c:barChart>
      <c:catAx>
        <c:axId val="122037376"/>
        <c:scaling>
          <c:orientation val="maxMin"/>
        </c:scaling>
        <c:delete val="0"/>
        <c:axPos val="l"/>
        <c:numFmt formatCode="#,##0" sourceLinked="0"/>
        <c:majorTickMark val="none"/>
        <c:minorTickMark val="none"/>
        <c:tickLblPos val="nextTo"/>
        <c:spPr>
          <a:noFill/>
          <a:ln>
            <a:solidFill>
              <a:schemeClr val="tx1"/>
            </a:solidFill>
          </a:ln>
          <a:effectLst/>
        </c:spPr>
        <c:txPr>
          <a:bodyPr rot="-60000000" vert="horz"/>
          <a:lstStyle/>
          <a:p>
            <a:pPr>
              <a:defRPr sz="1100"/>
            </a:pPr>
            <a:endParaRPr lang="de-DE"/>
          </a:p>
        </c:txPr>
        <c:crossAx val="122039296"/>
        <c:crosses val="autoZero"/>
        <c:auto val="0"/>
        <c:lblAlgn val="ctr"/>
        <c:lblOffset val="100"/>
        <c:noMultiLvlLbl val="0"/>
      </c:catAx>
      <c:valAx>
        <c:axId val="122039296"/>
        <c:scaling>
          <c:orientation val="minMax"/>
          <c:max val="15"/>
          <c:min val="0"/>
        </c:scaling>
        <c:delete val="1"/>
        <c:axPos val="t"/>
        <c:numFmt formatCode="#,##0" sourceLinked="0"/>
        <c:majorTickMark val="out"/>
        <c:minorTickMark val="none"/>
        <c:tickLblPos val="nextTo"/>
        <c:crossAx val="122037376"/>
        <c:crosses val="autoZero"/>
        <c:crossBetween val="between"/>
        <c:majorUnit val="5"/>
      </c:valAx>
      <c:spPr>
        <a:noFill/>
        <a:ln>
          <a:noFill/>
        </a:ln>
        <a:effectLst/>
      </c:spPr>
    </c:plotArea>
    <c:legend>
      <c:legendPos val="t"/>
      <c:overlay val="0"/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mtId="4294967295">
          <a:solidFill>
            <a:schemeClr val="tx1"/>
          </a:solidFill>
          <a:latin typeface="Avenir Next LT Pro Demi" panose="020B0704020202020204" pitchFamily="34" charset="0"/>
          <a:cs typeface="Arial" panose="020B0604020202020204" pitchFamily="34" charset="0"/>
        </a:defRPr>
      </a:pPr>
      <a:endParaRPr lang="de-DE"/>
    </a:p>
  </c:txPr>
  <c:externalData r:id="rId1">
    <c:autoUpdate val="0"/>
  </c:externalData>
</c:chartSpace>
</file>

<file path=ppt/charts/chart2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3.0086467392485827E-2"/>
          <c:y val="4.2354576632742544E-2"/>
          <c:w val="0.93593562762362437"/>
          <c:h val="0.7765189104750082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Bundesgebiet gesamt</c:v>
                </c:pt>
              </c:strCache>
            </c:strRef>
          </c:tx>
          <c:spPr>
            <a:solidFill>
              <a:srgbClr val="00ADE4"/>
            </a:solidFill>
          </c:spPr>
          <c:invertIfNegative val="0"/>
          <c:dLbls>
            <c:dLbl>
              <c:idx val="3"/>
              <c:tx>
                <c:rich>
                  <a:bodyPr/>
                  <a:lstStyle/>
                  <a:p>
                    <a:fld id="{FEA33E4D-8E30-45EC-8C9C-60AEB43BDBFE}" type="VALUE">
                      <a:rPr lang="en-US" smtClean="0"/>
                      <a:pPr/>
                      <a:t>[WERT]</a:t>
                    </a:fld>
                    <a:r>
                      <a:rPr lang="en-US"/>
                      <a:t>,0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5-BF5C-4F07-ACCA-4AAC22FF4B8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>
                    <a:latin typeface="Avenir Next LT Pro Demi" panose="020B0704020202020204" pitchFamily="34" charset="0"/>
                  </a:defRPr>
                </a:pPr>
                <a:endParaRPr lang="de-DE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Sheet1!$A$2:$A$5</c:f>
              <c:strCache>
                <c:ptCount val="4"/>
                <c:pt idx="0">
                  <c:v>1 PKW vorhanden</c:v>
                </c:pt>
                <c:pt idx="1">
                  <c:v>2 PKW vorhanden</c:v>
                </c:pt>
                <c:pt idx="2">
                  <c:v>3 oder mehr PKW vorhanden</c:v>
                </c:pt>
                <c:pt idx="3">
                  <c:v>Kein PKW vorhanden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52.5</c:v>
                </c:pt>
                <c:pt idx="1">
                  <c:v>28.2</c:v>
                </c:pt>
                <c:pt idx="2">
                  <c:v>2.2000000000000002</c:v>
                </c:pt>
                <c:pt idx="3">
                  <c:v>15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F5C-4F07-ACCA-4AAC22FF4B8D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Städte mit mehr als 500.000 Einwohnern</c:v>
                </c:pt>
              </c:strCache>
            </c:strRef>
          </c:tx>
          <c:invertIfNegative val="0"/>
          <c:dLbls>
            <c:dLbl>
              <c:idx val="1"/>
              <c:tx>
                <c:rich>
                  <a:bodyPr/>
                  <a:lstStyle/>
                  <a:p>
                    <a:fld id="{690777DF-48D8-4CC8-9A28-E1CFC24DBBDF}" type="VALUE">
                      <a:rPr lang="en-US" smtClean="0"/>
                      <a:pPr/>
                      <a:t>[WERT]</a:t>
                    </a:fld>
                    <a:r>
                      <a:rPr lang="en-US"/>
                      <a:t>,0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4-BF5C-4F07-ACCA-4AAC22FF4B8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100">
                    <a:latin typeface="Avenir Next LT Pro Demi" panose="020B0704020202020204" pitchFamily="34" charset="0"/>
                  </a:defRPr>
                </a:pPr>
                <a:endParaRPr lang="de-DE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Sheet1!$A$2:$A$5</c:f>
              <c:strCache>
                <c:ptCount val="4"/>
                <c:pt idx="0">
                  <c:v>1 PKW vorhanden</c:v>
                </c:pt>
                <c:pt idx="1">
                  <c:v>2 PKW vorhanden</c:v>
                </c:pt>
                <c:pt idx="2">
                  <c:v>3 oder mehr PKW vorhanden</c:v>
                </c:pt>
                <c:pt idx="3">
                  <c:v>Kein PKW vorhanden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52.3</c:v>
                </c:pt>
                <c:pt idx="1">
                  <c:v>15</c:v>
                </c:pt>
                <c:pt idx="2">
                  <c:v>2.1</c:v>
                </c:pt>
                <c:pt idx="3">
                  <c:v>30.6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F5C-4F07-ACCA-4AAC22FF4B8D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Gemeinden mit bis zu 50.000 Einwohnern</c:v>
                </c:pt>
              </c:strCache>
            </c:strRef>
          </c:tx>
          <c:spPr>
            <a:solidFill>
              <a:srgbClr val="FFD278"/>
            </a:solidFill>
          </c:spPr>
          <c:invertIfNegative val="0"/>
          <c:dLbls>
            <c:dLbl>
              <c:idx val="3"/>
              <c:tx>
                <c:rich>
                  <a:bodyPr/>
                  <a:lstStyle/>
                  <a:p>
                    <a:fld id="{8B56E936-6A5A-4DCE-BB70-2336570F96E8}" type="VALUE">
                      <a:rPr lang="en-US" smtClean="0"/>
                      <a:pPr/>
                      <a:t>[WERT]</a:t>
                    </a:fld>
                    <a:r>
                      <a:rPr lang="en-US"/>
                      <a:t>,0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6-BF5C-4F07-ACCA-4AAC22FF4B8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100">
                    <a:latin typeface="Avenir Next LT Pro Demi" panose="020B0704020202020204" pitchFamily="34" charset="0"/>
                  </a:defRPr>
                </a:pPr>
                <a:endParaRPr lang="de-DE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Sheet1!$A$2:$A$5</c:f>
              <c:strCache>
                <c:ptCount val="4"/>
                <c:pt idx="0">
                  <c:v>1 PKW vorhanden</c:v>
                </c:pt>
                <c:pt idx="1">
                  <c:v>2 PKW vorhanden</c:v>
                </c:pt>
                <c:pt idx="2">
                  <c:v>3 oder mehr PKW vorhanden</c:v>
                </c:pt>
                <c:pt idx="3">
                  <c:v>Kein PKW vorhanden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51.4</c:v>
                </c:pt>
                <c:pt idx="1">
                  <c:v>33.4</c:v>
                </c:pt>
                <c:pt idx="2">
                  <c:v>5.0999999999999996</c:v>
                </c:pt>
                <c:pt idx="3">
                  <c:v>10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BF5C-4F07-ACCA-4AAC22FF4B8D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-30"/>
        <c:axId val="122037376"/>
        <c:axId val="122039296"/>
      </c:barChart>
      <c:catAx>
        <c:axId val="122037376"/>
        <c:scaling>
          <c:orientation val="minMax"/>
        </c:scaling>
        <c:delete val="0"/>
        <c:axPos val="b"/>
        <c:numFmt formatCode="#,##0" sourceLinked="0"/>
        <c:majorTickMark val="none"/>
        <c:minorTickMark val="none"/>
        <c:tickLblPos val="nextTo"/>
        <c:spPr>
          <a:noFill/>
          <a:ln>
            <a:solidFill>
              <a:schemeClr val="tx1"/>
            </a:solidFill>
          </a:ln>
          <a:effectLst/>
        </c:spPr>
        <c:txPr>
          <a:bodyPr rot="-60000000" vert="horz"/>
          <a:lstStyle/>
          <a:p>
            <a:pPr>
              <a:defRPr sz="1050">
                <a:latin typeface="Avenir Next LT Pro Demi" panose="020B0704020202020204" pitchFamily="34" charset="0"/>
              </a:defRPr>
            </a:pPr>
            <a:endParaRPr lang="de-DE"/>
          </a:p>
        </c:txPr>
        <c:crossAx val="122039296"/>
        <c:crosses val="autoZero"/>
        <c:auto val="0"/>
        <c:lblAlgn val="ctr"/>
        <c:lblOffset val="100"/>
        <c:noMultiLvlLbl val="0"/>
      </c:catAx>
      <c:valAx>
        <c:axId val="122039296"/>
        <c:scaling>
          <c:orientation val="minMax"/>
          <c:max val="60"/>
          <c:min val="0"/>
        </c:scaling>
        <c:delete val="1"/>
        <c:axPos val="l"/>
        <c:numFmt formatCode="#,##0" sourceLinked="0"/>
        <c:majorTickMark val="out"/>
        <c:minorTickMark val="none"/>
        <c:tickLblPos val="nextTo"/>
        <c:crossAx val="122037376"/>
        <c:crosses val="autoZero"/>
        <c:crossBetween val="between"/>
        <c:majorUnit val="20"/>
      </c:valAx>
      <c:spPr>
        <a:noFill/>
        <a:ln>
          <a:noFill/>
        </a:ln>
        <a:effectLst/>
      </c:spPr>
    </c:plotArea>
    <c:legend>
      <c:legendPos val="t"/>
      <c:layout>
        <c:manualLayout>
          <c:xMode val="edge"/>
          <c:yMode val="edge"/>
          <c:x val="0.38032311239889499"/>
          <c:y val="0.1279737119808271"/>
          <c:w val="0.54309160926754274"/>
          <c:h val="0.11218801134383916"/>
        </c:manualLayout>
      </c:layout>
      <c:overlay val="0"/>
      <c:txPr>
        <a:bodyPr/>
        <a:lstStyle/>
        <a:p>
          <a:pPr>
            <a:defRPr sz="1100">
              <a:latin typeface="Avenir Next LT Pro Demi" panose="020B0704020202020204" pitchFamily="34" charset="0"/>
            </a:defRPr>
          </a:pPr>
          <a:endParaRPr lang="de-DE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mtId="4294967295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pPr>
      <a:endParaRPr lang="de-DE"/>
    </a:p>
  </c:txPr>
  <c:externalData r:id="rId1">
    <c:autoUpdate val="0"/>
  </c:externalData>
</c:chartSpace>
</file>

<file path=ppt/charts/chart2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7.3252945300935748E-2"/>
          <c:y val="0.10756706612645213"/>
          <c:w val="0.62643058092327941"/>
          <c:h val="0.81215267233142263"/>
        </c:manualLayout>
      </c:layout>
      <c:pieChart>
        <c:varyColors val="1"/>
        <c:ser>
          <c:idx val="0"/>
          <c:order val="0"/>
          <c:tx>
            <c:strRef>
              <c:f>Tabelle1!$B$1</c:f>
              <c:strCache>
                <c:ptCount val="1"/>
                <c:pt idx="0">
                  <c:v>Verkauf</c:v>
                </c:pt>
              </c:strCache>
            </c:strRef>
          </c:tx>
          <c:dPt>
            <c:idx val="0"/>
            <c:bubble3D val="0"/>
            <c:spPr>
              <a:solidFill>
                <a:srgbClr val="007EB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2-8F9C-4C8F-BD2B-C6EF13004591}"/>
              </c:ext>
            </c:extLst>
          </c:dPt>
          <c:dPt>
            <c:idx val="1"/>
            <c:bubble3D val="0"/>
            <c:spPr>
              <a:solidFill>
                <a:srgbClr val="0096C8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8F9C-4C8F-BD2B-C6EF13004591}"/>
              </c:ext>
            </c:extLst>
          </c:dPt>
          <c:dPt>
            <c:idx val="2"/>
            <c:bubble3D val="0"/>
            <c:spPr>
              <a:solidFill>
                <a:srgbClr val="00ADE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4-8F9C-4C8F-BD2B-C6EF13004591}"/>
              </c:ext>
            </c:extLst>
          </c:dPt>
          <c:dPt>
            <c:idx val="3"/>
            <c:bubble3D val="0"/>
            <c:spPr>
              <a:solidFill>
                <a:srgbClr val="96DCF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8F9C-4C8F-BD2B-C6EF13004591}"/>
              </c:ext>
            </c:extLst>
          </c:dPt>
          <c:dPt>
            <c:idx val="4"/>
            <c:bubble3D val="0"/>
            <c:spPr>
              <a:solidFill>
                <a:srgbClr val="BFBFBF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6-8F9C-4C8F-BD2B-C6EF13004591}"/>
              </c:ext>
            </c:extLst>
          </c:dPt>
          <c:dLbls>
            <c:dLbl>
              <c:idx val="0"/>
              <c:tx>
                <c:rich>
                  <a:bodyPr/>
                  <a:lstStyle/>
                  <a:p>
                    <a:fld id="{8907525C-8F40-49D8-A7BB-D699A8563360}" type="VALUE">
                      <a:rPr lang="en-US">
                        <a:solidFill>
                          <a:schemeClr val="bg1"/>
                        </a:solidFill>
                      </a:rPr>
                      <a:pPr/>
                      <a:t>[WERT]</a:t>
                    </a:fld>
                    <a:endParaRPr lang="de-DE"/>
                  </a:p>
                </c:rich>
              </c:tx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2-8F9C-4C8F-BD2B-C6EF13004591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fld id="{5105FC7F-A805-4D62-898C-1C0232936371}" type="VALUE">
                      <a:rPr lang="en-US">
                        <a:solidFill>
                          <a:schemeClr val="bg1"/>
                        </a:solidFill>
                      </a:rPr>
                      <a:pPr/>
                      <a:t>[WERT]</a:t>
                    </a:fld>
                    <a:endParaRPr lang="de-DE"/>
                  </a:p>
                </c:rich>
              </c:tx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8F9C-4C8F-BD2B-C6EF13004591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fld id="{CEC13A28-5C4D-46F8-A513-84C6AA8F90DD}" type="VALUE">
                      <a:rPr lang="en-US">
                        <a:solidFill>
                          <a:schemeClr val="bg1"/>
                        </a:solidFill>
                      </a:rPr>
                      <a:pPr/>
                      <a:t>[WERT]</a:t>
                    </a:fld>
                    <a:endParaRPr lang="de-DE"/>
                  </a:p>
                </c:rich>
              </c:tx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4-8F9C-4C8F-BD2B-C6EF1300459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144000" tIns="144000" rIns="144000" bIns="14400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tx1"/>
                    </a:solidFill>
                    <a:latin typeface="Avenir Next LT Pro Demi" panose="020B0704020202020204" pitchFamily="34" charset="0"/>
                    <a:ea typeface="+mn-ea"/>
                    <a:cs typeface="+mn-cs"/>
                  </a:defRPr>
                </a:pPr>
                <a:endParaRPr lang="de-DE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rect">
                    <a:avLst/>
                  </a:prstGeom>
                </c15:spPr>
              </c:ext>
            </c:extLst>
          </c:dLbls>
          <c:cat>
            <c:strRef>
              <c:f>Tabelle1!$A$2:$A$6</c:f>
              <c:strCache>
                <c:ptCount val="5"/>
                <c:pt idx="0">
                  <c:v>fast ausschließlich</c:v>
                </c:pt>
                <c:pt idx="1">
                  <c:v>überwiegend</c:v>
                </c:pt>
                <c:pt idx="2">
                  <c:v>ca. Hälfte-Hälfte</c:v>
                </c:pt>
                <c:pt idx="3">
                  <c:v>selten</c:v>
                </c:pt>
                <c:pt idx="4">
                  <c:v>nie</c:v>
                </c:pt>
              </c:strCache>
            </c:strRef>
          </c:cat>
          <c:val>
            <c:numRef>
              <c:f>Tabelle1!$B$2:$B$6</c:f>
              <c:numCache>
                <c:formatCode>General</c:formatCode>
                <c:ptCount val="5"/>
                <c:pt idx="0">
                  <c:v>2.2000000000000002</c:v>
                </c:pt>
                <c:pt idx="1">
                  <c:v>9.1999999999999993</c:v>
                </c:pt>
                <c:pt idx="2">
                  <c:v>27.9</c:v>
                </c:pt>
                <c:pt idx="3">
                  <c:v>38.299999999999997</c:v>
                </c:pt>
                <c:pt idx="4">
                  <c:v>21.9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F9C-4C8F-BD2B-C6EF1300459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73661539260580144"/>
          <c:y val="0.31181655330645724"/>
          <c:w val="0.24139764375925141"/>
          <c:h val="0.35515693257359926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baseline="0">
              <a:solidFill>
                <a:schemeClr val="tx1"/>
              </a:solidFill>
              <a:latin typeface="Avenir Next LT Pro Demi" panose="020B0704020202020204" pitchFamily="34" charset="0"/>
              <a:ea typeface="+mn-ea"/>
              <a:cs typeface="+mn-cs"/>
            </a:defRPr>
          </a:pPr>
          <a:endParaRPr lang="de-DE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de-DE"/>
    </a:p>
  </c:txPr>
  <c:externalData r:id="rId1">
    <c:autoUpdate val="0"/>
  </c:externalData>
</c:chartSpace>
</file>

<file path=ppt/charts/chart2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2.4861300813731554E-2"/>
          <c:y val="0.15572834645669292"/>
          <c:w val="0.94607591286770643"/>
          <c:h val="0.6766049868766403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Tabelle1!$B$1</c:f>
              <c:strCache>
                <c:ptCount val="1"/>
                <c:pt idx="0">
                  <c:v>Frauen</c:v>
                </c:pt>
              </c:strCache>
            </c:strRef>
          </c:tx>
          <c:spPr>
            <a:solidFill>
              <a:srgbClr val="FF96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bg1"/>
                    </a:solidFill>
                    <a:latin typeface="Avenir Next LT Pro Demi" panose="020B0704020202020204" pitchFamily="34" charset="0"/>
                    <a:ea typeface="+mn-ea"/>
                    <a:cs typeface="+mn-cs"/>
                  </a:defRPr>
                </a:pPr>
                <a:endParaRPr lang="de-DE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Tabelle1!$A$2:$A$3</c:f>
              <c:strCache>
                <c:ptCount val="2"/>
                <c:pt idx="0">
                  <c:v>Bin (sehr) an Bio-Lebensmitteln interessiert</c:v>
                </c:pt>
                <c:pt idx="1">
                  <c:v>Beim Lebensmittelkauf achte ich (sehr) auf Öko- und Bio-Siegel</c:v>
                </c:pt>
              </c:strCache>
            </c:strRef>
          </c:cat>
          <c:val>
            <c:numRef>
              <c:f>Tabelle1!$B$2:$B$3</c:f>
              <c:numCache>
                <c:formatCode>General</c:formatCode>
                <c:ptCount val="2"/>
                <c:pt idx="0">
                  <c:v>37.6</c:v>
                </c:pt>
                <c:pt idx="1">
                  <c:v>45.2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91F-45F8-8829-2EF56DE764CE}"/>
            </c:ext>
          </c:extLst>
        </c:ser>
        <c:ser>
          <c:idx val="1"/>
          <c:order val="1"/>
          <c:tx>
            <c:strRef>
              <c:f>Tabelle1!$C$1</c:f>
              <c:strCache>
                <c:ptCount val="1"/>
                <c:pt idx="0">
                  <c:v>Männer</c:v>
                </c:pt>
              </c:strCache>
            </c:strRef>
          </c:tx>
          <c:spPr>
            <a:solidFill>
              <a:srgbClr val="0096C8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bg1"/>
                    </a:solidFill>
                    <a:latin typeface="Avenir Next LT Pro Demi" panose="020B0704020202020204" pitchFamily="34" charset="0"/>
                    <a:ea typeface="+mn-ea"/>
                    <a:cs typeface="+mn-cs"/>
                  </a:defRPr>
                </a:pPr>
                <a:endParaRPr lang="de-DE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Tabelle1!$A$2:$A$3</c:f>
              <c:strCache>
                <c:ptCount val="2"/>
                <c:pt idx="0">
                  <c:v>Bin (sehr) an Bio-Lebensmitteln interessiert</c:v>
                </c:pt>
                <c:pt idx="1">
                  <c:v>Beim Lebensmittelkauf achte ich (sehr) auf Öko- und Bio-Siegel</c:v>
                </c:pt>
              </c:strCache>
            </c:strRef>
          </c:cat>
          <c:val>
            <c:numRef>
              <c:f>Tabelle1!$C$2:$C$3</c:f>
              <c:numCache>
                <c:formatCode>General</c:formatCode>
                <c:ptCount val="2"/>
                <c:pt idx="0">
                  <c:v>21.9</c:v>
                </c:pt>
                <c:pt idx="1">
                  <c:v>35.5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491F-45F8-8829-2EF56DE764CE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1298489616"/>
        <c:axId val="1298490448"/>
      </c:barChart>
      <c:catAx>
        <c:axId val="129848961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/>
                </a:solidFill>
                <a:latin typeface="Avenir Next LT Pro Demi" panose="020B0704020202020204" pitchFamily="34" charset="0"/>
                <a:ea typeface="+mn-ea"/>
                <a:cs typeface="+mn-cs"/>
              </a:defRPr>
            </a:pPr>
            <a:endParaRPr lang="de-DE"/>
          </a:p>
        </c:txPr>
        <c:crossAx val="1298490448"/>
        <c:crosses val="autoZero"/>
        <c:auto val="1"/>
        <c:lblAlgn val="ctr"/>
        <c:lblOffset val="100"/>
        <c:noMultiLvlLbl val="0"/>
      </c:catAx>
      <c:valAx>
        <c:axId val="1298490448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129848961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baseline="0">
              <a:solidFill>
                <a:schemeClr val="tx1"/>
              </a:solidFill>
              <a:latin typeface="Avenir Next LT Pro Demi" panose="020B0704020202020204" pitchFamily="34" charset="0"/>
              <a:ea typeface="+mn-ea"/>
              <a:cs typeface="+mn-cs"/>
            </a:defRPr>
          </a:pPr>
          <a:endParaRPr lang="de-DE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de-DE"/>
    </a:p>
  </c:txPr>
  <c:externalData r:id="rId3">
    <c:autoUpdate val="0"/>
  </c:externalData>
</c:chartSpace>
</file>

<file path=ppt/charts/chart2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1537840537396744"/>
          <c:y val="0.18058868918531146"/>
          <c:w val="0.66905622077819427"/>
          <c:h val="0.76399908424908425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2019</c:v>
                </c:pt>
              </c:strCache>
            </c:strRef>
          </c:tx>
          <c:spPr>
            <a:solidFill>
              <a:srgbClr val="BFBFBF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Sheet1!$A$2:$A$5</c:f>
              <c:strCache>
                <c:ptCount val="4"/>
                <c:pt idx="0">
                  <c:v>Trifft voll und ganz zu</c:v>
                </c:pt>
                <c:pt idx="1">
                  <c:v>Trifft eher zu</c:v>
                </c:pt>
                <c:pt idx="2">
                  <c:v>Trifft eher nicht zu</c:v>
                </c:pt>
                <c:pt idx="3">
                  <c:v>Trifft überhaupt nicht zu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25.7</c:v>
                </c:pt>
                <c:pt idx="1">
                  <c:v>40.5</c:v>
                </c:pt>
                <c:pt idx="2">
                  <c:v>22.9</c:v>
                </c:pt>
                <c:pt idx="3">
                  <c:v>10.6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06A-4F90-B587-E86016588319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2021</c:v>
                </c:pt>
              </c:strCache>
            </c:strRef>
          </c:tx>
          <c:spPr>
            <a:solidFill>
              <a:srgbClr val="00ADE4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Sheet1!$A$2:$A$5</c:f>
              <c:strCache>
                <c:ptCount val="4"/>
                <c:pt idx="0">
                  <c:v>Trifft voll und ganz zu</c:v>
                </c:pt>
                <c:pt idx="1">
                  <c:v>Trifft eher zu</c:v>
                </c:pt>
                <c:pt idx="2">
                  <c:v>Trifft eher nicht zu</c:v>
                </c:pt>
                <c:pt idx="3">
                  <c:v>Trifft überhaupt nicht zu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27.7</c:v>
                </c:pt>
                <c:pt idx="1">
                  <c:v>40.700000000000003</c:v>
                </c:pt>
                <c:pt idx="2">
                  <c:v>20.8</c:v>
                </c:pt>
                <c:pt idx="3">
                  <c:v>10.4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606A-4F90-B587-E86016588319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-30"/>
        <c:axId val="122039296"/>
        <c:axId val="122037376"/>
      </c:barChart>
      <c:catAx>
        <c:axId val="122039296"/>
        <c:scaling>
          <c:orientation val="maxMin"/>
        </c:scaling>
        <c:delete val="0"/>
        <c:axPos val="l"/>
        <c:numFmt formatCode="#,##0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vert="horz"/>
          <a:lstStyle/>
          <a:p>
            <a:pPr>
              <a:defRPr/>
            </a:pPr>
            <a:endParaRPr lang="de-DE"/>
          </a:p>
        </c:txPr>
        <c:crossAx val="122037376"/>
        <c:crosses val="autoZero"/>
        <c:auto val="0"/>
        <c:lblAlgn val="ctr"/>
        <c:lblOffset val="100"/>
        <c:noMultiLvlLbl val="0"/>
      </c:catAx>
      <c:valAx>
        <c:axId val="122037376"/>
        <c:scaling>
          <c:orientation val="minMax"/>
          <c:max val="75"/>
          <c:min val="0"/>
        </c:scaling>
        <c:delete val="1"/>
        <c:axPos val="b"/>
        <c:numFmt formatCode="#,##0" sourceLinked="0"/>
        <c:majorTickMark val="out"/>
        <c:minorTickMark val="none"/>
        <c:tickLblPos val="nextTo"/>
        <c:crossAx val="122039296"/>
        <c:crosses val="max"/>
        <c:crossBetween val="between"/>
        <c:majorUnit val="5"/>
      </c:valAx>
      <c:spPr>
        <a:noFill/>
        <a:ln>
          <a:noFill/>
        </a:ln>
        <a:effectLst/>
      </c:spPr>
    </c:plotArea>
    <c:legend>
      <c:legendPos val="t"/>
      <c:layout>
        <c:manualLayout>
          <c:xMode val="edge"/>
          <c:yMode val="edge"/>
          <c:x val="0.30679101647214801"/>
          <c:y val="7.8925037598147826E-2"/>
          <c:w val="0.19661513599037136"/>
          <c:h val="6.8903478690239842E-2"/>
        </c:manualLayout>
      </c:layout>
      <c:overlay val="0"/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100" smtId="4294967295">
          <a:solidFill>
            <a:schemeClr val="tx1"/>
          </a:solidFill>
          <a:latin typeface="Avenir Next LT Pro Demi" panose="020B0704020202020204" pitchFamily="34" charset="0"/>
          <a:cs typeface="Arial" panose="020B0604020202020204" pitchFamily="34" charset="0"/>
        </a:defRPr>
      </a:pPr>
      <a:endParaRPr lang="de-DE"/>
    </a:p>
  </c:txPr>
  <c:externalData r:id="rId1">
    <c:autoUpdate val="0"/>
  </c:externalData>
</c:chartSpace>
</file>

<file path=ppt/charts/chart2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7030861440827361"/>
          <c:y val="3.6964978027991188E-2"/>
          <c:w val="0.8117809378305324"/>
          <c:h val="0.92607004394401782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Basis</c:v>
                </c:pt>
              </c:strCache>
            </c:strRef>
          </c:tx>
          <c:spPr>
            <a:solidFill>
              <a:srgbClr val="0096C8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100">
                    <a:solidFill>
                      <a:schemeClr val="bg1"/>
                    </a:solidFill>
                    <a:latin typeface="Avenir Next LT Pro Demi" panose="020B0704020202020204" pitchFamily="34" charset="0"/>
                  </a:defRPr>
                </a:pPr>
                <a:endParaRPr lang="de-DE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Sheet1!$A$2:$A$8</c:f>
              <c:strCache>
                <c:ptCount val="7"/>
                <c:pt idx="0">
                  <c:v>16 - 19 Jahre</c:v>
                </c:pt>
                <c:pt idx="1">
                  <c:v>20 - 29 Jahre</c:v>
                </c:pt>
                <c:pt idx="2">
                  <c:v>30 - 39 Jahre</c:v>
                </c:pt>
                <c:pt idx="3">
                  <c:v>40 - 49 Jahre</c:v>
                </c:pt>
                <c:pt idx="4">
                  <c:v>50 - 59 Jahre</c:v>
                </c:pt>
                <c:pt idx="5">
                  <c:v>60 - 69 Jahre</c:v>
                </c:pt>
                <c:pt idx="6">
                  <c:v>70 plus</c:v>
                </c:pt>
              </c:strCache>
            </c:strRef>
          </c:cat>
          <c:val>
            <c:numRef>
              <c:f>Sheet1!$B$2:$B$8</c:f>
              <c:numCache>
                <c:formatCode>General</c:formatCode>
                <c:ptCount val="7"/>
                <c:pt idx="0">
                  <c:v>5.7</c:v>
                </c:pt>
                <c:pt idx="1">
                  <c:v>18.2</c:v>
                </c:pt>
                <c:pt idx="2">
                  <c:v>19.3</c:v>
                </c:pt>
                <c:pt idx="3">
                  <c:v>13.9</c:v>
                </c:pt>
                <c:pt idx="4">
                  <c:v>17.5</c:v>
                </c:pt>
                <c:pt idx="5">
                  <c:v>14.5</c:v>
                </c:pt>
                <c:pt idx="6">
                  <c:v>10.6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5D0-4ACF-9EEF-FFFED1157D1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-30"/>
        <c:axId val="122039296"/>
        <c:axId val="122037376"/>
      </c:barChart>
      <c:catAx>
        <c:axId val="122039296"/>
        <c:scaling>
          <c:orientation val="maxMin"/>
        </c:scaling>
        <c:delete val="0"/>
        <c:axPos val="l"/>
        <c:numFmt formatCode="#,##0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vert="horz"/>
          <a:lstStyle/>
          <a:p>
            <a:pPr>
              <a:defRPr sz="1100">
                <a:latin typeface="Avenir Next LT Pro Demi" panose="020B0704020202020204" pitchFamily="34" charset="0"/>
              </a:defRPr>
            </a:pPr>
            <a:endParaRPr lang="de-DE"/>
          </a:p>
        </c:txPr>
        <c:crossAx val="122037376"/>
        <c:crosses val="autoZero"/>
        <c:auto val="0"/>
        <c:lblAlgn val="ctr"/>
        <c:lblOffset val="100"/>
        <c:noMultiLvlLbl val="0"/>
      </c:catAx>
      <c:valAx>
        <c:axId val="122037376"/>
        <c:scaling>
          <c:orientation val="minMax"/>
          <c:max val="21"/>
          <c:min val="0"/>
        </c:scaling>
        <c:delete val="1"/>
        <c:axPos val="b"/>
        <c:numFmt formatCode="#,##0" sourceLinked="0"/>
        <c:majorTickMark val="out"/>
        <c:minorTickMark val="none"/>
        <c:tickLblPos val="nextTo"/>
        <c:crossAx val="122039296"/>
        <c:crosses val="max"/>
        <c:crossBetween val="between"/>
        <c:majorUnit val="1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mtId="4294967295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pPr>
      <a:endParaRPr lang="de-DE"/>
    </a:p>
  </c:txPr>
  <c:externalData r:id="rId1">
    <c:autoUpdate val="0"/>
  </c:externalData>
</c:chartSpace>
</file>

<file path=ppt/charts/chart2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8453187362900045"/>
          <c:y val="2.5480188112002942E-2"/>
          <c:w val="0.66173677466788483"/>
          <c:h val="0.95687968165661041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Januar - November 2021</c:v>
                </c:pt>
              </c:strCache>
            </c:strRef>
          </c:tx>
          <c:spPr>
            <a:solidFill>
              <a:srgbClr val="00ADE4"/>
            </a:solidFill>
          </c:spPr>
          <c:invertIfNegative val="0"/>
          <c:dLbls>
            <c:dLbl>
              <c:idx val="18"/>
              <c:tx>
                <c:rich>
                  <a:bodyPr/>
                  <a:lstStyle/>
                  <a:p>
                    <a:fld id="{00874FE5-1FA7-44BE-B203-7DCADE5C644B}" type="VALUE">
                      <a:rPr lang="en-US" smtClean="0"/>
                      <a:pPr/>
                      <a:t>[WERT]</a:t>
                    </a:fld>
                    <a:r>
                      <a:rPr lang="en-US"/>
                      <a:t>,0</a:t>
                    </a:r>
                  </a:p>
                </c:rich>
              </c:tx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F7F7-42A1-8BCC-380401F12AAA}"/>
                </c:ext>
              </c:extLst>
            </c:dLbl>
            <c:dLbl>
              <c:idx val="19"/>
              <c:tx>
                <c:rich>
                  <a:bodyPr/>
                  <a:lstStyle/>
                  <a:p>
                    <a:fld id="{25A67B60-E3F5-4736-A0A7-9C22DD0DCDFA}" type="VALUE">
                      <a:rPr lang="en-US" smtClean="0"/>
                      <a:pPr/>
                      <a:t>[WERT]</a:t>
                    </a:fld>
                    <a:r>
                      <a:rPr lang="en-US"/>
                      <a:t>,0</a:t>
                    </a:r>
                  </a:p>
                </c:rich>
              </c:tx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2-F7F7-42A1-8BCC-380401F12AA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100">
                    <a:latin typeface="Avenir Next LT Pro Demi" panose="020B0704020202020204" pitchFamily="34" charset="0"/>
                  </a:defRPr>
                </a:pPr>
                <a:endParaRPr lang="de-DE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Sheet1!$A$2:$A$26</c:f>
              <c:strCache>
                <c:ptCount val="25"/>
                <c:pt idx="0">
                  <c:v>ebay Kleinanzeigen </c:v>
                </c:pt>
                <c:pt idx="1">
                  <c:v>t-online </c:v>
                </c:pt>
                <c:pt idx="2">
                  <c:v>FOCUS Online </c:v>
                </c:pt>
                <c:pt idx="3">
                  <c:v>N-TV </c:v>
                </c:pt>
                <c:pt idx="4">
                  <c:v>BILD </c:v>
                </c:pt>
                <c:pt idx="5">
                  <c:v>WELT.de </c:v>
                </c:pt>
                <c:pt idx="6">
                  <c:v>DER SPIEGEL </c:v>
                </c:pt>
                <c:pt idx="7">
                  <c:v>CHIP </c:v>
                </c:pt>
                <c:pt idx="8">
                  <c:v>RTL </c:v>
                </c:pt>
                <c:pt idx="9">
                  <c:v>CHEFKOCH </c:v>
                </c:pt>
                <c:pt idx="10">
                  <c:v>FAZ.NET </c:v>
                </c:pt>
                <c:pt idx="11">
                  <c:v>STERN</c:v>
                </c:pt>
                <c:pt idx="12">
                  <c:v>RND </c:v>
                </c:pt>
                <c:pt idx="13">
                  <c:v>Der Tagesspiegel </c:v>
                </c:pt>
                <c:pt idx="14">
                  <c:v>wetter.com </c:v>
                </c:pt>
                <c:pt idx="15">
                  <c:v>Süddeutsche.de </c:v>
                </c:pt>
                <c:pt idx="16">
                  <c:v>FUNKE Medien NRW </c:v>
                </c:pt>
                <c:pt idx="17">
                  <c:v>COMPUTERBILD.de </c:v>
                </c:pt>
                <c:pt idx="18">
                  <c:v>WEB.DE </c:v>
                </c:pt>
                <c:pt idx="19">
                  <c:v>ZEIT ONLINE </c:v>
                </c:pt>
                <c:pt idx="20">
                  <c:v>GALA </c:v>
                </c:pt>
                <c:pt idx="21">
                  <c:v>BUNTE.de </c:v>
                </c:pt>
                <c:pt idx="22">
                  <c:v>Express</c:v>
                </c:pt>
                <c:pt idx="23">
                  <c:v>GMX </c:v>
                </c:pt>
                <c:pt idx="24">
                  <c:v>RP Online </c:v>
                </c:pt>
              </c:strCache>
            </c:strRef>
          </c:cat>
          <c:val>
            <c:numRef>
              <c:f>Sheet1!$B$2:$B$26</c:f>
              <c:numCache>
                <c:formatCode>General</c:formatCode>
                <c:ptCount val="25"/>
                <c:pt idx="0">
                  <c:v>89.5</c:v>
                </c:pt>
                <c:pt idx="1">
                  <c:v>87.2</c:v>
                </c:pt>
                <c:pt idx="2">
                  <c:v>82.5</c:v>
                </c:pt>
                <c:pt idx="3">
                  <c:v>81.599999999999994</c:v>
                </c:pt>
                <c:pt idx="4">
                  <c:v>80.900000000000006</c:v>
                </c:pt>
                <c:pt idx="5">
                  <c:v>80.5</c:v>
                </c:pt>
                <c:pt idx="6">
                  <c:v>80.2</c:v>
                </c:pt>
                <c:pt idx="7">
                  <c:v>77.8</c:v>
                </c:pt>
                <c:pt idx="8">
                  <c:v>77.3</c:v>
                </c:pt>
                <c:pt idx="9">
                  <c:v>67.400000000000006</c:v>
                </c:pt>
                <c:pt idx="10">
                  <c:v>66.400000000000006</c:v>
                </c:pt>
                <c:pt idx="11">
                  <c:v>66.3</c:v>
                </c:pt>
                <c:pt idx="12">
                  <c:v>66.2</c:v>
                </c:pt>
                <c:pt idx="13">
                  <c:v>65.7</c:v>
                </c:pt>
                <c:pt idx="14">
                  <c:v>65.099999999999994</c:v>
                </c:pt>
                <c:pt idx="15">
                  <c:v>65</c:v>
                </c:pt>
                <c:pt idx="16">
                  <c:v>64.5</c:v>
                </c:pt>
                <c:pt idx="17">
                  <c:v>64.400000000000006</c:v>
                </c:pt>
                <c:pt idx="18">
                  <c:v>64</c:v>
                </c:pt>
                <c:pt idx="19">
                  <c:v>63</c:v>
                </c:pt>
                <c:pt idx="20">
                  <c:v>56.3</c:v>
                </c:pt>
                <c:pt idx="21">
                  <c:v>54.8</c:v>
                </c:pt>
                <c:pt idx="22">
                  <c:v>53.6</c:v>
                </c:pt>
                <c:pt idx="23">
                  <c:v>52.7</c:v>
                </c:pt>
                <c:pt idx="24">
                  <c:v>52.1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7F7-42A1-8BCC-380401F12AAA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50"/>
        <c:overlap val="-30"/>
        <c:axId val="122039296"/>
        <c:axId val="122037376"/>
      </c:barChart>
      <c:catAx>
        <c:axId val="122039296"/>
        <c:scaling>
          <c:orientation val="maxMin"/>
        </c:scaling>
        <c:delete val="0"/>
        <c:axPos val="l"/>
        <c:numFmt formatCode="#,##0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vert="horz"/>
          <a:lstStyle/>
          <a:p>
            <a:pPr>
              <a:defRPr sz="1050">
                <a:latin typeface="Avenir Next LT Pro Demi" panose="020B0704020202020204" pitchFamily="34" charset="0"/>
              </a:defRPr>
            </a:pPr>
            <a:endParaRPr lang="de-DE"/>
          </a:p>
        </c:txPr>
        <c:crossAx val="122037376"/>
        <c:crosses val="autoZero"/>
        <c:auto val="0"/>
        <c:lblAlgn val="ctr"/>
        <c:lblOffset val="100"/>
        <c:noMultiLvlLbl val="0"/>
      </c:catAx>
      <c:valAx>
        <c:axId val="122037376"/>
        <c:scaling>
          <c:orientation val="minMax"/>
          <c:max val="95"/>
          <c:min val="0"/>
        </c:scaling>
        <c:delete val="1"/>
        <c:axPos val="b"/>
        <c:numFmt formatCode="#,##0" sourceLinked="0"/>
        <c:majorTickMark val="out"/>
        <c:minorTickMark val="none"/>
        <c:tickLblPos val="nextTo"/>
        <c:crossAx val="122039296"/>
        <c:crosses val="max"/>
        <c:crossBetween val="between"/>
        <c:majorUnit val="5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mtId="4294967295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pPr>
      <a:endParaRPr lang="de-DE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7957906924452677"/>
          <c:y val="0.13545688328986555"/>
          <c:w val="0.64880738272102834"/>
          <c:h val="0.81965349109837959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Spalte1</c:v>
                </c:pt>
              </c:strCache>
            </c:strRef>
          </c:tx>
          <c:spPr>
            <a:ln>
              <a:solidFill>
                <a:schemeClr val="bg1"/>
              </a:solidFill>
            </a:ln>
          </c:spPr>
          <c:dPt>
            <c:idx val="0"/>
            <c:bubble3D val="0"/>
            <c:spPr>
              <a:solidFill>
                <a:srgbClr val="D5EDF7"/>
              </a:solidFill>
              <a:ln>
                <a:solidFill>
                  <a:schemeClr val="bg1"/>
                </a:solidFill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C706-4A5C-A6ED-EC8022043F9D}"/>
              </c:ext>
            </c:extLst>
          </c:dPt>
          <c:dPt>
            <c:idx val="1"/>
            <c:bubble3D val="0"/>
            <c:spPr>
              <a:solidFill>
                <a:srgbClr val="007EB0"/>
              </a:solidFill>
              <a:ln>
                <a:solidFill>
                  <a:schemeClr val="bg1"/>
                </a:solidFill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C706-4A5C-A6ED-EC8022043F9D}"/>
              </c:ext>
            </c:extLst>
          </c:dPt>
          <c:dPt>
            <c:idx val="2"/>
            <c:bubble3D val="0"/>
            <c:spPr>
              <a:solidFill>
                <a:srgbClr val="0096C8"/>
              </a:solidFill>
              <a:ln>
                <a:solidFill>
                  <a:schemeClr val="bg1"/>
                </a:solidFill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5-C706-4A5C-A6ED-EC8022043F9D}"/>
              </c:ext>
            </c:extLst>
          </c:dPt>
          <c:dPt>
            <c:idx val="3"/>
            <c:bubble3D val="0"/>
            <c:spPr>
              <a:solidFill>
                <a:srgbClr val="00ADE4"/>
              </a:solidFill>
              <a:ln>
                <a:solidFill>
                  <a:schemeClr val="bg1"/>
                </a:solidFill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7-C706-4A5C-A6ED-EC8022043F9D}"/>
              </c:ext>
            </c:extLst>
          </c:dPt>
          <c:dPt>
            <c:idx val="4"/>
            <c:bubble3D val="0"/>
            <c:spPr>
              <a:solidFill>
                <a:srgbClr val="96DCF0"/>
              </a:solidFill>
              <a:ln>
                <a:solidFill>
                  <a:schemeClr val="bg1"/>
                </a:solidFill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9-C706-4A5C-A6ED-EC8022043F9D}"/>
              </c:ext>
            </c:extLst>
          </c:dPt>
          <c:dLbls>
            <c:dLbl>
              <c:idx val="0"/>
              <c:layout>
                <c:manualLayout>
                  <c:x val="1.0274267948216585E-2"/>
                  <c:y val="-0.17590530610821875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0">
                    <a:noAutofit/>
                  </a:bodyPr>
                  <a:lstStyle/>
                  <a:p>
                    <a:pPr algn="ctr">
                      <a:defRPr lang="de-DE" sz="1100" b="1" i="0" u="none" strike="noStrike" kern="1200" baseline="0" noProof="0">
                        <a:solidFill>
                          <a:schemeClr val="tx1"/>
                        </a:solidFill>
                        <a:latin typeface="Avenir Next LT Pro Demi" panose="020B0704020202020204" pitchFamily="34" charset="0"/>
                        <a:ea typeface="+mn-ea"/>
                        <a:cs typeface="+mn-cs"/>
                      </a:defRPr>
                    </a:pPr>
                    <a:fld id="{89459BBB-B80F-4AE7-8823-6A6733306D9A}" type="CATEGORYNAME">
                      <a:rPr lang="en-US" sz="1100" b="1" noProof="0" smtClean="0">
                        <a:solidFill>
                          <a:schemeClr val="tx1"/>
                        </a:solidFill>
                        <a:latin typeface="Avenir Next LT Pro Demi" panose="020B0704020202020204" pitchFamily="34" charset="0"/>
                      </a:rPr>
                      <a:pPr algn="ctr">
                        <a:defRPr lang="de-DE" sz="1100" b="1" noProof="0">
                          <a:solidFill>
                            <a:schemeClr val="tx1"/>
                          </a:solidFill>
                          <a:latin typeface="Avenir Next LT Pro Demi" panose="020B0704020202020204" pitchFamily="34" charset="0"/>
                        </a:defRPr>
                      </a:pPr>
                      <a:t>[RUBRIKENNAME]</a:t>
                    </a:fld>
                    <a:endParaRPr lang="de-DE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0">
                  <a:noAutofit/>
                </a:bodyPr>
                <a:lstStyle/>
                <a:p>
                  <a:pPr algn="ctr">
                    <a:defRPr lang="de-DE" sz="1100" b="1" i="0" u="none" strike="noStrike" kern="1200" baseline="0" noProof="0">
                      <a:solidFill>
                        <a:schemeClr val="tx1"/>
                      </a:solidFill>
                      <a:latin typeface="Avenir Next LT Pro Demi" panose="020B0704020202020204" pitchFamily="34" charset="0"/>
                      <a:ea typeface="+mn-ea"/>
                      <a:cs typeface="+mn-cs"/>
                    </a:defRPr>
                  </a:pPr>
                  <a:endParaRPr lang="de-DE"/>
                </a:p>
              </c:txPr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>
                  <c15:layout>
                    <c:manualLayout>
                      <c:w val="0.27711283988943636"/>
                      <c:h val="8.9672543474626124E-2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C706-4A5C-A6ED-EC8022043F9D}"/>
                </c:ext>
              </c:extLst>
            </c:dLbl>
            <c:dLbl>
              <c:idx val="1"/>
              <c:layout>
                <c:manualLayout>
                  <c:x val="0.16552376277210931"/>
                  <c:y val="-6.2075416456855159E-2"/>
                </c:manualLayout>
              </c:layout>
              <c:tx>
                <c:rich>
                  <a:bodyPr/>
                  <a:lstStyle/>
                  <a:p>
                    <a:fld id="{AF143E9D-032D-421E-BE7E-08E03A795811}" type="CATEGORYNAME">
                      <a:rPr lang="en-US" noProof="0" smtClean="0"/>
                      <a:pPr/>
                      <a:t>[RUBRIKENNAME]</a:t>
                    </a:fld>
                    <a:endParaRPr lang="en-US" noProof="0" dirty="0"/>
                  </a:p>
                  <a:p>
                    <a:r>
                      <a:rPr lang="en-US" noProof="0" dirty="0"/>
                      <a:t>Abschluss</a:t>
                    </a:r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C706-4A5C-A6ED-EC8022043F9D}"/>
                </c:ext>
              </c:extLst>
            </c:dLbl>
            <c:dLbl>
              <c:idx val="2"/>
              <c:layout>
                <c:manualLayout>
                  <c:x val="0.26708852896780416"/>
                  <c:y val="6.1287608093369056E-2"/>
                </c:manualLayout>
              </c:layout>
              <c:tx>
                <c:rich>
                  <a:bodyPr/>
                  <a:lstStyle/>
                  <a:p>
                    <a:fld id="{600CCA6E-C1EA-4D87-B7A5-ACDF013C6075}" type="CATEGORYNAME">
                      <a:rPr lang="en-US" noProof="0" smtClean="0">
                        <a:solidFill>
                          <a:schemeClr val="tx1"/>
                        </a:solidFill>
                      </a:rPr>
                      <a:pPr/>
                      <a:t>[RUBRIKENNAME]</a:t>
                    </a:fld>
                    <a:endParaRPr lang="en-US" noProof="0" dirty="0">
                      <a:solidFill>
                        <a:schemeClr val="tx1"/>
                      </a:solidFill>
                    </a:endParaRPr>
                  </a:p>
                  <a:p>
                    <a:r>
                      <a:rPr lang="en-US" noProof="0" dirty="0">
                        <a:solidFill>
                          <a:schemeClr val="tx1"/>
                        </a:solidFill>
                      </a:rPr>
                      <a:t>Abschluss</a:t>
                    </a:r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5-C706-4A5C-A6ED-EC8022043F9D}"/>
                </c:ext>
              </c:extLst>
            </c:dLbl>
            <c:dLbl>
              <c:idx val="3"/>
              <c:layout>
                <c:manualLayout>
                  <c:x val="-0.14803027735446142"/>
                  <c:y val="0.1685860375081564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lang="de-DE" sz="1100" b="1" i="0" u="none" strike="noStrike" kern="1200" baseline="0" noProof="0">
                        <a:solidFill>
                          <a:schemeClr val="tx1"/>
                        </a:solidFill>
                        <a:latin typeface="Avenir Next LT Pro Demi" panose="020B0704020202020204" pitchFamily="34" charset="0"/>
                        <a:ea typeface="+mn-ea"/>
                        <a:cs typeface="+mn-cs"/>
                      </a:defRPr>
                    </a:pPr>
                    <a:fld id="{706F02B0-6B06-4159-888D-9277A2D1B893}" type="CATEGORYNAME">
                      <a:rPr lang="en-US" smtClean="0"/>
                      <a:pPr>
                        <a:defRPr lang="de-DE" sz="1100" b="1" noProof="0">
                          <a:solidFill>
                            <a:schemeClr val="tx1"/>
                          </a:solidFill>
                          <a:latin typeface="Avenir Next LT Pro Demi" panose="020B0704020202020204" pitchFamily="34" charset="0"/>
                        </a:defRPr>
                      </a:pPr>
                      <a:t>[RUBRIKENNAME]</a:t>
                    </a:fld>
                    <a:endParaRPr lang="de-DE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lang="de-DE" sz="1100" b="1" i="0" u="none" strike="noStrike" kern="1200" baseline="0" noProof="0">
                      <a:solidFill>
                        <a:schemeClr val="tx1"/>
                      </a:solidFill>
                      <a:latin typeface="Avenir Next LT Pro Demi" panose="020B0704020202020204" pitchFamily="34" charset="0"/>
                      <a:ea typeface="+mn-ea"/>
                      <a:cs typeface="+mn-cs"/>
                    </a:defRPr>
                  </a:pPr>
                  <a:endParaRPr lang="de-DE"/>
                </a:p>
              </c:txPr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>
                  <c15:layout>
                    <c:manualLayout>
                      <c:w val="0.12422725082514023"/>
                      <c:h val="7.632807216538548E-2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7-C706-4A5C-A6ED-EC8022043F9D}"/>
                </c:ext>
              </c:extLst>
            </c:dLbl>
            <c:dLbl>
              <c:idx val="4"/>
              <c:layout>
                <c:manualLayout>
                  <c:x val="-0.18791682924225803"/>
                  <c:y val="-7.8746170403523483E-2"/>
                </c:manualLayout>
              </c:layout>
              <c:tx>
                <c:rich>
                  <a:bodyPr/>
                  <a:lstStyle/>
                  <a:p>
                    <a:fld id="{B2F380E4-5D86-45FE-9261-C2A09F9BEB64}" type="CATEGORYNAME">
                      <a:rPr lang="en-US" noProof="0" smtClean="0"/>
                      <a:pPr/>
                      <a:t>[RUBRIKENNAME]</a:t>
                    </a:fld>
                    <a:endParaRPr lang="en-US" noProof="0"/>
                  </a:p>
                  <a:p>
                    <a:r>
                      <a:rPr lang="en-US" noProof="0"/>
                      <a:t>Abschluss</a:t>
                    </a:r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9-C706-4A5C-A6ED-EC8022043F9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lang="de-DE" sz="1100" b="1" i="0" u="none" strike="noStrike" kern="1200" baseline="0" noProof="0">
                    <a:solidFill>
                      <a:schemeClr val="tx1"/>
                    </a:solidFill>
                    <a:latin typeface="Avenir Next LT Pro Demi" panose="020B0704020202020204" pitchFamily="34" charset="0"/>
                    <a:ea typeface="+mn-ea"/>
                    <a:cs typeface="+mn-cs"/>
                  </a:defRPr>
                </a:pPr>
                <a:endParaRPr lang="de-DE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 xmlns:m="http://schemas.openxmlformats.org/officeDocument/2006/math" xmlns:w="http://schemas.openxmlformats.org/wordprocessingml/2006/main" xmlns:xml="http://www.w3.org/XML/1998/namespace" xmlns:wp="http://schemas.openxmlformats.org/drawingml/2006/wordprocessingDrawing" xmlns:a14="http://schemas.microsoft.com/office/drawing/2010/main">
              <c:ext xmlns:c15="http://schemas.microsoft.com/office/drawing/2012/chart" uri="{CE6537A1-D6FC-4f65-9D91-7224C49458BB}"/>
            </c:extLst>
          </c:dLbls>
          <c:cat>
            <c:strRef>
              <c:f>Sheet1!$A$2:$A$6</c:f>
              <c:strCache>
                <c:ptCount val="5"/>
                <c:pt idx="0">
                  <c:v>Kein allgemeiner Schulabschluss</c:v>
                </c:pt>
                <c:pt idx="1">
                  <c:v>Haupt- bzw. Volksschule</c:v>
                </c:pt>
                <c:pt idx="2">
                  <c:v> Realschule / POS </c:v>
                </c:pt>
                <c:pt idx="3">
                  <c:v>Abitur / Fachabitur</c:v>
                </c:pt>
                <c:pt idx="4">
                  <c:v>Fach-/Hochschule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1.7</c:v>
                </c:pt>
                <c:pt idx="1">
                  <c:v>27.3</c:v>
                </c:pt>
                <c:pt idx="2">
                  <c:v>31.5</c:v>
                </c:pt>
                <c:pt idx="3">
                  <c:v>17</c:v>
                </c:pt>
                <c:pt idx="4">
                  <c:v>22.5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C706-4A5C-A6ED-EC8022043F9D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  <c:holeSize val="50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de-DE"/>
    </a:p>
  </c:txPr>
  <c:externalData r:id="rId3">
    <c:autoUpdate val="0"/>
  </c:externalData>
  <c:userShapes r:id="rId4"/>
</c:chartSpace>
</file>

<file path=ppt/charts/chart3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3669248510396377"/>
          <c:y val="2.8006756905760571E-2"/>
          <c:w val="0.58093781745689077"/>
          <c:h val="0.94398648618847891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Ø Tag (Januar - November 2021)</c:v>
                </c:pt>
              </c:strCache>
            </c:strRef>
          </c:tx>
          <c:spPr>
            <a:solidFill>
              <a:srgbClr val="96DCF0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100">
                    <a:latin typeface="Avenir Next LT Pro Demi" panose="020B0704020202020204" pitchFamily="34" charset="0"/>
                  </a:defRPr>
                </a:pPr>
                <a:endParaRPr lang="de-DE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Sheet1!$A$2:$A$11</c:f>
              <c:strCache>
                <c:ptCount val="10"/>
                <c:pt idx="0">
                  <c:v>ebay Kleinanzeigen </c:v>
                </c:pt>
                <c:pt idx="1">
                  <c:v>t-online </c:v>
                </c:pt>
                <c:pt idx="2">
                  <c:v>WEB.DE</c:v>
                </c:pt>
                <c:pt idx="3">
                  <c:v>GMX </c:v>
                </c:pt>
                <c:pt idx="4">
                  <c:v>BILD</c:v>
                </c:pt>
                <c:pt idx="5">
                  <c:v>N-TV </c:v>
                </c:pt>
                <c:pt idx="6">
                  <c:v>DER SPIEGEL </c:v>
                </c:pt>
                <c:pt idx="7">
                  <c:v>wetter.com </c:v>
                </c:pt>
                <c:pt idx="8">
                  <c:v>FOCUS Online </c:v>
                </c:pt>
                <c:pt idx="9">
                  <c:v>WELT.de </c:v>
                </c:pt>
              </c:strCache>
            </c:strRef>
          </c:cat>
          <c:val>
            <c:numRef>
              <c:f>Sheet1!$B$2:$B$11</c:f>
              <c:numCache>
                <c:formatCode>General</c:formatCode>
                <c:ptCount val="10"/>
                <c:pt idx="0">
                  <c:v>11.01</c:v>
                </c:pt>
                <c:pt idx="1">
                  <c:v>6.49</c:v>
                </c:pt>
                <c:pt idx="2">
                  <c:v>6.36</c:v>
                </c:pt>
                <c:pt idx="3">
                  <c:v>5.84</c:v>
                </c:pt>
                <c:pt idx="4">
                  <c:v>5.77</c:v>
                </c:pt>
                <c:pt idx="5">
                  <c:v>4.58</c:v>
                </c:pt>
                <c:pt idx="6">
                  <c:v>4.42</c:v>
                </c:pt>
                <c:pt idx="7">
                  <c:v>3.61</c:v>
                </c:pt>
                <c:pt idx="8">
                  <c:v>3.38</c:v>
                </c:pt>
                <c:pt idx="9">
                  <c:v>3.26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A1B9-4E65-B4BE-27F29A60819A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60"/>
        <c:overlap val="-30"/>
        <c:axId val="122039296"/>
        <c:axId val="122037376"/>
      </c:barChart>
      <c:catAx>
        <c:axId val="122039296"/>
        <c:scaling>
          <c:orientation val="maxMin"/>
        </c:scaling>
        <c:delete val="0"/>
        <c:axPos val="l"/>
        <c:numFmt formatCode="#,##0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vert="horz"/>
          <a:lstStyle/>
          <a:p>
            <a:pPr>
              <a:defRPr sz="1100">
                <a:latin typeface="Avenir Next LT Pro Demi" panose="020B0704020202020204" pitchFamily="34" charset="0"/>
              </a:defRPr>
            </a:pPr>
            <a:endParaRPr lang="de-DE"/>
          </a:p>
        </c:txPr>
        <c:crossAx val="122037376"/>
        <c:crosses val="autoZero"/>
        <c:auto val="0"/>
        <c:lblAlgn val="ctr"/>
        <c:lblOffset val="100"/>
        <c:noMultiLvlLbl val="0"/>
      </c:catAx>
      <c:valAx>
        <c:axId val="122037376"/>
        <c:scaling>
          <c:orientation val="minMax"/>
          <c:max val="19"/>
          <c:min val="0"/>
        </c:scaling>
        <c:delete val="1"/>
        <c:axPos val="b"/>
        <c:numFmt formatCode="#,##0" sourceLinked="0"/>
        <c:majorTickMark val="out"/>
        <c:minorTickMark val="none"/>
        <c:tickLblPos val="nextTo"/>
        <c:crossAx val="122039296"/>
        <c:crosses val="max"/>
        <c:crossBetween val="between"/>
        <c:majorUnit val="1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mtId="4294967295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pPr>
      <a:endParaRPr lang="de-DE"/>
    </a:p>
  </c:txPr>
  <c:externalData r:id="rId1">
    <c:autoUpdate val="0"/>
  </c:externalData>
</c:chartSpace>
</file>

<file path=ppt/charts/chart3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5761941251596426"/>
          <c:y val="3.0676328502415459E-2"/>
          <c:w val="0.73427075351213278"/>
          <c:h val="0.93251207729468599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Ø Monat (Januar - November 2021)</c:v>
                </c:pt>
              </c:strCache>
            </c:strRef>
          </c:tx>
          <c:spPr>
            <a:solidFill>
              <a:srgbClr val="00ADE4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100">
                    <a:latin typeface="Avenir Next LT Pro Demi" panose="020B0704020202020204" pitchFamily="34" charset="0"/>
                  </a:defRPr>
                </a:pPr>
                <a:endParaRPr lang="de-DE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Sheet1!$A$2:$A$11</c:f>
              <c:strCache>
                <c:ptCount val="10"/>
                <c:pt idx="0">
                  <c:v>ebay Kleinanzeigen </c:v>
                </c:pt>
                <c:pt idx="1">
                  <c:v>t-online </c:v>
                </c:pt>
                <c:pt idx="2">
                  <c:v>FOCUS Online </c:v>
                </c:pt>
                <c:pt idx="3">
                  <c:v>DER SPIEGEL </c:v>
                </c:pt>
                <c:pt idx="4">
                  <c:v>BILD </c:v>
                </c:pt>
                <c:pt idx="5">
                  <c:v>N-TV </c:v>
                </c:pt>
                <c:pt idx="6">
                  <c:v>WELT.de </c:v>
                </c:pt>
                <c:pt idx="7">
                  <c:v>CHIP </c:v>
                </c:pt>
                <c:pt idx="8">
                  <c:v>RTL </c:v>
                </c:pt>
                <c:pt idx="9">
                  <c:v>WEB.DE </c:v>
                </c:pt>
              </c:strCache>
            </c:strRef>
          </c:cat>
          <c:val>
            <c:numRef>
              <c:f>Sheet1!$B$2:$B$11</c:f>
              <c:numCache>
                <c:formatCode>#,##0.00</c:formatCode>
                <c:ptCount val="10"/>
                <c:pt idx="0">
                  <c:v>39.01</c:v>
                </c:pt>
                <c:pt idx="1">
                  <c:v>30.85</c:v>
                </c:pt>
                <c:pt idx="2">
                  <c:v>27.3</c:v>
                </c:pt>
                <c:pt idx="3">
                  <c:v>25.99</c:v>
                </c:pt>
                <c:pt idx="4">
                  <c:v>25.81</c:v>
                </c:pt>
                <c:pt idx="5">
                  <c:v>25.67</c:v>
                </c:pt>
                <c:pt idx="6">
                  <c:v>25.37</c:v>
                </c:pt>
                <c:pt idx="7">
                  <c:v>22.47</c:v>
                </c:pt>
                <c:pt idx="8">
                  <c:v>21.48</c:v>
                </c:pt>
                <c:pt idx="9">
                  <c:v>20.12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A82-4114-A37D-D4E165FFF275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60"/>
        <c:overlap val="-30"/>
        <c:axId val="122039296"/>
        <c:axId val="122037376"/>
      </c:barChart>
      <c:catAx>
        <c:axId val="122039296"/>
        <c:scaling>
          <c:orientation val="maxMin"/>
        </c:scaling>
        <c:delete val="0"/>
        <c:axPos val="l"/>
        <c:numFmt formatCode="#,##0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vert="horz"/>
          <a:lstStyle/>
          <a:p>
            <a:pPr>
              <a:defRPr sz="1100">
                <a:latin typeface="Avenir Next LT Pro Demi" panose="020B0704020202020204" pitchFamily="34" charset="0"/>
              </a:defRPr>
            </a:pPr>
            <a:endParaRPr lang="de-DE"/>
          </a:p>
        </c:txPr>
        <c:crossAx val="122037376"/>
        <c:crosses val="autoZero"/>
        <c:auto val="0"/>
        <c:lblAlgn val="ctr"/>
        <c:lblOffset val="100"/>
        <c:noMultiLvlLbl val="0"/>
      </c:catAx>
      <c:valAx>
        <c:axId val="122037376"/>
        <c:scaling>
          <c:orientation val="minMax"/>
          <c:max val="70"/>
          <c:min val="0"/>
        </c:scaling>
        <c:delete val="1"/>
        <c:axPos val="b"/>
        <c:numFmt formatCode="#,##0" sourceLinked="0"/>
        <c:majorTickMark val="out"/>
        <c:minorTickMark val="none"/>
        <c:tickLblPos val="nextTo"/>
        <c:crossAx val="122039296"/>
        <c:crosses val="max"/>
        <c:crossBetween val="between"/>
        <c:majorUnit val="5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mtId="4294967295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pPr>
      <a:endParaRPr lang="de-DE"/>
    </a:p>
  </c:txPr>
  <c:externalData r:id="rId1">
    <c:autoUpdate val="0"/>
  </c:externalData>
</c:chartSpace>
</file>

<file path=ppt/charts/chart3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Tabelle1!$B$1</c:f>
              <c:strCache>
                <c:ptCount val="1"/>
                <c:pt idx="0">
                  <c:v>Unique User in Prozent</c:v>
                </c:pt>
              </c:strCache>
            </c:strRef>
          </c:tx>
          <c:spPr>
            <a:solidFill>
              <a:srgbClr val="0096C8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00" b="0" i="0" u="none" strike="noStrike" kern="1200" baseline="0">
                    <a:solidFill>
                      <a:schemeClr val="tx1"/>
                    </a:solidFill>
                    <a:latin typeface="Avenir Next LT Pro Demi" panose="020B0704020202020204" pitchFamily="34" charset="0"/>
                    <a:ea typeface="+mn-ea"/>
                    <a:cs typeface="+mn-cs"/>
                  </a:defRPr>
                </a:pPr>
                <a:endParaRPr lang="de-DE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Tabelle1!$A$2:$A$28</c:f>
              <c:strCache>
                <c:ptCount val="27"/>
                <c:pt idx="0">
                  <c:v>News</c:v>
                </c:pt>
                <c:pt idx="1">
                  <c:v>Wirtschaft/Finanzen</c:v>
                </c:pt>
                <c:pt idx="2">
                  <c:v>Sport</c:v>
                </c:pt>
                <c:pt idx="3">
                  <c:v>Lokales</c:v>
                </c:pt>
                <c:pt idx="4">
                  <c:v>Boulevard/Stars</c:v>
                </c:pt>
                <c:pt idx="5">
                  <c:v>Kunst/Kultur/Literatur</c:v>
                </c:pt>
                <c:pt idx="6">
                  <c:v>TV/TV Programm</c:v>
                </c:pt>
                <c:pt idx="7">
                  <c:v>Computer/Technik</c:v>
                </c:pt>
                <c:pt idx="8">
                  <c:v>Kino/DVD/Film</c:v>
                </c:pt>
                <c:pt idx="9">
                  <c:v>Freizeit</c:v>
                </c:pt>
                <c:pt idx="10">
                  <c:v>Gesundheit</c:v>
                </c:pt>
                <c:pt idx="11">
                  <c:v>Familie/Kinder/Lebenshilfe</c:v>
                </c:pt>
                <c:pt idx="12">
                  <c:v>Mode/Kosmetik</c:v>
                </c:pt>
                <c:pt idx="13">
                  <c:v>Reisen</c:v>
                </c:pt>
                <c:pt idx="14">
                  <c:v>Preisvergleich/Testberichte</c:v>
                </c:pt>
                <c:pt idx="15">
                  <c:v>Auto/Mobilität</c:v>
                </c:pt>
                <c:pt idx="16">
                  <c:v>Wellness</c:v>
                </c:pt>
                <c:pt idx="17">
                  <c:v>Games/Lotto/Wetten</c:v>
                </c:pt>
                <c:pt idx="18">
                  <c:v>Essen/Trinken/Kochen</c:v>
                </c:pt>
                <c:pt idx="19">
                  <c:v>Wissenschaft</c:v>
                </c:pt>
                <c:pt idx="20">
                  <c:v>Wetter</c:v>
                </c:pt>
                <c:pt idx="21">
                  <c:v>Wohnen/Immobilien</c:v>
                </c:pt>
                <c:pt idx="22">
                  <c:v>Umwelt/Energie</c:v>
                </c:pt>
                <c:pt idx="23">
                  <c:v>Recht/Verbraucherfragen</c:v>
                </c:pt>
                <c:pt idx="24">
                  <c:v>Musik/Radio</c:v>
                </c:pt>
                <c:pt idx="25">
                  <c:v>Job/Karriere</c:v>
                </c:pt>
                <c:pt idx="26">
                  <c:v>Tiere</c:v>
                </c:pt>
              </c:strCache>
            </c:strRef>
          </c:cat>
          <c:val>
            <c:numRef>
              <c:f>Tabelle1!$B$2:$B$28</c:f>
              <c:numCache>
                <c:formatCode>#,##0.0</c:formatCode>
                <c:ptCount val="27"/>
                <c:pt idx="0">
                  <c:v>98.1</c:v>
                </c:pt>
                <c:pt idx="1">
                  <c:v>97.3</c:v>
                </c:pt>
                <c:pt idx="2">
                  <c:v>97.1</c:v>
                </c:pt>
                <c:pt idx="3">
                  <c:v>96.8</c:v>
                </c:pt>
                <c:pt idx="4">
                  <c:v>96.5</c:v>
                </c:pt>
                <c:pt idx="5">
                  <c:v>93.9</c:v>
                </c:pt>
                <c:pt idx="6">
                  <c:v>93.8</c:v>
                </c:pt>
                <c:pt idx="7">
                  <c:v>93.6</c:v>
                </c:pt>
                <c:pt idx="8">
                  <c:v>92.9</c:v>
                </c:pt>
                <c:pt idx="9">
                  <c:v>92.4</c:v>
                </c:pt>
                <c:pt idx="10">
                  <c:v>91.5</c:v>
                </c:pt>
                <c:pt idx="11">
                  <c:v>91.1</c:v>
                </c:pt>
                <c:pt idx="12">
                  <c:v>91.1</c:v>
                </c:pt>
                <c:pt idx="13">
                  <c:v>89</c:v>
                </c:pt>
                <c:pt idx="14">
                  <c:v>88.2</c:v>
                </c:pt>
                <c:pt idx="15">
                  <c:v>88</c:v>
                </c:pt>
                <c:pt idx="16">
                  <c:v>87.9</c:v>
                </c:pt>
                <c:pt idx="17">
                  <c:v>87.3</c:v>
                </c:pt>
                <c:pt idx="18">
                  <c:v>86.5</c:v>
                </c:pt>
                <c:pt idx="19">
                  <c:v>85.8</c:v>
                </c:pt>
                <c:pt idx="20">
                  <c:v>85</c:v>
                </c:pt>
                <c:pt idx="21">
                  <c:v>80.099999999999994</c:v>
                </c:pt>
                <c:pt idx="22">
                  <c:v>71</c:v>
                </c:pt>
                <c:pt idx="23">
                  <c:v>62.5</c:v>
                </c:pt>
                <c:pt idx="24">
                  <c:v>57.9</c:v>
                </c:pt>
                <c:pt idx="25">
                  <c:v>54.1</c:v>
                </c:pt>
                <c:pt idx="26">
                  <c:v>20.9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57C-4C74-88B5-BD92A10C4F87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82"/>
        <c:axId val="416076512"/>
        <c:axId val="416058624"/>
      </c:barChart>
      <c:catAx>
        <c:axId val="416076512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/>
                </a:solidFill>
                <a:latin typeface="Avenir Next LT Pro Demi" panose="020B0704020202020204" pitchFamily="34" charset="0"/>
                <a:ea typeface="+mn-ea"/>
                <a:cs typeface="+mn-cs"/>
              </a:defRPr>
            </a:pPr>
            <a:endParaRPr lang="de-DE"/>
          </a:p>
        </c:txPr>
        <c:crossAx val="416058624"/>
        <c:crosses val="autoZero"/>
        <c:auto val="1"/>
        <c:lblAlgn val="ctr"/>
        <c:lblOffset val="100"/>
        <c:noMultiLvlLbl val="0"/>
      </c:catAx>
      <c:valAx>
        <c:axId val="416058624"/>
        <c:scaling>
          <c:orientation val="minMax"/>
        </c:scaling>
        <c:delete val="1"/>
        <c:axPos val="t"/>
        <c:numFmt formatCode="#,##0.0" sourceLinked="1"/>
        <c:majorTickMark val="none"/>
        <c:minorTickMark val="none"/>
        <c:tickLblPos val="nextTo"/>
        <c:crossAx val="41607651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100">
          <a:solidFill>
            <a:schemeClr val="tx1"/>
          </a:solidFill>
          <a:latin typeface="Avenir Next LT Pro Demi" panose="020B0704020202020204" pitchFamily="34" charset="0"/>
        </a:defRPr>
      </a:pPr>
      <a:endParaRPr lang="de-DE"/>
    </a:p>
  </c:txPr>
  <c:externalData r:id="rId3">
    <c:autoUpdate val="0"/>
  </c:externalData>
</c:chartSpace>
</file>

<file path=ppt/charts/chart3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Tabelle1!$B$1</c:f>
              <c:strCache>
                <c:ptCount val="1"/>
                <c:pt idx="0">
                  <c:v>Unique User in Prozent</c:v>
                </c:pt>
              </c:strCache>
            </c:strRef>
          </c:tx>
          <c:spPr>
            <a:solidFill>
              <a:srgbClr val="00ADE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00" b="0" i="0" u="none" strike="noStrike" kern="1200" baseline="0">
                    <a:solidFill>
                      <a:schemeClr val="tx1"/>
                    </a:solidFill>
                    <a:latin typeface="Avenir Next LT Pro Demi" panose="020B0704020202020204" pitchFamily="34" charset="0"/>
                    <a:ea typeface="+mn-ea"/>
                    <a:cs typeface="+mn-cs"/>
                  </a:defRPr>
                </a:pPr>
                <a:endParaRPr lang="de-DE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Tabelle1!$A$2:$A$28</c:f>
              <c:strCache>
                <c:ptCount val="27"/>
                <c:pt idx="0">
                  <c:v>News</c:v>
                </c:pt>
                <c:pt idx="1">
                  <c:v>Wirtschaft/Finanzen</c:v>
                </c:pt>
                <c:pt idx="2">
                  <c:v>Sport</c:v>
                </c:pt>
                <c:pt idx="3">
                  <c:v>Boulevard/Stars</c:v>
                </c:pt>
                <c:pt idx="4">
                  <c:v>Lokales</c:v>
                </c:pt>
                <c:pt idx="5">
                  <c:v>TV/TV Programm</c:v>
                </c:pt>
                <c:pt idx="6">
                  <c:v>Kunst/Kultur/Literatur</c:v>
                </c:pt>
                <c:pt idx="7">
                  <c:v>Computer/Technik</c:v>
                </c:pt>
                <c:pt idx="8">
                  <c:v>Kino/DVD/Film</c:v>
                </c:pt>
                <c:pt idx="9">
                  <c:v>Freizeit</c:v>
                </c:pt>
                <c:pt idx="10">
                  <c:v>Gesundheit</c:v>
                </c:pt>
                <c:pt idx="11">
                  <c:v>Familie/Kinder/Lebenshilfe</c:v>
                </c:pt>
                <c:pt idx="12">
                  <c:v>Mode/Kosmetik</c:v>
                </c:pt>
                <c:pt idx="13">
                  <c:v>Auto/Mobilität</c:v>
                </c:pt>
                <c:pt idx="14">
                  <c:v>Reisen</c:v>
                </c:pt>
                <c:pt idx="15">
                  <c:v>Preisvergleich/Testberichte</c:v>
                </c:pt>
                <c:pt idx="16">
                  <c:v>Games/Lotto/Wetten</c:v>
                </c:pt>
                <c:pt idx="17">
                  <c:v>Wissenschaft</c:v>
                </c:pt>
                <c:pt idx="18">
                  <c:v>Wellness</c:v>
                </c:pt>
                <c:pt idx="19">
                  <c:v>Essen/Trinken/Kochen</c:v>
                </c:pt>
                <c:pt idx="20">
                  <c:v>Wetter</c:v>
                </c:pt>
                <c:pt idx="21">
                  <c:v>Wohnen/Immobilien</c:v>
                </c:pt>
                <c:pt idx="22">
                  <c:v>Umwelt/Energie</c:v>
                </c:pt>
                <c:pt idx="23">
                  <c:v>Recht/Verbraucherfragen</c:v>
                </c:pt>
                <c:pt idx="24">
                  <c:v>Musik/Radio</c:v>
                </c:pt>
                <c:pt idx="25">
                  <c:v>Job/Karriere</c:v>
                </c:pt>
                <c:pt idx="26">
                  <c:v>Tiere</c:v>
                </c:pt>
              </c:strCache>
            </c:strRef>
          </c:cat>
          <c:val>
            <c:numRef>
              <c:f>Tabelle1!$B$2:$B$28</c:f>
              <c:numCache>
                <c:formatCode>#,##0.0</c:formatCode>
                <c:ptCount val="27"/>
                <c:pt idx="0">
                  <c:v>91.3</c:v>
                </c:pt>
                <c:pt idx="1">
                  <c:v>85.2</c:v>
                </c:pt>
                <c:pt idx="2">
                  <c:v>84.6</c:v>
                </c:pt>
                <c:pt idx="3">
                  <c:v>83.1</c:v>
                </c:pt>
                <c:pt idx="4">
                  <c:v>81.400000000000006</c:v>
                </c:pt>
                <c:pt idx="5">
                  <c:v>68.8</c:v>
                </c:pt>
                <c:pt idx="6">
                  <c:v>68.099999999999994</c:v>
                </c:pt>
                <c:pt idx="7">
                  <c:v>67.3</c:v>
                </c:pt>
                <c:pt idx="8">
                  <c:v>64.900000000000006</c:v>
                </c:pt>
                <c:pt idx="9">
                  <c:v>62.2</c:v>
                </c:pt>
                <c:pt idx="10">
                  <c:v>60.8</c:v>
                </c:pt>
                <c:pt idx="11">
                  <c:v>59.6</c:v>
                </c:pt>
                <c:pt idx="12">
                  <c:v>57.9</c:v>
                </c:pt>
                <c:pt idx="13">
                  <c:v>54.9</c:v>
                </c:pt>
                <c:pt idx="14">
                  <c:v>53.7</c:v>
                </c:pt>
                <c:pt idx="15">
                  <c:v>53.4</c:v>
                </c:pt>
                <c:pt idx="16">
                  <c:v>52</c:v>
                </c:pt>
                <c:pt idx="17">
                  <c:v>50.2</c:v>
                </c:pt>
                <c:pt idx="18">
                  <c:v>50.1</c:v>
                </c:pt>
                <c:pt idx="19">
                  <c:v>49.8</c:v>
                </c:pt>
                <c:pt idx="20">
                  <c:v>48</c:v>
                </c:pt>
                <c:pt idx="21">
                  <c:v>38.4</c:v>
                </c:pt>
                <c:pt idx="22">
                  <c:v>32.200000000000003</c:v>
                </c:pt>
                <c:pt idx="23">
                  <c:v>23.9</c:v>
                </c:pt>
                <c:pt idx="24">
                  <c:v>21.2</c:v>
                </c:pt>
                <c:pt idx="25">
                  <c:v>18.8</c:v>
                </c:pt>
                <c:pt idx="26">
                  <c:v>5.5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57C-4C74-88B5-BD92A10C4F87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82"/>
        <c:axId val="416076512"/>
        <c:axId val="416058624"/>
      </c:barChart>
      <c:catAx>
        <c:axId val="416076512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/>
                </a:solidFill>
                <a:latin typeface="Avenir Next LT Pro Demi" panose="020B0704020202020204" pitchFamily="34" charset="0"/>
                <a:ea typeface="+mn-ea"/>
                <a:cs typeface="+mn-cs"/>
              </a:defRPr>
            </a:pPr>
            <a:endParaRPr lang="de-DE"/>
          </a:p>
        </c:txPr>
        <c:crossAx val="416058624"/>
        <c:crosses val="autoZero"/>
        <c:auto val="1"/>
        <c:lblAlgn val="ctr"/>
        <c:lblOffset val="100"/>
        <c:noMultiLvlLbl val="0"/>
      </c:catAx>
      <c:valAx>
        <c:axId val="416058624"/>
        <c:scaling>
          <c:orientation val="minMax"/>
        </c:scaling>
        <c:delete val="1"/>
        <c:axPos val="t"/>
        <c:numFmt formatCode="#,##0.0" sourceLinked="1"/>
        <c:majorTickMark val="none"/>
        <c:minorTickMark val="none"/>
        <c:tickLblPos val="nextTo"/>
        <c:crossAx val="41607651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100">
          <a:solidFill>
            <a:schemeClr val="tx1"/>
          </a:solidFill>
          <a:latin typeface="Avenir Next LT Pro Demi" panose="020B0704020202020204" pitchFamily="34" charset="0"/>
        </a:defRPr>
      </a:pPr>
      <a:endParaRPr lang="de-DE"/>
    </a:p>
  </c:txPr>
  <c:externalData r:id="rId3">
    <c:autoUpdate val="0"/>
  </c:externalData>
</c:chartSpace>
</file>

<file path=ppt/charts/chart3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Tabelle1!$B$1</c:f>
              <c:strCache>
                <c:ptCount val="1"/>
                <c:pt idx="0">
                  <c:v>Tagesschnitt 2021</c:v>
                </c:pt>
              </c:strCache>
            </c:strRef>
          </c:tx>
          <c:spPr>
            <a:solidFill>
              <a:srgbClr val="0096C8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00" b="0" i="0" u="none" strike="noStrike" kern="1200" baseline="0">
                    <a:solidFill>
                      <a:schemeClr val="tx1"/>
                    </a:solidFill>
                    <a:latin typeface="Avenir Next LT Pro Demi" panose="020B0704020202020204" pitchFamily="34" charset="0"/>
                    <a:ea typeface="+mn-ea"/>
                    <a:cs typeface="+mn-cs"/>
                  </a:defRPr>
                </a:pPr>
                <a:endParaRPr lang="de-DE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Tabelle1!$A$2:$A$28</c:f>
              <c:strCache>
                <c:ptCount val="27"/>
                <c:pt idx="0">
                  <c:v>News</c:v>
                </c:pt>
                <c:pt idx="1">
                  <c:v>Boulevard/Stars</c:v>
                </c:pt>
                <c:pt idx="2">
                  <c:v>Wirtschaft/Finanzen</c:v>
                </c:pt>
                <c:pt idx="3">
                  <c:v>Sport</c:v>
                </c:pt>
                <c:pt idx="4">
                  <c:v>Lokales</c:v>
                </c:pt>
                <c:pt idx="5">
                  <c:v>Kunst/Kultur/Literatur</c:v>
                </c:pt>
                <c:pt idx="6">
                  <c:v>TV/TV Programm</c:v>
                </c:pt>
                <c:pt idx="7">
                  <c:v>Kino/DVD/Film</c:v>
                </c:pt>
                <c:pt idx="8">
                  <c:v>Computer/Technik</c:v>
                </c:pt>
                <c:pt idx="9">
                  <c:v>Wetter</c:v>
                </c:pt>
                <c:pt idx="10">
                  <c:v>Mode/Kosmetik</c:v>
                </c:pt>
                <c:pt idx="11">
                  <c:v>Auto/Mobilität</c:v>
                </c:pt>
                <c:pt idx="12">
                  <c:v>Familie/Kinder/Lebenshilfe</c:v>
                </c:pt>
                <c:pt idx="13">
                  <c:v>Reisen</c:v>
                </c:pt>
                <c:pt idx="14">
                  <c:v>Gesundheit</c:v>
                </c:pt>
                <c:pt idx="15">
                  <c:v>Freizeit</c:v>
                </c:pt>
                <c:pt idx="16">
                  <c:v>Wissenschaft</c:v>
                </c:pt>
                <c:pt idx="17">
                  <c:v>Games/Lotto/Wetten</c:v>
                </c:pt>
                <c:pt idx="18">
                  <c:v>Preisvergleich/Testberichte</c:v>
                </c:pt>
                <c:pt idx="19">
                  <c:v>Essen/Trinken/Kochen</c:v>
                </c:pt>
                <c:pt idx="20">
                  <c:v>Wellness</c:v>
                </c:pt>
                <c:pt idx="21">
                  <c:v>Wohnen/Immobilien</c:v>
                </c:pt>
                <c:pt idx="22">
                  <c:v>Umwelt/Energie</c:v>
                </c:pt>
                <c:pt idx="23">
                  <c:v>Musik/Radio</c:v>
                </c:pt>
                <c:pt idx="24">
                  <c:v>Recht/Verbraucherfragen</c:v>
                </c:pt>
                <c:pt idx="25">
                  <c:v>Job/Karriere</c:v>
                </c:pt>
                <c:pt idx="26">
                  <c:v>Tiere</c:v>
                </c:pt>
              </c:strCache>
            </c:strRef>
          </c:cat>
          <c:val>
            <c:numRef>
              <c:f>Tabelle1!$B$2:$B$28</c:f>
              <c:numCache>
                <c:formatCode>#,##0.0</c:formatCode>
                <c:ptCount val="27"/>
                <c:pt idx="0">
                  <c:v>52.4</c:v>
                </c:pt>
                <c:pt idx="1">
                  <c:v>33.799999999999997</c:v>
                </c:pt>
                <c:pt idx="2">
                  <c:v>33.5</c:v>
                </c:pt>
                <c:pt idx="3">
                  <c:v>33.200000000000003</c:v>
                </c:pt>
                <c:pt idx="4">
                  <c:v>27.9</c:v>
                </c:pt>
                <c:pt idx="5">
                  <c:v>14.4</c:v>
                </c:pt>
                <c:pt idx="6">
                  <c:v>13.6</c:v>
                </c:pt>
                <c:pt idx="7">
                  <c:v>10.8</c:v>
                </c:pt>
                <c:pt idx="8">
                  <c:v>10.6</c:v>
                </c:pt>
                <c:pt idx="9">
                  <c:v>9.6999999999999993</c:v>
                </c:pt>
                <c:pt idx="10">
                  <c:v>8.6</c:v>
                </c:pt>
                <c:pt idx="11">
                  <c:v>8.5</c:v>
                </c:pt>
                <c:pt idx="12">
                  <c:v>8.4</c:v>
                </c:pt>
                <c:pt idx="13">
                  <c:v>8.4</c:v>
                </c:pt>
                <c:pt idx="14">
                  <c:v>8.3000000000000007</c:v>
                </c:pt>
                <c:pt idx="15">
                  <c:v>7.8</c:v>
                </c:pt>
                <c:pt idx="16">
                  <c:v>7.1</c:v>
                </c:pt>
                <c:pt idx="17">
                  <c:v>6.2</c:v>
                </c:pt>
                <c:pt idx="18">
                  <c:v>6.2</c:v>
                </c:pt>
                <c:pt idx="19">
                  <c:v>5.6</c:v>
                </c:pt>
                <c:pt idx="20">
                  <c:v>5.5</c:v>
                </c:pt>
                <c:pt idx="21">
                  <c:v>3.6</c:v>
                </c:pt>
                <c:pt idx="22">
                  <c:v>3.2</c:v>
                </c:pt>
                <c:pt idx="23">
                  <c:v>2.2999999999999998</c:v>
                </c:pt>
                <c:pt idx="24">
                  <c:v>2.2000000000000002</c:v>
                </c:pt>
                <c:pt idx="25">
                  <c:v>1.1000000000000001</c:v>
                </c:pt>
                <c:pt idx="26">
                  <c:v>0.3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57C-4C74-88B5-BD92A10C4F87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82"/>
        <c:axId val="416076512"/>
        <c:axId val="416058624"/>
      </c:barChart>
      <c:catAx>
        <c:axId val="416076512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/>
                </a:solidFill>
                <a:latin typeface="Avenir Next LT Pro Demi" panose="020B0704020202020204" pitchFamily="34" charset="0"/>
                <a:ea typeface="+mn-ea"/>
                <a:cs typeface="+mn-cs"/>
              </a:defRPr>
            </a:pPr>
            <a:endParaRPr lang="de-DE"/>
          </a:p>
        </c:txPr>
        <c:crossAx val="416058624"/>
        <c:crosses val="autoZero"/>
        <c:auto val="1"/>
        <c:lblAlgn val="ctr"/>
        <c:lblOffset val="100"/>
        <c:noMultiLvlLbl val="0"/>
      </c:catAx>
      <c:valAx>
        <c:axId val="416058624"/>
        <c:scaling>
          <c:orientation val="minMax"/>
        </c:scaling>
        <c:delete val="1"/>
        <c:axPos val="t"/>
        <c:numFmt formatCode="#,##0.0" sourceLinked="1"/>
        <c:majorTickMark val="none"/>
        <c:minorTickMark val="none"/>
        <c:tickLblPos val="nextTo"/>
        <c:crossAx val="41607651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100">
          <a:solidFill>
            <a:schemeClr val="tx1"/>
          </a:solidFill>
          <a:latin typeface="Avenir Next LT Pro Demi" panose="020B0704020202020204" pitchFamily="34" charset="0"/>
        </a:defRPr>
      </a:pPr>
      <a:endParaRPr lang="de-DE"/>
    </a:p>
  </c:txPr>
  <c:externalData r:id="rId3">
    <c:autoUpdate val="0"/>
  </c:externalData>
</c:chartSpace>
</file>

<file path=ppt/charts/chart3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Januar - November 2021</c:v>
                </c:pt>
              </c:strCache>
            </c:strRef>
          </c:tx>
          <c:spPr>
            <a:solidFill>
              <a:srgbClr val="0096C8"/>
            </a:solidFill>
          </c:spPr>
          <c:invertIfNegative val="0"/>
          <c:dLbls>
            <c:dLbl>
              <c:idx val="0"/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01B6-44CF-AFE3-0491A3B209E2}"/>
                </c:ext>
              </c:extLst>
            </c:dLbl>
            <c:dLbl>
              <c:idx val="1"/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01B6-44CF-AFE3-0491A3B209E2}"/>
                </c:ext>
              </c:extLst>
            </c:dLbl>
            <c:dLbl>
              <c:idx val="2"/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01B6-44CF-AFE3-0491A3B209E2}"/>
                </c:ext>
              </c:extLst>
            </c:dLbl>
            <c:dLbl>
              <c:idx val="3"/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01B6-44CF-AFE3-0491A3B209E2}"/>
                </c:ext>
              </c:extLst>
            </c:dLbl>
            <c:dLbl>
              <c:idx val="4"/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01B6-44CF-AFE3-0491A3B209E2}"/>
                </c:ext>
              </c:extLst>
            </c:dLbl>
            <c:dLbl>
              <c:idx val="5"/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01B6-44CF-AFE3-0491A3B209E2}"/>
                </c:ext>
              </c:extLst>
            </c:dLbl>
            <c:dLbl>
              <c:idx val="6"/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01B6-44CF-AFE3-0491A3B209E2}"/>
                </c:ext>
              </c:extLst>
            </c:dLbl>
            <c:dLbl>
              <c:idx val="7"/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01B6-44CF-AFE3-0491A3B209E2}"/>
                </c:ext>
              </c:extLst>
            </c:dLbl>
            <c:dLbl>
              <c:idx val="8"/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01B6-44CF-AFE3-0491A3B209E2}"/>
                </c:ext>
              </c:extLst>
            </c:dLbl>
            <c:dLbl>
              <c:idx val="9"/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01B6-44CF-AFE3-0491A3B209E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100" b="1">
                    <a:solidFill>
                      <a:schemeClr val="bg1"/>
                    </a:solidFill>
                    <a:latin typeface="Avenir Next LT Pro" panose="020B0504020202020204" pitchFamily="34" charset="0"/>
                  </a:defRPr>
                </a:pPr>
                <a:endParaRPr lang="de-DE"/>
              </a:p>
            </c:txPr>
            <c:dLblPos val="inEnd"/>
            <c:showLegendKey val="0"/>
            <c:showVal val="0"/>
            <c:showCatName val="0"/>
            <c:showSerName val="0"/>
            <c:showPercent val="0"/>
            <c:showBubbleSize val="0"/>
            <c:extLst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Sheet1!$A$2:$A$11</c:f>
              <c:strCache>
                <c:ptCount val="10"/>
                <c:pt idx="0">
                  <c:v>t-online </c:v>
                </c:pt>
                <c:pt idx="1">
                  <c:v>FOCUS Online</c:v>
                </c:pt>
                <c:pt idx="2">
                  <c:v>N-TV</c:v>
                </c:pt>
                <c:pt idx="3">
                  <c:v>BILD </c:v>
                </c:pt>
                <c:pt idx="4">
                  <c:v>WELT.de </c:v>
                </c:pt>
                <c:pt idx="5">
                  <c:v>DER SPIEGEL </c:v>
                </c:pt>
                <c:pt idx="6">
                  <c:v>FAZ.NET </c:v>
                </c:pt>
                <c:pt idx="7">
                  <c:v>STERN </c:v>
                </c:pt>
                <c:pt idx="8">
                  <c:v>RND </c:v>
                </c:pt>
                <c:pt idx="9">
                  <c:v>Der Tagesspiegel </c:v>
                </c:pt>
              </c:strCache>
            </c:strRef>
          </c:cat>
          <c:val>
            <c:numRef>
              <c:f>Sheet1!$B$2:$B$11</c:f>
              <c:numCache>
                <c:formatCode>General</c:formatCode>
                <c:ptCount val="10"/>
                <c:pt idx="0">
                  <c:v>87.2</c:v>
                </c:pt>
                <c:pt idx="1">
                  <c:v>82.5</c:v>
                </c:pt>
                <c:pt idx="2">
                  <c:v>81.599999999999994</c:v>
                </c:pt>
                <c:pt idx="3">
                  <c:v>80.900000000000006</c:v>
                </c:pt>
                <c:pt idx="4">
                  <c:v>80.5</c:v>
                </c:pt>
                <c:pt idx="5">
                  <c:v>80.2</c:v>
                </c:pt>
                <c:pt idx="6">
                  <c:v>66.400000000000006</c:v>
                </c:pt>
                <c:pt idx="7">
                  <c:v>66.3</c:v>
                </c:pt>
                <c:pt idx="8">
                  <c:v>66.2</c:v>
                </c:pt>
                <c:pt idx="9">
                  <c:v>65.7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01B6-44CF-AFE3-0491A3B209E2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60"/>
        <c:overlap val="-30"/>
        <c:axId val="122039296"/>
        <c:axId val="122037376"/>
      </c:barChart>
      <c:catAx>
        <c:axId val="122039296"/>
        <c:scaling>
          <c:orientation val="maxMin"/>
        </c:scaling>
        <c:delete val="0"/>
        <c:axPos val="l"/>
        <c:numFmt formatCode="#,##0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vert="horz"/>
          <a:lstStyle/>
          <a:p>
            <a:pPr>
              <a:defRPr sz="1100">
                <a:latin typeface="Avenir Next LT Pro Demi" panose="020B0704020202020204" pitchFamily="34" charset="0"/>
              </a:defRPr>
            </a:pPr>
            <a:endParaRPr lang="de-DE"/>
          </a:p>
        </c:txPr>
        <c:crossAx val="122037376"/>
        <c:crosses val="autoZero"/>
        <c:auto val="0"/>
        <c:lblAlgn val="ctr"/>
        <c:lblOffset val="100"/>
        <c:noMultiLvlLbl val="0"/>
      </c:catAx>
      <c:valAx>
        <c:axId val="122037376"/>
        <c:scaling>
          <c:orientation val="minMax"/>
          <c:max val="95"/>
          <c:min val="0"/>
        </c:scaling>
        <c:delete val="1"/>
        <c:axPos val="b"/>
        <c:numFmt formatCode="#,##0" sourceLinked="0"/>
        <c:majorTickMark val="out"/>
        <c:minorTickMark val="none"/>
        <c:tickLblPos val="nextTo"/>
        <c:crossAx val="122039296"/>
        <c:crosses val="max"/>
        <c:crossBetween val="between"/>
        <c:majorUnit val="5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mtId="4294967295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pPr>
      <a:endParaRPr lang="de-DE"/>
    </a:p>
  </c:txPr>
  <c:externalData r:id="rId1">
    <c:autoUpdate val="0"/>
  </c:externalData>
</c:chartSpace>
</file>

<file path=ppt/charts/chart3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Ø Monat (Januar - November 2021)</c:v>
                </c:pt>
              </c:strCache>
            </c:strRef>
          </c:tx>
          <c:spPr>
            <a:solidFill>
              <a:srgbClr val="96DCF0"/>
            </a:solidFill>
          </c:spPr>
          <c:invertIfNegative val="0"/>
          <c:dLbls>
            <c:dLbl>
              <c:idx val="0"/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72D4-48AA-99EC-1C8A2F1223AC}"/>
                </c:ext>
              </c:extLst>
            </c:dLbl>
            <c:dLbl>
              <c:idx val="1"/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72D4-48AA-99EC-1C8A2F1223AC}"/>
                </c:ext>
              </c:extLst>
            </c:dLbl>
            <c:dLbl>
              <c:idx val="2"/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72D4-48AA-99EC-1C8A2F1223AC}"/>
                </c:ext>
              </c:extLst>
            </c:dLbl>
            <c:dLbl>
              <c:idx val="3"/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72D4-48AA-99EC-1C8A2F1223AC}"/>
                </c:ext>
              </c:extLst>
            </c:dLbl>
            <c:dLbl>
              <c:idx val="4"/>
              <c:tx>
                <c:rich>
                  <a:bodyPr/>
                  <a:lstStyle/>
                  <a:p>
                    <a:fld id="{69156024-5CF4-4AAE-BE01-CEA96DB93E72}" type="VALUE">
                      <a:rPr lang="en-US" smtClean="0"/>
                      <a:pPr/>
                      <a:t>[WERT]</a:t>
                    </a:fld>
                    <a:r>
                      <a:rPr lang="en-US" dirty="0"/>
                      <a:t>,0</a:t>
                    </a:r>
                  </a:p>
                </c:rich>
              </c:tx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4-72D4-48AA-99EC-1C8A2F1223AC}"/>
                </c:ext>
              </c:extLst>
            </c:dLbl>
            <c:dLbl>
              <c:idx val="5"/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72D4-48AA-99EC-1C8A2F1223AC}"/>
                </c:ext>
              </c:extLst>
            </c:dLbl>
            <c:dLbl>
              <c:idx val="6"/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72D4-48AA-99EC-1C8A2F1223AC}"/>
                </c:ext>
              </c:extLst>
            </c:dLbl>
            <c:dLbl>
              <c:idx val="7"/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72D4-48AA-99EC-1C8A2F1223AC}"/>
                </c:ext>
              </c:extLst>
            </c:dLbl>
            <c:dLbl>
              <c:idx val="8"/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72D4-48AA-99EC-1C8A2F1223AC}"/>
                </c:ext>
              </c:extLst>
            </c:dLbl>
            <c:dLbl>
              <c:idx val="9"/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72D4-48AA-99EC-1C8A2F1223A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100">
                    <a:solidFill>
                      <a:schemeClr val="tx1"/>
                    </a:solidFill>
                    <a:latin typeface="Avenir Next LT Pro Demi" panose="020B0704020202020204" pitchFamily="34" charset="0"/>
                  </a:defRPr>
                </a:pPr>
                <a:endParaRPr lang="de-DE"/>
              </a:p>
            </c:txPr>
            <c:dLblPos val="inEnd"/>
            <c:showLegendKey val="0"/>
            <c:showVal val="0"/>
            <c:showCatName val="0"/>
            <c:showSerName val="0"/>
            <c:showPercent val="0"/>
            <c:showBubbleSize val="0"/>
            <c:extLst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Sheet1!$A$2:$A$11</c:f>
              <c:strCache>
                <c:ptCount val="10"/>
                <c:pt idx="0">
                  <c:v>t-online </c:v>
                </c:pt>
                <c:pt idx="1">
                  <c:v>FOCUS Online </c:v>
                </c:pt>
                <c:pt idx="2">
                  <c:v>DER SPIEGEL </c:v>
                </c:pt>
                <c:pt idx="3">
                  <c:v>BILD </c:v>
                </c:pt>
                <c:pt idx="4">
                  <c:v>N-TV</c:v>
                </c:pt>
                <c:pt idx="5">
                  <c:v>WELT.de </c:v>
                </c:pt>
                <c:pt idx="6">
                  <c:v>WEB.DE </c:v>
                </c:pt>
                <c:pt idx="7">
                  <c:v>FAZ.NET </c:v>
                </c:pt>
                <c:pt idx="8">
                  <c:v>GMX </c:v>
                </c:pt>
                <c:pt idx="9">
                  <c:v>RND</c:v>
                </c:pt>
              </c:strCache>
            </c:strRef>
          </c:cat>
          <c:val>
            <c:numRef>
              <c:f>Sheet1!$B$2:$B$11</c:f>
              <c:numCache>
                <c:formatCode>General</c:formatCode>
                <c:ptCount val="10"/>
                <c:pt idx="0">
                  <c:v>50.5</c:v>
                </c:pt>
                <c:pt idx="1">
                  <c:v>44.6</c:v>
                </c:pt>
                <c:pt idx="2">
                  <c:v>42.5</c:v>
                </c:pt>
                <c:pt idx="3">
                  <c:v>42.2</c:v>
                </c:pt>
                <c:pt idx="4">
                  <c:v>42</c:v>
                </c:pt>
                <c:pt idx="5">
                  <c:v>41.5</c:v>
                </c:pt>
                <c:pt idx="6">
                  <c:v>32.9</c:v>
                </c:pt>
                <c:pt idx="7">
                  <c:v>28.9</c:v>
                </c:pt>
                <c:pt idx="8">
                  <c:v>28.3</c:v>
                </c:pt>
                <c:pt idx="9">
                  <c:v>27.3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72D4-48AA-99EC-1C8A2F1223A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0"/>
        <c:overlap val="-30"/>
        <c:axId val="122039296"/>
        <c:axId val="122037376"/>
      </c:barChart>
      <c:catAx>
        <c:axId val="122039296"/>
        <c:scaling>
          <c:orientation val="maxMin"/>
        </c:scaling>
        <c:delete val="0"/>
        <c:axPos val="l"/>
        <c:numFmt formatCode="#,##0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vert="horz"/>
          <a:lstStyle/>
          <a:p>
            <a:pPr>
              <a:defRPr sz="1100">
                <a:latin typeface="Avenir Next LT Pro Demi" panose="020B0704020202020204" pitchFamily="34" charset="0"/>
              </a:defRPr>
            </a:pPr>
            <a:endParaRPr lang="de-DE"/>
          </a:p>
        </c:txPr>
        <c:crossAx val="122037376"/>
        <c:crosses val="autoZero"/>
        <c:auto val="0"/>
        <c:lblAlgn val="ctr"/>
        <c:lblOffset val="100"/>
        <c:noMultiLvlLbl val="0"/>
      </c:catAx>
      <c:valAx>
        <c:axId val="122037376"/>
        <c:scaling>
          <c:orientation val="minMax"/>
          <c:max val="54"/>
          <c:min val="0"/>
        </c:scaling>
        <c:delete val="1"/>
        <c:axPos val="b"/>
        <c:numFmt formatCode="#,##0" sourceLinked="0"/>
        <c:majorTickMark val="out"/>
        <c:minorTickMark val="none"/>
        <c:tickLblPos val="nextTo"/>
        <c:crossAx val="122039296"/>
        <c:crosses val="max"/>
        <c:crossBetween val="between"/>
        <c:majorUnit val="2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mtId="4294967295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pPr>
      <a:endParaRPr lang="de-DE"/>
    </a:p>
  </c:txPr>
  <c:externalData r:id="rId1">
    <c:autoUpdate val="0"/>
  </c:externalData>
</c:chartSpace>
</file>

<file path=ppt/charts/chart3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Januar - November 2021</c:v>
                </c:pt>
              </c:strCache>
            </c:strRef>
          </c:tx>
          <c:spPr>
            <a:solidFill>
              <a:srgbClr val="0096C8"/>
            </a:solidFill>
          </c:spPr>
          <c:invertIfNegative val="0"/>
          <c:dLbls>
            <c:dLbl>
              <c:idx val="5"/>
              <c:tx>
                <c:rich>
                  <a:bodyPr/>
                  <a:lstStyle/>
                  <a:p>
                    <a:fld id="{B2670CD6-D3D7-44A0-ABCD-EACB0528B64D}" type="VALUE">
                      <a:rPr lang="en-US" smtClean="0"/>
                      <a:pPr/>
                      <a:t>[WERT]</a:t>
                    </a:fld>
                    <a:r>
                      <a:rPr lang="en-US"/>
                      <a:t>,0</a:t>
                    </a:r>
                  </a:p>
                </c:rich>
              </c:tx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5-01B6-44CF-AFE3-0491A3B209E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100" b="1">
                    <a:solidFill>
                      <a:schemeClr val="bg1"/>
                    </a:solidFill>
                    <a:latin typeface="Avenir Next LT Pro" panose="020B0504020202020204" pitchFamily="34" charset="0"/>
                  </a:defRPr>
                </a:pPr>
                <a:endParaRPr lang="de-DE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Sheet1!$A$2:$A$11</c:f>
              <c:strCache>
                <c:ptCount val="10"/>
                <c:pt idx="0">
                  <c:v>N-TV </c:v>
                </c:pt>
                <c:pt idx="1">
                  <c:v>FAZ.NET </c:v>
                </c:pt>
                <c:pt idx="2">
                  <c:v>STERN</c:v>
                </c:pt>
                <c:pt idx="3">
                  <c:v>RND</c:v>
                </c:pt>
                <c:pt idx="4">
                  <c:v>FUNKE Medien NRW</c:v>
                </c:pt>
                <c:pt idx="5">
                  <c:v>ZEIT ONLINE </c:v>
                </c:pt>
                <c:pt idx="6">
                  <c:v>Express </c:v>
                </c:pt>
                <c:pt idx="7">
                  <c:v>RP Online </c:v>
                </c:pt>
                <c:pt idx="8">
                  <c:v>Business Insider </c:v>
                </c:pt>
                <c:pt idx="9">
                  <c:v>Augsburger Allgemeine </c:v>
                </c:pt>
              </c:strCache>
            </c:strRef>
          </c:cat>
          <c:val>
            <c:numRef>
              <c:f>Sheet1!$B$2:$B$11</c:f>
              <c:numCache>
                <c:formatCode>General</c:formatCode>
                <c:ptCount val="10"/>
                <c:pt idx="0">
                  <c:v>81.599999999999994</c:v>
                </c:pt>
                <c:pt idx="1">
                  <c:v>66.400000000000006</c:v>
                </c:pt>
                <c:pt idx="2">
                  <c:v>66.3</c:v>
                </c:pt>
                <c:pt idx="3">
                  <c:v>66.2</c:v>
                </c:pt>
                <c:pt idx="4">
                  <c:v>64.5</c:v>
                </c:pt>
                <c:pt idx="5">
                  <c:v>63</c:v>
                </c:pt>
                <c:pt idx="6">
                  <c:v>53.6</c:v>
                </c:pt>
                <c:pt idx="7">
                  <c:v>52.1</c:v>
                </c:pt>
                <c:pt idx="8">
                  <c:v>48.5</c:v>
                </c:pt>
                <c:pt idx="9">
                  <c:v>35.9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01B6-44CF-AFE3-0491A3B209E2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60"/>
        <c:overlap val="-30"/>
        <c:axId val="122039296"/>
        <c:axId val="122037376"/>
      </c:barChart>
      <c:catAx>
        <c:axId val="122039296"/>
        <c:scaling>
          <c:orientation val="maxMin"/>
        </c:scaling>
        <c:delete val="0"/>
        <c:axPos val="l"/>
        <c:numFmt formatCode="#,##0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vert="horz"/>
          <a:lstStyle/>
          <a:p>
            <a:pPr>
              <a:defRPr sz="1100">
                <a:latin typeface="Avenir Next LT Pro Demi" panose="020B0704020202020204" pitchFamily="34" charset="0"/>
              </a:defRPr>
            </a:pPr>
            <a:endParaRPr lang="de-DE"/>
          </a:p>
        </c:txPr>
        <c:crossAx val="122037376"/>
        <c:crosses val="autoZero"/>
        <c:auto val="0"/>
        <c:lblAlgn val="ctr"/>
        <c:lblOffset val="100"/>
        <c:noMultiLvlLbl val="0"/>
      </c:catAx>
      <c:valAx>
        <c:axId val="122037376"/>
        <c:scaling>
          <c:orientation val="minMax"/>
          <c:max val="95"/>
          <c:min val="0"/>
        </c:scaling>
        <c:delete val="1"/>
        <c:axPos val="b"/>
        <c:numFmt formatCode="#,##0" sourceLinked="0"/>
        <c:majorTickMark val="out"/>
        <c:minorTickMark val="none"/>
        <c:tickLblPos val="nextTo"/>
        <c:crossAx val="122039296"/>
        <c:crosses val="max"/>
        <c:crossBetween val="between"/>
        <c:majorUnit val="5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mtId="4294967295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pPr>
      <a:endParaRPr lang="de-DE"/>
    </a:p>
  </c:txPr>
  <c:externalData r:id="rId1">
    <c:autoUpdate val="0"/>
  </c:externalData>
</c:chartSpace>
</file>

<file path=ppt/charts/chart3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Ø Monat (Januar - November 2021)</c:v>
                </c:pt>
              </c:strCache>
            </c:strRef>
          </c:tx>
          <c:spPr>
            <a:solidFill>
              <a:srgbClr val="96DCF0"/>
            </a:solidFill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fld id="{D0312DC1-59E6-46B8-9BC2-E415F97E1759}" type="VALUE">
                      <a:rPr lang="en-US" smtClean="0"/>
                      <a:pPr/>
                      <a:t>[WERT]</a:t>
                    </a:fld>
                    <a:r>
                      <a:rPr lang="en-US" dirty="0"/>
                      <a:t>,0</a:t>
                    </a:r>
                  </a:p>
                </c:rich>
              </c:tx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0-72D4-48AA-99EC-1C8A2F1223AC}"/>
                </c:ext>
              </c:extLst>
            </c:dLbl>
            <c:dLbl>
              <c:idx val="1"/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72D4-48AA-99EC-1C8A2F1223AC}"/>
                </c:ext>
              </c:extLst>
            </c:dLbl>
            <c:dLbl>
              <c:idx val="2"/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72D4-48AA-99EC-1C8A2F1223AC}"/>
                </c:ext>
              </c:extLst>
            </c:dLbl>
            <c:dLbl>
              <c:idx val="3"/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72D4-48AA-99EC-1C8A2F1223AC}"/>
                </c:ext>
              </c:extLst>
            </c:dLbl>
            <c:dLbl>
              <c:idx val="4"/>
              <c:tx>
                <c:rich>
                  <a:bodyPr/>
                  <a:lstStyle/>
                  <a:p>
                    <a:fld id="{69156024-5CF4-4AAE-BE01-CEA96DB93E72}" type="VALUE">
                      <a:rPr lang="en-US" smtClean="0"/>
                      <a:pPr/>
                      <a:t>[WERT]</a:t>
                    </a:fld>
                    <a:r>
                      <a:rPr lang="en-US" dirty="0"/>
                      <a:t>,0</a:t>
                    </a:r>
                  </a:p>
                </c:rich>
              </c:tx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4-72D4-48AA-99EC-1C8A2F1223AC}"/>
                </c:ext>
              </c:extLst>
            </c:dLbl>
            <c:dLbl>
              <c:idx val="5"/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72D4-48AA-99EC-1C8A2F1223AC}"/>
                </c:ext>
              </c:extLst>
            </c:dLbl>
            <c:dLbl>
              <c:idx val="6"/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72D4-48AA-99EC-1C8A2F1223AC}"/>
                </c:ext>
              </c:extLst>
            </c:dLbl>
            <c:dLbl>
              <c:idx val="7"/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72D4-48AA-99EC-1C8A2F1223AC}"/>
                </c:ext>
              </c:extLst>
            </c:dLbl>
            <c:dLbl>
              <c:idx val="8"/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72D4-48AA-99EC-1C8A2F1223AC}"/>
                </c:ext>
              </c:extLst>
            </c:dLbl>
            <c:dLbl>
              <c:idx val="9"/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72D4-48AA-99EC-1C8A2F1223A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100">
                    <a:solidFill>
                      <a:schemeClr val="tx1"/>
                    </a:solidFill>
                    <a:latin typeface="Avenir Next LT Pro Demi" panose="020B0704020202020204" pitchFamily="34" charset="0"/>
                  </a:defRPr>
                </a:pPr>
                <a:endParaRPr lang="de-DE"/>
              </a:p>
            </c:txPr>
            <c:dLblPos val="inEnd"/>
            <c:showLegendKey val="0"/>
            <c:showVal val="0"/>
            <c:showCatName val="0"/>
            <c:showSerName val="0"/>
            <c:showPercent val="0"/>
            <c:showBubbleSize val="0"/>
            <c:extLst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Sheet1!$A$2:$A$11</c:f>
              <c:strCache>
                <c:ptCount val="10"/>
                <c:pt idx="0">
                  <c:v>N-TV </c:v>
                </c:pt>
                <c:pt idx="1">
                  <c:v>FAZ.NET </c:v>
                </c:pt>
                <c:pt idx="2">
                  <c:v>RND </c:v>
                </c:pt>
                <c:pt idx="3">
                  <c:v>STERN </c:v>
                </c:pt>
                <c:pt idx="4">
                  <c:v>FUNKE Medien NRW</c:v>
                </c:pt>
                <c:pt idx="5">
                  <c:v>ZEIT ONLINE</c:v>
                </c:pt>
                <c:pt idx="6">
                  <c:v>RP Online </c:v>
                </c:pt>
                <c:pt idx="7">
                  <c:v>Express</c:v>
                </c:pt>
                <c:pt idx="8">
                  <c:v>Business Insider</c:v>
                </c:pt>
                <c:pt idx="9">
                  <c:v>finanzen.net </c:v>
                </c:pt>
              </c:strCache>
            </c:strRef>
          </c:cat>
          <c:val>
            <c:numRef>
              <c:f>Sheet1!$B$2:$B$11</c:f>
              <c:numCache>
                <c:formatCode>General</c:formatCode>
                <c:ptCount val="10"/>
                <c:pt idx="0">
                  <c:v>42</c:v>
                </c:pt>
                <c:pt idx="1">
                  <c:v>28.9</c:v>
                </c:pt>
                <c:pt idx="2">
                  <c:v>27.3</c:v>
                </c:pt>
                <c:pt idx="3">
                  <c:v>27.2</c:v>
                </c:pt>
                <c:pt idx="4">
                  <c:v>27</c:v>
                </c:pt>
                <c:pt idx="5">
                  <c:v>26.6</c:v>
                </c:pt>
                <c:pt idx="6">
                  <c:v>18.5</c:v>
                </c:pt>
                <c:pt idx="7">
                  <c:v>15.6</c:v>
                </c:pt>
                <c:pt idx="8">
                  <c:v>14.6</c:v>
                </c:pt>
                <c:pt idx="9">
                  <c:v>11.6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72D4-48AA-99EC-1C8A2F1223A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0"/>
        <c:overlap val="-30"/>
        <c:axId val="122039296"/>
        <c:axId val="122037376"/>
      </c:barChart>
      <c:catAx>
        <c:axId val="122039296"/>
        <c:scaling>
          <c:orientation val="maxMin"/>
        </c:scaling>
        <c:delete val="0"/>
        <c:axPos val="l"/>
        <c:numFmt formatCode="#,##0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vert="horz"/>
          <a:lstStyle/>
          <a:p>
            <a:pPr>
              <a:defRPr sz="1100">
                <a:latin typeface="Avenir Next LT Pro Demi" panose="020B0704020202020204" pitchFamily="34" charset="0"/>
              </a:defRPr>
            </a:pPr>
            <a:endParaRPr lang="de-DE"/>
          </a:p>
        </c:txPr>
        <c:crossAx val="122037376"/>
        <c:crosses val="autoZero"/>
        <c:auto val="0"/>
        <c:lblAlgn val="ctr"/>
        <c:lblOffset val="100"/>
        <c:noMultiLvlLbl val="0"/>
      </c:catAx>
      <c:valAx>
        <c:axId val="122037376"/>
        <c:scaling>
          <c:orientation val="minMax"/>
          <c:max val="54"/>
          <c:min val="0"/>
        </c:scaling>
        <c:delete val="1"/>
        <c:axPos val="b"/>
        <c:numFmt formatCode="#,##0" sourceLinked="0"/>
        <c:majorTickMark val="out"/>
        <c:minorTickMark val="none"/>
        <c:tickLblPos val="nextTo"/>
        <c:crossAx val="122039296"/>
        <c:crosses val="max"/>
        <c:crossBetween val="between"/>
        <c:majorUnit val="2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mtId="4294967295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pPr>
      <a:endParaRPr lang="de-DE"/>
    </a:p>
  </c:txPr>
  <c:externalData r:id="rId1">
    <c:autoUpdate val="0"/>
  </c:externalData>
</c:chartSpace>
</file>

<file path=ppt/charts/chart3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Januar - November 2021</c:v>
                </c:pt>
              </c:strCache>
            </c:strRef>
          </c:tx>
          <c:spPr>
            <a:solidFill>
              <a:srgbClr val="0096C8"/>
            </a:solidFill>
          </c:spPr>
          <c:invertIfNegative val="0"/>
          <c:dLbls>
            <c:dLbl>
              <c:idx val="5"/>
              <c:tx>
                <c:rich>
                  <a:bodyPr/>
                  <a:lstStyle/>
                  <a:p>
                    <a:fld id="{B2670CD6-D3D7-44A0-ABCD-EACB0528B64D}" type="VALUE">
                      <a:rPr lang="en-US" smtClean="0"/>
                      <a:pPr/>
                      <a:t>[WERT]</a:t>
                    </a:fld>
                    <a:endParaRPr lang="de-DE"/>
                  </a:p>
                </c:rich>
              </c:tx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5-01B6-44CF-AFE3-0491A3B209E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100" b="1">
                    <a:solidFill>
                      <a:schemeClr val="bg1"/>
                    </a:solidFill>
                    <a:latin typeface="Avenir Next LT Pro" panose="020B0504020202020204" pitchFamily="34" charset="0"/>
                  </a:defRPr>
                </a:pPr>
                <a:endParaRPr lang="de-DE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Sheet1!$A$2:$A$11</c:f>
              <c:strCache>
                <c:ptCount val="10"/>
                <c:pt idx="0">
                  <c:v>RND </c:v>
                </c:pt>
                <c:pt idx="1">
                  <c:v>FUNKE Medien NRW</c:v>
                </c:pt>
                <c:pt idx="2">
                  <c:v>Express </c:v>
                </c:pt>
                <c:pt idx="3">
                  <c:v>RP Online</c:v>
                </c:pt>
                <c:pt idx="4">
                  <c:v>kicker </c:v>
                </c:pt>
                <c:pt idx="5">
                  <c:v>Sport1 </c:v>
                </c:pt>
                <c:pt idx="6">
                  <c:v>Augsburger Allgemeine </c:v>
                </c:pt>
                <c:pt idx="7">
                  <c:v>auto-motor-und-sport.de </c:v>
                </c:pt>
                <c:pt idx="8">
                  <c:v>SÜDWEST PRESSE </c:v>
                </c:pt>
                <c:pt idx="9">
                  <c:v>Neue Osnabrücker Zeitung </c:v>
                </c:pt>
              </c:strCache>
            </c:strRef>
          </c:cat>
          <c:val>
            <c:numRef>
              <c:f>Sheet1!$B$2:$B$11</c:f>
              <c:numCache>
                <c:formatCode>General</c:formatCode>
                <c:ptCount val="10"/>
                <c:pt idx="0">
                  <c:v>66.2</c:v>
                </c:pt>
                <c:pt idx="1">
                  <c:v>64.5</c:v>
                </c:pt>
                <c:pt idx="2">
                  <c:v>53.6</c:v>
                </c:pt>
                <c:pt idx="3">
                  <c:v>52.1</c:v>
                </c:pt>
                <c:pt idx="4">
                  <c:v>46.6</c:v>
                </c:pt>
                <c:pt idx="5">
                  <c:v>37.9</c:v>
                </c:pt>
                <c:pt idx="6">
                  <c:v>35.9</c:v>
                </c:pt>
                <c:pt idx="7">
                  <c:v>33.6</c:v>
                </c:pt>
                <c:pt idx="8">
                  <c:v>29.9</c:v>
                </c:pt>
                <c:pt idx="9">
                  <c:v>29.5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01B6-44CF-AFE3-0491A3B209E2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60"/>
        <c:overlap val="-30"/>
        <c:axId val="122039296"/>
        <c:axId val="122037376"/>
      </c:barChart>
      <c:catAx>
        <c:axId val="122039296"/>
        <c:scaling>
          <c:orientation val="maxMin"/>
        </c:scaling>
        <c:delete val="0"/>
        <c:axPos val="l"/>
        <c:numFmt formatCode="#,##0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vert="horz"/>
          <a:lstStyle/>
          <a:p>
            <a:pPr>
              <a:defRPr sz="1100">
                <a:latin typeface="Avenir Next LT Pro Demi" panose="020B0704020202020204" pitchFamily="34" charset="0"/>
              </a:defRPr>
            </a:pPr>
            <a:endParaRPr lang="de-DE"/>
          </a:p>
        </c:txPr>
        <c:crossAx val="122037376"/>
        <c:crosses val="autoZero"/>
        <c:auto val="0"/>
        <c:lblAlgn val="ctr"/>
        <c:lblOffset val="100"/>
        <c:noMultiLvlLbl val="0"/>
      </c:catAx>
      <c:valAx>
        <c:axId val="122037376"/>
        <c:scaling>
          <c:orientation val="minMax"/>
          <c:max val="95"/>
          <c:min val="0"/>
        </c:scaling>
        <c:delete val="1"/>
        <c:axPos val="b"/>
        <c:numFmt formatCode="#,##0" sourceLinked="0"/>
        <c:majorTickMark val="out"/>
        <c:minorTickMark val="none"/>
        <c:tickLblPos val="nextTo"/>
        <c:crossAx val="122039296"/>
        <c:crosses val="max"/>
        <c:crossBetween val="between"/>
        <c:majorUnit val="5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mtId="4294967295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pPr>
      <a:endParaRPr lang="de-DE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Tabelle1!$B$1</c:f>
              <c:strCache>
                <c:ptCount val="1"/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96DCF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6-7591-4F1D-B403-31CFC9211660}"/>
              </c:ext>
            </c:extLst>
          </c:dPt>
          <c:dPt>
            <c:idx val="1"/>
            <c:invertIfNegative val="0"/>
            <c:bubble3D val="0"/>
            <c:spPr>
              <a:solidFill>
                <a:srgbClr val="96DCF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7591-4F1D-B403-31CFC9211660}"/>
              </c:ext>
            </c:extLst>
          </c:dPt>
          <c:dPt>
            <c:idx val="2"/>
            <c:invertIfNegative val="0"/>
            <c:bubble3D val="0"/>
            <c:spPr>
              <a:solidFill>
                <a:srgbClr val="00ADE4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4-7591-4F1D-B403-31CFC9211660}"/>
              </c:ext>
            </c:extLst>
          </c:dPt>
          <c:dLbls>
            <c:dLbl>
              <c:idx val="0"/>
              <c:tx>
                <c:rich>
                  <a:bodyPr/>
                  <a:lstStyle/>
                  <a:p>
                    <a:fld id="{869ADE6A-D3A9-4900-9E37-B501997D6B9B}" type="VALUE">
                      <a:rPr lang="en-US" smtClean="0"/>
                      <a:pPr/>
                      <a:t>[WERT]</a:t>
                    </a:fld>
                    <a:r>
                      <a:rPr lang="en-US"/>
                      <a:t>%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6-7591-4F1D-B403-31CFC9211660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fld id="{869ADE6A-D3A9-4900-9E37-B501997D6B9B}" type="VALUE">
                      <a:rPr lang="en-US" smtClean="0"/>
                      <a:pPr/>
                      <a:t>[WERT]</a:t>
                    </a:fld>
                    <a:r>
                      <a:rPr lang="en-US"/>
                      <a:t>%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5-7591-4F1D-B403-31CFC9211660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fld id="{3DAEE598-ACE3-4DC8-85B1-978FBB98FFB2}" type="VALUE">
                      <a:rPr lang="en-US" smtClean="0"/>
                      <a:pPr/>
                      <a:t>[WERT]</a:t>
                    </a:fld>
                    <a:r>
                      <a:rPr lang="en-US"/>
                      <a:t>%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4-7591-4F1D-B403-31CFC921166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tx1"/>
                    </a:solidFill>
                    <a:latin typeface="Avenir Next LT Pro Demi" panose="020B0704020202020204" pitchFamily="34" charset="0"/>
                    <a:ea typeface="+mn-ea"/>
                    <a:cs typeface="+mn-cs"/>
                  </a:defRPr>
                </a:pPr>
                <a:endParaRPr lang="de-DE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Tabelle1!$A$2:$A$4</c:f>
              <c:numCache>
                <c:formatCode>General</c:formatCode>
                <c:ptCount val="3"/>
              </c:numCache>
            </c:numRef>
          </c:cat>
          <c:val>
            <c:numRef>
              <c:f>Tabelle1!$B$2:$B$4</c:f>
              <c:numCache>
                <c:formatCode>General</c:formatCode>
                <c:ptCount val="3"/>
              </c:numCache>
            </c:numRef>
          </c:val>
          <c:extLst>
            <c:ext xmlns:c16="http://schemas.microsoft.com/office/drawing/2014/chart" uri="{C3380CC4-5D6E-409C-BE32-E72D297353CC}">
              <c16:uniqueId val="{00000000-7591-4F1D-B403-31CFC9211660}"/>
            </c:ext>
          </c:extLst>
        </c:ser>
        <c:ser>
          <c:idx val="1"/>
          <c:order val="1"/>
          <c:tx>
            <c:strRef>
              <c:f>Tabelle1!$C$1</c:f>
              <c:strCache>
                <c:ptCount val="1"/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delete val="1"/>
          </c:dLbls>
          <c:cat>
            <c:numRef>
              <c:f>Tabelle1!$A$2:$A$4</c:f>
              <c:numCache>
                <c:formatCode>General</c:formatCode>
                <c:ptCount val="3"/>
              </c:numCache>
            </c:numRef>
          </c:cat>
          <c:val>
            <c:numRef>
              <c:f>Tabelle1!$C$2:$C$4</c:f>
              <c:numCache>
                <c:formatCode>General</c:formatCode>
                <c:ptCount val="3"/>
              </c:numCache>
            </c:numRef>
          </c:val>
          <c:extLst>
            <c:ext xmlns:c16="http://schemas.microsoft.com/office/drawing/2014/chart" uri="{C3380CC4-5D6E-409C-BE32-E72D297353CC}">
              <c16:uniqueId val="{00000007-FC49-49B2-B153-00FD583EC3C4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82"/>
        <c:axId val="799282096"/>
        <c:axId val="799279184"/>
      </c:barChart>
      <c:catAx>
        <c:axId val="799282096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/>
                </a:solidFill>
                <a:latin typeface="Avenir Next LT Pro Demi" panose="020B0704020202020204" pitchFamily="34" charset="0"/>
                <a:ea typeface="+mn-ea"/>
                <a:cs typeface="+mn-cs"/>
              </a:defRPr>
            </a:pPr>
            <a:endParaRPr lang="de-DE"/>
          </a:p>
        </c:txPr>
        <c:crossAx val="799279184"/>
        <c:crosses val="autoZero"/>
        <c:auto val="1"/>
        <c:lblAlgn val="ctr"/>
        <c:lblOffset val="100"/>
        <c:noMultiLvlLbl val="0"/>
      </c:catAx>
      <c:valAx>
        <c:axId val="799279184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79928209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de-DE"/>
    </a:p>
  </c:txPr>
  <c:externalData r:id="rId3">
    <c:autoUpdate val="0"/>
  </c:externalData>
</c:chartSpace>
</file>

<file path=ppt/charts/chart4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Ø Monat (Januar - November 2021)</c:v>
                </c:pt>
              </c:strCache>
            </c:strRef>
          </c:tx>
          <c:spPr>
            <a:solidFill>
              <a:srgbClr val="96DCF0"/>
            </a:solidFill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fld id="{D0312DC1-59E6-46B8-9BC2-E415F97E1759}" type="VALUE">
                      <a:rPr lang="en-US" smtClean="0"/>
                      <a:pPr/>
                      <a:t>[WERT]</a:t>
                    </a:fld>
                    <a:endParaRPr lang="de-DE"/>
                  </a:p>
                </c:rich>
              </c:tx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0-72D4-48AA-99EC-1C8A2F1223AC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fld id="{9241D7EC-3F16-46DB-8A7F-81563BE3424A}" type="VALUE">
                      <a:rPr lang="en-US" smtClean="0"/>
                      <a:pPr/>
                      <a:t>[WERT]</a:t>
                    </a:fld>
                    <a:r>
                      <a:rPr lang="en-US" dirty="0"/>
                      <a:t>,0</a:t>
                    </a:r>
                  </a:p>
                </c:rich>
              </c:tx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72D4-48AA-99EC-1C8A2F1223AC}"/>
                </c:ext>
              </c:extLst>
            </c:dLbl>
            <c:dLbl>
              <c:idx val="2"/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72D4-48AA-99EC-1C8A2F1223AC}"/>
                </c:ext>
              </c:extLst>
            </c:dLbl>
            <c:dLbl>
              <c:idx val="3"/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72D4-48AA-99EC-1C8A2F1223AC}"/>
                </c:ext>
              </c:extLst>
            </c:dLbl>
            <c:dLbl>
              <c:idx val="4"/>
              <c:tx>
                <c:rich>
                  <a:bodyPr/>
                  <a:lstStyle/>
                  <a:p>
                    <a:fld id="{69156024-5CF4-4AAE-BE01-CEA96DB93E72}" type="VALUE">
                      <a:rPr lang="en-US" smtClean="0"/>
                      <a:pPr/>
                      <a:t>[WERT]</a:t>
                    </a:fld>
                    <a:endParaRPr lang="de-DE"/>
                  </a:p>
                </c:rich>
              </c:tx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4-72D4-48AA-99EC-1C8A2F1223AC}"/>
                </c:ext>
              </c:extLst>
            </c:dLbl>
            <c:dLbl>
              <c:idx val="5"/>
              <c:tx>
                <c:rich>
                  <a:bodyPr/>
                  <a:lstStyle/>
                  <a:p>
                    <a:fld id="{E5EA9836-8515-4D5C-AFC8-11F29DBC3F96}" type="VALUE">
                      <a:rPr lang="en-US" smtClean="0"/>
                      <a:pPr/>
                      <a:t>[WERT]</a:t>
                    </a:fld>
                    <a:r>
                      <a:rPr lang="en-US" dirty="0"/>
                      <a:t>,0</a:t>
                    </a:r>
                  </a:p>
                </c:rich>
              </c:tx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5-72D4-48AA-99EC-1C8A2F1223AC}"/>
                </c:ext>
              </c:extLst>
            </c:dLbl>
            <c:dLbl>
              <c:idx val="6"/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72D4-48AA-99EC-1C8A2F1223AC}"/>
                </c:ext>
              </c:extLst>
            </c:dLbl>
            <c:dLbl>
              <c:idx val="7"/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72D4-48AA-99EC-1C8A2F1223AC}"/>
                </c:ext>
              </c:extLst>
            </c:dLbl>
            <c:dLbl>
              <c:idx val="8"/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72D4-48AA-99EC-1C8A2F1223AC}"/>
                </c:ext>
              </c:extLst>
            </c:dLbl>
            <c:dLbl>
              <c:idx val="9"/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72D4-48AA-99EC-1C8A2F1223A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100">
                    <a:solidFill>
                      <a:schemeClr val="tx1"/>
                    </a:solidFill>
                    <a:latin typeface="Avenir Next LT Pro Demi" panose="020B0704020202020204" pitchFamily="34" charset="0"/>
                  </a:defRPr>
                </a:pPr>
                <a:endParaRPr lang="de-DE"/>
              </a:p>
            </c:txPr>
            <c:dLblPos val="inEnd"/>
            <c:showLegendKey val="0"/>
            <c:showVal val="0"/>
            <c:showCatName val="0"/>
            <c:showSerName val="0"/>
            <c:showPercent val="0"/>
            <c:showBubbleSize val="0"/>
            <c:extLst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Sheet1!$A$2:$A$11</c:f>
              <c:strCache>
                <c:ptCount val="10"/>
                <c:pt idx="0">
                  <c:v>RND </c:v>
                </c:pt>
                <c:pt idx="1">
                  <c:v>FUNKE Medien NRW</c:v>
                </c:pt>
                <c:pt idx="2">
                  <c:v>kicker </c:v>
                </c:pt>
                <c:pt idx="3">
                  <c:v>RP Online</c:v>
                </c:pt>
                <c:pt idx="4">
                  <c:v>Express </c:v>
                </c:pt>
                <c:pt idx="5">
                  <c:v>Sport1 </c:v>
                </c:pt>
                <c:pt idx="6">
                  <c:v>auto-motor-und-sport.de </c:v>
                </c:pt>
                <c:pt idx="7">
                  <c:v>Neue Osnabrücker Zeitung </c:v>
                </c:pt>
                <c:pt idx="8">
                  <c:v>Augsburger Allgemeine OMS </c:v>
                </c:pt>
                <c:pt idx="9">
                  <c:v>Nordbayern.de </c:v>
                </c:pt>
              </c:strCache>
            </c:strRef>
          </c:cat>
          <c:val>
            <c:numRef>
              <c:f>Sheet1!$B$2:$B$11</c:f>
              <c:numCache>
                <c:formatCode>General</c:formatCode>
                <c:ptCount val="10"/>
                <c:pt idx="0">
                  <c:v>27.3</c:v>
                </c:pt>
                <c:pt idx="1">
                  <c:v>27</c:v>
                </c:pt>
                <c:pt idx="2">
                  <c:v>19.399999999999999</c:v>
                </c:pt>
                <c:pt idx="3">
                  <c:v>18.5</c:v>
                </c:pt>
                <c:pt idx="4">
                  <c:v>15.6</c:v>
                </c:pt>
                <c:pt idx="5">
                  <c:v>15</c:v>
                </c:pt>
                <c:pt idx="6">
                  <c:v>10.5</c:v>
                </c:pt>
                <c:pt idx="7">
                  <c:v>8.8000000000000007</c:v>
                </c:pt>
                <c:pt idx="8">
                  <c:v>8.6999999999999993</c:v>
                </c:pt>
                <c:pt idx="9">
                  <c:v>8.1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72D4-48AA-99EC-1C8A2F1223A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0"/>
        <c:overlap val="-30"/>
        <c:axId val="122039296"/>
        <c:axId val="122037376"/>
      </c:barChart>
      <c:catAx>
        <c:axId val="122039296"/>
        <c:scaling>
          <c:orientation val="maxMin"/>
        </c:scaling>
        <c:delete val="0"/>
        <c:axPos val="l"/>
        <c:numFmt formatCode="#,##0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vert="horz"/>
          <a:lstStyle/>
          <a:p>
            <a:pPr>
              <a:defRPr sz="1100">
                <a:latin typeface="Avenir Next LT Pro Demi" panose="020B0704020202020204" pitchFamily="34" charset="0"/>
              </a:defRPr>
            </a:pPr>
            <a:endParaRPr lang="de-DE"/>
          </a:p>
        </c:txPr>
        <c:crossAx val="122037376"/>
        <c:crosses val="autoZero"/>
        <c:auto val="0"/>
        <c:lblAlgn val="ctr"/>
        <c:lblOffset val="100"/>
        <c:noMultiLvlLbl val="0"/>
      </c:catAx>
      <c:valAx>
        <c:axId val="122037376"/>
        <c:scaling>
          <c:orientation val="minMax"/>
          <c:max val="54"/>
          <c:min val="0"/>
        </c:scaling>
        <c:delete val="1"/>
        <c:axPos val="b"/>
        <c:numFmt formatCode="#,##0" sourceLinked="0"/>
        <c:majorTickMark val="out"/>
        <c:minorTickMark val="none"/>
        <c:tickLblPos val="nextTo"/>
        <c:crossAx val="122039296"/>
        <c:crosses val="max"/>
        <c:crossBetween val="between"/>
        <c:majorUnit val="2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mtId="4294967295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pPr>
      <a:endParaRPr lang="de-DE"/>
    </a:p>
  </c:txPr>
  <c:externalData r:id="rId1">
    <c:autoUpdate val="0"/>
  </c:externalData>
</c:chartSpace>
</file>

<file path=ppt/charts/chart4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Januar - November 2021</c:v>
                </c:pt>
              </c:strCache>
            </c:strRef>
          </c:tx>
          <c:spPr>
            <a:solidFill>
              <a:srgbClr val="0096C8"/>
            </a:solidFill>
          </c:spPr>
          <c:invertIfNegative val="0"/>
          <c:dLbls>
            <c:dLbl>
              <c:idx val="5"/>
              <c:tx>
                <c:rich>
                  <a:bodyPr/>
                  <a:lstStyle/>
                  <a:p>
                    <a:fld id="{B2670CD6-D3D7-44A0-ABCD-EACB0528B64D}" type="VALUE">
                      <a:rPr lang="en-US" smtClean="0"/>
                      <a:pPr/>
                      <a:t>[WERT]</a:t>
                    </a:fld>
                    <a:endParaRPr lang="de-DE"/>
                  </a:p>
                </c:rich>
              </c:tx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5-01B6-44CF-AFE3-0491A3B209E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100" b="1">
                    <a:solidFill>
                      <a:schemeClr val="bg1"/>
                    </a:solidFill>
                    <a:latin typeface="Avenir Next LT Pro" panose="020B0504020202020204" pitchFamily="34" charset="0"/>
                  </a:defRPr>
                </a:pPr>
                <a:endParaRPr lang="de-DE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Sheet1!$A$2:$A$11</c:f>
              <c:strCache>
                <c:ptCount val="10"/>
                <c:pt idx="0">
                  <c:v>FAZ.NET </c:v>
                </c:pt>
                <c:pt idx="1">
                  <c:v>RND</c:v>
                </c:pt>
                <c:pt idx="2">
                  <c:v>Der Tagesspiegel </c:v>
                </c:pt>
                <c:pt idx="3">
                  <c:v>FUNKE Medien NRW</c:v>
                </c:pt>
                <c:pt idx="4">
                  <c:v>Express</c:v>
                </c:pt>
                <c:pt idx="5">
                  <c:v>RP Online </c:v>
                </c:pt>
                <c:pt idx="6">
                  <c:v>FUNKE Medien Berlin </c:v>
                </c:pt>
                <c:pt idx="7">
                  <c:v>Augsburger Allgemeine </c:v>
                </c:pt>
                <c:pt idx="8">
                  <c:v>SÜDWEST PRESSE </c:v>
                </c:pt>
                <c:pt idx="9">
                  <c:v>Neue Osnabrücker Zeitung </c:v>
                </c:pt>
              </c:strCache>
            </c:strRef>
          </c:cat>
          <c:val>
            <c:numRef>
              <c:f>Sheet1!$B$2:$B$11</c:f>
              <c:numCache>
                <c:formatCode>General</c:formatCode>
                <c:ptCount val="10"/>
                <c:pt idx="0">
                  <c:v>66.400000000000006</c:v>
                </c:pt>
                <c:pt idx="1">
                  <c:v>66.2</c:v>
                </c:pt>
                <c:pt idx="2">
                  <c:v>65.7</c:v>
                </c:pt>
                <c:pt idx="3">
                  <c:v>64.5</c:v>
                </c:pt>
                <c:pt idx="4">
                  <c:v>53.6</c:v>
                </c:pt>
                <c:pt idx="5">
                  <c:v>52.1</c:v>
                </c:pt>
                <c:pt idx="6">
                  <c:v>44.6</c:v>
                </c:pt>
                <c:pt idx="7">
                  <c:v>35.9</c:v>
                </c:pt>
                <c:pt idx="8">
                  <c:v>29.9</c:v>
                </c:pt>
                <c:pt idx="9">
                  <c:v>29.5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01B6-44CF-AFE3-0491A3B209E2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60"/>
        <c:overlap val="-30"/>
        <c:axId val="122039296"/>
        <c:axId val="122037376"/>
      </c:barChart>
      <c:catAx>
        <c:axId val="122039296"/>
        <c:scaling>
          <c:orientation val="maxMin"/>
        </c:scaling>
        <c:delete val="0"/>
        <c:axPos val="l"/>
        <c:numFmt formatCode="#,##0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vert="horz"/>
          <a:lstStyle/>
          <a:p>
            <a:pPr>
              <a:defRPr sz="1100">
                <a:latin typeface="Avenir Next LT Pro Demi" panose="020B0704020202020204" pitchFamily="34" charset="0"/>
              </a:defRPr>
            </a:pPr>
            <a:endParaRPr lang="de-DE"/>
          </a:p>
        </c:txPr>
        <c:crossAx val="122037376"/>
        <c:crosses val="autoZero"/>
        <c:auto val="0"/>
        <c:lblAlgn val="ctr"/>
        <c:lblOffset val="100"/>
        <c:noMultiLvlLbl val="0"/>
      </c:catAx>
      <c:valAx>
        <c:axId val="122037376"/>
        <c:scaling>
          <c:orientation val="minMax"/>
          <c:max val="95"/>
          <c:min val="0"/>
        </c:scaling>
        <c:delete val="1"/>
        <c:axPos val="b"/>
        <c:numFmt formatCode="#,##0" sourceLinked="0"/>
        <c:majorTickMark val="out"/>
        <c:minorTickMark val="none"/>
        <c:tickLblPos val="nextTo"/>
        <c:crossAx val="122039296"/>
        <c:crosses val="max"/>
        <c:crossBetween val="between"/>
        <c:majorUnit val="5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mtId="4294967295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pPr>
      <a:endParaRPr lang="de-DE"/>
    </a:p>
  </c:txPr>
  <c:externalData r:id="rId1">
    <c:autoUpdate val="0"/>
  </c:externalData>
</c:chartSpace>
</file>

<file path=ppt/charts/chart4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40252003968253963"/>
          <c:y val="4.0005727376861394E-2"/>
          <c:w val="0.57480138888888888"/>
          <c:h val="0.91998854524627716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Ø Monat (Januar - November 2021)</c:v>
                </c:pt>
              </c:strCache>
            </c:strRef>
          </c:tx>
          <c:spPr>
            <a:solidFill>
              <a:srgbClr val="96DCF0"/>
            </a:solidFill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fld id="{D0312DC1-59E6-46B8-9BC2-E415F97E1759}" type="VALUE">
                      <a:rPr lang="en-US" smtClean="0"/>
                      <a:pPr/>
                      <a:t>[WERT]</a:t>
                    </a:fld>
                    <a:endParaRPr lang="de-DE"/>
                  </a:p>
                </c:rich>
              </c:tx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0-72D4-48AA-99EC-1C8A2F1223AC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fld id="{9241D7EC-3F16-46DB-8A7F-81563BE3424A}" type="VALUE">
                      <a:rPr lang="en-US" smtClean="0"/>
                      <a:pPr/>
                      <a:t>[WERT]</a:t>
                    </a:fld>
                    <a:endParaRPr lang="de-DE"/>
                  </a:p>
                </c:rich>
              </c:tx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72D4-48AA-99EC-1C8A2F1223AC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fld id="{8D4CA491-C6A2-4206-B568-36DAD52166A6}" type="VALUE">
                      <a:rPr lang="en-US" smtClean="0"/>
                      <a:pPr/>
                      <a:t>[WERT]</a:t>
                    </a:fld>
                    <a:r>
                      <a:rPr lang="en-US" dirty="0"/>
                      <a:t>,0</a:t>
                    </a:r>
                  </a:p>
                </c:rich>
              </c:tx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2-72D4-48AA-99EC-1C8A2F1223AC}"/>
                </c:ext>
              </c:extLst>
            </c:dLbl>
            <c:dLbl>
              <c:idx val="3"/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72D4-48AA-99EC-1C8A2F1223AC}"/>
                </c:ext>
              </c:extLst>
            </c:dLbl>
            <c:dLbl>
              <c:idx val="4"/>
              <c:tx>
                <c:rich>
                  <a:bodyPr/>
                  <a:lstStyle/>
                  <a:p>
                    <a:fld id="{69156024-5CF4-4AAE-BE01-CEA96DB93E72}" type="VALUE">
                      <a:rPr lang="en-US" smtClean="0"/>
                      <a:pPr/>
                      <a:t>[WERT]</a:t>
                    </a:fld>
                    <a:endParaRPr lang="de-DE"/>
                  </a:p>
                </c:rich>
              </c:tx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4-72D4-48AA-99EC-1C8A2F1223AC}"/>
                </c:ext>
              </c:extLst>
            </c:dLbl>
            <c:dLbl>
              <c:idx val="5"/>
              <c:tx>
                <c:rich>
                  <a:bodyPr/>
                  <a:lstStyle/>
                  <a:p>
                    <a:fld id="{E5EA9836-8515-4D5C-AFC8-11F29DBC3F96}" type="VALUE">
                      <a:rPr lang="en-US" smtClean="0"/>
                      <a:pPr/>
                      <a:t>[WERT]</a:t>
                    </a:fld>
                    <a:endParaRPr lang="de-DE"/>
                  </a:p>
                </c:rich>
              </c:tx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5-72D4-48AA-99EC-1C8A2F1223AC}"/>
                </c:ext>
              </c:extLst>
            </c:dLbl>
            <c:dLbl>
              <c:idx val="6"/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72D4-48AA-99EC-1C8A2F1223AC}"/>
                </c:ext>
              </c:extLst>
            </c:dLbl>
            <c:dLbl>
              <c:idx val="7"/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72D4-48AA-99EC-1C8A2F1223AC}"/>
                </c:ext>
              </c:extLst>
            </c:dLbl>
            <c:dLbl>
              <c:idx val="8"/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72D4-48AA-99EC-1C8A2F1223AC}"/>
                </c:ext>
              </c:extLst>
            </c:dLbl>
            <c:dLbl>
              <c:idx val="9"/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72D4-48AA-99EC-1C8A2F1223A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100">
                    <a:solidFill>
                      <a:schemeClr val="tx1"/>
                    </a:solidFill>
                    <a:latin typeface="Avenir Next LT Pro Demi" panose="020B0704020202020204" pitchFamily="34" charset="0"/>
                  </a:defRPr>
                </a:pPr>
                <a:endParaRPr lang="de-DE"/>
              </a:p>
            </c:txPr>
            <c:dLblPos val="inEnd"/>
            <c:showLegendKey val="0"/>
            <c:showVal val="0"/>
            <c:showCatName val="0"/>
            <c:showSerName val="0"/>
            <c:showPercent val="0"/>
            <c:showBubbleSize val="0"/>
            <c:extLst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Sheet1!$A$2:$A$11</c:f>
              <c:strCache>
                <c:ptCount val="10"/>
                <c:pt idx="0">
                  <c:v>FAZ.NET </c:v>
                </c:pt>
                <c:pt idx="1">
                  <c:v>RND</c:v>
                </c:pt>
                <c:pt idx="2">
                  <c:v>FUNKE Medien NRW</c:v>
                </c:pt>
                <c:pt idx="3">
                  <c:v>Der Tagesspiegel</c:v>
                </c:pt>
                <c:pt idx="4">
                  <c:v>RP Online </c:v>
                </c:pt>
                <c:pt idx="5">
                  <c:v>Express </c:v>
                </c:pt>
                <c:pt idx="6">
                  <c:v>FUNKE Medien Berlin</c:v>
                </c:pt>
                <c:pt idx="7">
                  <c:v>Neue Osnabrücker Zeitung </c:v>
                </c:pt>
                <c:pt idx="8">
                  <c:v>Augsburger Allgemeine </c:v>
                </c:pt>
                <c:pt idx="9">
                  <c:v>Nordbayern.de </c:v>
                </c:pt>
              </c:strCache>
            </c:strRef>
          </c:cat>
          <c:val>
            <c:numRef>
              <c:f>Sheet1!$B$2:$B$11</c:f>
              <c:numCache>
                <c:formatCode>General</c:formatCode>
                <c:ptCount val="10"/>
                <c:pt idx="0">
                  <c:v>28.9</c:v>
                </c:pt>
                <c:pt idx="1">
                  <c:v>27.3</c:v>
                </c:pt>
                <c:pt idx="2">
                  <c:v>27</c:v>
                </c:pt>
                <c:pt idx="3">
                  <c:v>26.6</c:v>
                </c:pt>
                <c:pt idx="4">
                  <c:v>18.5</c:v>
                </c:pt>
                <c:pt idx="5">
                  <c:v>15.6</c:v>
                </c:pt>
                <c:pt idx="6">
                  <c:v>14.5</c:v>
                </c:pt>
                <c:pt idx="7">
                  <c:v>8.8000000000000007</c:v>
                </c:pt>
                <c:pt idx="8">
                  <c:v>8.6999999999999993</c:v>
                </c:pt>
                <c:pt idx="9">
                  <c:v>8.1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72D4-48AA-99EC-1C8A2F1223A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0"/>
        <c:overlap val="-30"/>
        <c:axId val="122039296"/>
        <c:axId val="122037376"/>
      </c:barChart>
      <c:catAx>
        <c:axId val="122039296"/>
        <c:scaling>
          <c:orientation val="maxMin"/>
        </c:scaling>
        <c:delete val="0"/>
        <c:axPos val="l"/>
        <c:numFmt formatCode="#,##0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vert="horz"/>
          <a:lstStyle/>
          <a:p>
            <a:pPr>
              <a:defRPr sz="1100">
                <a:latin typeface="Avenir Next LT Pro Demi" panose="020B0704020202020204" pitchFamily="34" charset="0"/>
              </a:defRPr>
            </a:pPr>
            <a:endParaRPr lang="de-DE"/>
          </a:p>
        </c:txPr>
        <c:crossAx val="122037376"/>
        <c:crosses val="autoZero"/>
        <c:auto val="0"/>
        <c:lblAlgn val="ctr"/>
        <c:lblOffset val="100"/>
        <c:noMultiLvlLbl val="0"/>
      </c:catAx>
      <c:valAx>
        <c:axId val="122037376"/>
        <c:scaling>
          <c:orientation val="minMax"/>
          <c:max val="54"/>
          <c:min val="0"/>
        </c:scaling>
        <c:delete val="1"/>
        <c:axPos val="b"/>
        <c:numFmt formatCode="#,##0" sourceLinked="0"/>
        <c:majorTickMark val="out"/>
        <c:minorTickMark val="none"/>
        <c:tickLblPos val="nextTo"/>
        <c:crossAx val="122039296"/>
        <c:crosses val="max"/>
        <c:crossBetween val="between"/>
        <c:majorUnit val="2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mtId="4294967295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pPr>
      <a:endParaRPr lang="de-DE"/>
    </a:p>
  </c:txPr>
  <c:externalData r:id="rId1">
    <c:autoUpdate val="0"/>
  </c:externalData>
</c:chartSpace>
</file>

<file path=ppt/charts/chart4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Januar - November 2021</c:v>
                </c:pt>
              </c:strCache>
            </c:strRef>
          </c:tx>
          <c:spPr>
            <a:solidFill>
              <a:srgbClr val="0096C8"/>
            </a:solidFill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fld id="{0C60173E-FE32-4D1D-8046-972CC3A61B4D}" type="VALUE">
                      <a:rPr lang="en-US" smtClean="0"/>
                      <a:pPr/>
                      <a:t>[WERT]</a:t>
                    </a:fld>
                    <a:r>
                      <a:rPr lang="en-US"/>
                      <a:t>,0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E03A-4F16-8343-2DFE197B5EB8}"/>
                </c:ext>
              </c:extLst>
            </c:dLbl>
            <c:dLbl>
              <c:idx val="5"/>
              <c:tx>
                <c:rich>
                  <a:bodyPr/>
                  <a:lstStyle/>
                  <a:p>
                    <a:fld id="{B2670CD6-D3D7-44A0-ABCD-EACB0528B64D}" type="VALUE">
                      <a:rPr lang="en-US" smtClean="0"/>
                      <a:pPr/>
                      <a:t>[WERT]</a:t>
                    </a:fld>
                    <a:endParaRPr lang="de-DE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5-01B6-44CF-AFE3-0491A3B209E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100" b="1">
                    <a:solidFill>
                      <a:schemeClr val="tx1"/>
                    </a:solidFill>
                    <a:latin typeface="Avenir Next LT Pro Demi" panose="020B0704020202020204" pitchFamily="34" charset="0"/>
                  </a:defRPr>
                </a:pPr>
                <a:endParaRPr lang="de-DE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Sheet1!$A$2:$A$11</c:f>
              <c:strCache>
                <c:ptCount val="10"/>
                <c:pt idx="0">
                  <c:v>WEB.DE </c:v>
                </c:pt>
                <c:pt idx="1">
                  <c:v>GALA </c:v>
                </c:pt>
                <c:pt idx="2">
                  <c:v>BUNTE.de </c:v>
                </c:pt>
                <c:pt idx="3">
                  <c:v>GMX </c:v>
                </c:pt>
                <c:pt idx="4">
                  <c:v>KINO.de </c:v>
                </c:pt>
                <c:pt idx="5">
                  <c:v>InStyle </c:v>
                </c:pt>
                <c:pt idx="6">
                  <c:v>gofeminin.de </c:v>
                </c:pt>
                <c:pt idx="7">
                  <c:v>Promipool </c:v>
                </c:pt>
                <c:pt idx="8">
                  <c:v>GRAZIA-MAGAZIN </c:v>
                </c:pt>
                <c:pt idx="9">
                  <c:v>BRAVO </c:v>
                </c:pt>
              </c:strCache>
            </c:strRef>
          </c:cat>
          <c:val>
            <c:numRef>
              <c:f>Sheet1!$B$2:$B$11</c:f>
              <c:numCache>
                <c:formatCode>General</c:formatCode>
                <c:ptCount val="10"/>
                <c:pt idx="0">
                  <c:v>64</c:v>
                </c:pt>
                <c:pt idx="1">
                  <c:v>56.3</c:v>
                </c:pt>
                <c:pt idx="2">
                  <c:v>54.8</c:v>
                </c:pt>
                <c:pt idx="3">
                  <c:v>52.7</c:v>
                </c:pt>
                <c:pt idx="4">
                  <c:v>39.799999999999997</c:v>
                </c:pt>
                <c:pt idx="5">
                  <c:v>27.9</c:v>
                </c:pt>
                <c:pt idx="6">
                  <c:v>25.4</c:v>
                </c:pt>
                <c:pt idx="7">
                  <c:v>13.4</c:v>
                </c:pt>
                <c:pt idx="8">
                  <c:v>9.8000000000000007</c:v>
                </c:pt>
                <c:pt idx="9">
                  <c:v>7.2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01B6-44CF-AFE3-0491A3B209E2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60"/>
        <c:overlap val="-30"/>
        <c:axId val="122039296"/>
        <c:axId val="122037376"/>
      </c:barChart>
      <c:catAx>
        <c:axId val="122039296"/>
        <c:scaling>
          <c:orientation val="maxMin"/>
        </c:scaling>
        <c:delete val="0"/>
        <c:axPos val="l"/>
        <c:numFmt formatCode="#,##0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vert="horz"/>
          <a:lstStyle/>
          <a:p>
            <a:pPr>
              <a:defRPr sz="1100">
                <a:latin typeface="Avenir Next LT Pro Demi" panose="020B0704020202020204" pitchFamily="34" charset="0"/>
              </a:defRPr>
            </a:pPr>
            <a:endParaRPr lang="de-DE"/>
          </a:p>
        </c:txPr>
        <c:crossAx val="122037376"/>
        <c:crosses val="autoZero"/>
        <c:auto val="0"/>
        <c:lblAlgn val="ctr"/>
        <c:lblOffset val="100"/>
        <c:noMultiLvlLbl val="0"/>
      </c:catAx>
      <c:valAx>
        <c:axId val="122037376"/>
        <c:scaling>
          <c:orientation val="minMax"/>
          <c:max val="95"/>
          <c:min val="0"/>
        </c:scaling>
        <c:delete val="1"/>
        <c:axPos val="b"/>
        <c:numFmt formatCode="#,##0" sourceLinked="0"/>
        <c:majorTickMark val="out"/>
        <c:minorTickMark val="none"/>
        <c:tickLblPos val="nextTo"/>
        <c:crossAx val="122039296"/>
        <c:crosses val="max"/>
        <c:crossBetween val="between"/>
        <c:majorUnit val="5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mtId="4294967295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pPr>
      <a:endParaRPr lang="de-DE"/>
    </a:p>
  </c:txPr>
  <c:externalData r:id="rId1">
    <c:autoUpdate val="0"/>
  </c:externalData>
</c:chartSpace>
</file>

<file path=ppt/charts/chart4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40252003968253963"/>
          <c:y val="4.0005727376861394E-2"/>
          <c:w val="0.57480138888888888"/>
          <c:h val="0.91998854524627716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Ø Monat (Januar - November 2021)</c:v>
                </c:pt>
              </c:strCache>
            </c:strRef>
          </c:tx>
          <c:spPr>
            <a:solidFill>
              <a:srgbClr val="96DCF0"/>
            </a:solidFill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fld id="{D0312DC1-59E6-46B8-9BC2-E415F97E1759}" type="VALUE">
                      <a:rPr lang="en-US" smtClean="0"/>
                      <a:pPr/>
                      <a:t>[WERT]</a:t>
                    </a:fld>
                    <a:endParaRPr lang="de-DE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0-72D4-48AA-99EC-1C8A2F1223AC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fld id="{9241D7EC-3F16-46DB-8A7F-81563BE3424A}" type="VALUE">
                      <a:rPr lang="en-US" smtClean="0"/>
                      <a:pPr/>
                      <a:t>[WERT]</a:t>
                    </a:fld>
                    <a:endParaRPr lang="de-DE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72D4-48AA-99EC-1C8A2F1223AC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fld id="{8D4CA491-C6A2-4206-B568-36DAD52166A6}" type="VALUE">
                      <a:rPr lang="en-US" smtClean="0"/>
                      <a:pPr/>
                      <a:t>[WERT]</a:t>
                    </a:fld>
                    <a:endParaRPr lang="de-DE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2-72D4-48AA-99EC-1C8A2F1223AC}"/>
                </c:ext>
              </c:extLst>
            </c:dLbl>
            <c:dLbl>
              <c:idx val="3"/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72D4-48AA-99EC-1C8A2F1223AC}"/>
                </c:ext>
              </c:extLst>
            </c:dLbl>
            <c:dLbl>
              <c:idx val="4"/>
              <c:tx>
                <c:rich>
                  <a:bodyPr/>
                  <a:lstStyle/>
                  <a:p>
                    <a:fld id="{69156024-5CF4-4AAE-BE01-CEA96DB93E72}" type="VALUE">
                      <a:rPr lang="en-US" smtClean="0"/>
                      <a:pPr/>
                      <a:t>[WERT]</a:t>
                    </a:fld>
                    <a:r>
                      <a:rPr lang="en-US" dirty="0"/>
                      <a:t>,0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4-72D4-48AA-99EC-1C8A2F1223AC}"/>
                </c:ext>
              </c:extLst>
            </c:dLbl>
            <c:dLbl>
              <c:idx val="5"/>
              <c:tx>
                <c:rich>
                  <a:bodyPr/>
                  <a:lstStyle/>
                  <a:p>
                    <a:fld id="{E5EA9836-8515-4D5C-AFC8-11F29DBC3F96}" type="VALUE">
                      <a:rPr lang="en-US" smtClean="0"/>
                      <a:pPr/>
                      <a:t>[WERT]</a:t>
                    </a:fld>
                    <a:endParaRPr lang="de-DE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5-72D4-48AA-99EC-1C8A2F1223AC}"/>
                </c:ext>
              </c:extLst>
            </c:dLbl>
            <c:dLbl>
              <c:idx val="6"/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72D4-48AA-99EC-1C8A2F1223AC}"/>
                </c:ext>
              </c:extLst>
            </c:dLbl>
            <c:dLbl>
              <c:idx val="7"/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72D4-48AA-99EC-1C8A2F1223AC}"/>
                </c:ext>
              </c:extLst>
            </c:dLbl>
            <c:dLbl>
              <c:idx val="8"/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72D4-48AA-99EC-1C8A2F1223AC}"/>
                </c:ext>
              </c:extLst>
            </c:dLbl>
            <c:dLbl>
              <c:idx val="9"/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72D4-48AA-99EC-1C8A2F1223A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100">
                    <a:solidFill>
                      <a:schemeClr val="tx1"/>
                    </a:solidFill>
                    <a:latin typeface="Avenir Next LT Pro Demi" panose="020B0704020202020204" pitchFamily="34" charset="0"/>
                  </a:defRPr>
                </a:pPr>
                <a:endParaRPr lang="de-DE"/>
              </a:p>
            </c:txPr>
            <c:dLblPos val="outEnd"/>
            <c:showLegendKey val="0"/>
            <c:showVal val="0"/>
            <c:showCatName val="0"/>
            <c:showSerName val="0"/>
            <c:showPercent val="0"/>
            <c:showBubbleSize val="0"/>
            <c:extLst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Sheet1!$A$2:$A$11</c:f>
              <c:strCache>
                <c:ptCount val="10"/>
                <c:pt idx="0">
                  <c:v>WEB.DE </c:v>
                </c:pt>
                <c:pt idx="1">
                  <c:v>GMX </c:v>
                </c:pt>
                <c:pt idx="2">
                  <c:v>BUNTE.de </c:v>
                </c:pt>
                <c:pt idx="3">
                  <c:v>GALA </c:v>
                </c:pt>
                <c:pt idx="4">
                  <c:v>KINO.de </c:v>
                </c:pt>
                <c:pt idx="5">
                  <c:v>gofeminin.de </c:v>
                </c:pt>
                <c:pt idx="6">
                  <c:v>InStyle </c:v>
                </c:pt>
                <c:pt idx="7">
                  <c:v>Promipool </c:v>
                </c:pt>
                <c:pt idx="8">
                  <c:v>GRAZIA-MAGAZIN </c:v>
                </c:pt>
                <c:pt idx="9">
                  <c:v>BRAVO </c:v>
                </c:pt>
              </c:strCache>
            </c:strRef>
          </c:cat>
          <c:val>
            <c:numRef>
              <c:f>Sheet1!$B$2:$B$11</c:f>
              <c:numCache>
                <c:formatCode>General</c:formatCode>
                <c:ptCount val="10"/>
                <c:pt idx="0">
                  <c:v>32.9</c:v>
                </c:pt>
                <c:pt idx="1">
                  <c:v>28.3</c:v>
                </c:pt>
                <c:pt idx="2">
                  <c:v>20.2</c:v>
                </c:pt>
                <c:pt idx="3">
                  <c:v>19.3</c:v>
                </c:pt>
                <c:pt idx="4">
                  <c:v>11</c:v>
                </c:pt>
                <c:pt idx="5">
                  <c:v>7.6</c:v>
                </c:pt>
                <c:pt idx="6">
                  <c:v>6.6</c:v>
                </c:pt>
                <c:pt idx="7">
                  <c:v>2.5</c:v>
                </c:pt>
                <c:pt idx="8">
                  <c:v>2.5</c:v>
                </c:pt>
                <c:pt idx="9">
                  <c:v>1.4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72D4-48AA-99EC-1C8A2F1223A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0"/>
        <c:overlap val="-30"/>
        <c:axId val="122039296"/>
        <c:axId val="122037376"/>
      </c:barChart>
      <c:catAx>
        <c:axId val="122039296"/>
        <c:scaling>
          <c:orientation val="maxMin"/>
        </c:scaling>
        <c:delete val="0"/>
        <c:axPos val="l"/>
        <c:numFmt formatCode="#,##0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vert="horz"/>
          <a:lstStyle/>
          <a:p>
            <a:pPr>
              <a:defRPr sz="1100">
                <a:latin typeface="Avenir Next LT Pro Demi" panose="020B0704020202020204" pitchFamily="34" charset="0"/>
              </a:defRPr>
            </a:pPr>
            <a:endParaRPr lang="de-DE"/>
          </a:p>
        </c:txPr>
        <c:crossAx val="122037376"/>
        <c:crosses val="autoZero"/>
        <c:auto val="0"/>
        <c:lblAlgn val="ctr"/>
        <c:lblOffset val="100"/>
        <c:noMultiLvlLbl val="0"/>
      </c:catAx>
      <c:valAx>
        <c:axId val="122037376"/>
        <c:scaling>
          <c:orientation val="minMax"/>
          <c:max val="54"/>
          <c:min val="0"/>
        </c:scaling>
        <c:delete val="1"/>
        <c:axPos val="b"/>
        <c:numFmt formatCode="#,##0" sourceLinked="0"/>
        <c:majorTickMark val="out"/>
        <c:minorTickMark val="none"/>
        <c:tickLblPos val="nextTo"/>
        <c:crossAx val="122039296"/>
        <c:crosses val="max"/>
        <c:crossBetween val="between"/>
        <c:majorUnit val="2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mtId="4294967295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pPr>
      <a:endParaRPr lang="de-DE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1957896904097353E-2"/>
          <c:y val="0.10090443211742608"/>
          <c:w val="0.98804210309590268"/>
          <c:h val="0.783903501424024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Tabelle1!$B$1</c:f>
              <c:strCache>
                <c:ptCount val="1"/>
                <c:pt idx="0">
                  <c:v>2020</c:v>
                </c:pt>
              </c:strCache>
            </c:strRef>
          </c:tx>
          <c:spPr>
            <a:solidFill>
              <a:srgbClr val="96DCF0"/>
            </a:solidFill>
            <a:ln>
              <a:noFill/>
            </a:ln>
            <a:effectLst/>
          </c:spPr>
          <c:invertIfNegative val="0"/>
          <c:dLbls>
            <c:dLbl>
              <c:idx val="1"/>
              <c:tx>
                <c:rich>
                  <a:bodyPr/>
                  <a:lstStyle/>
                  <a:p>
                    <a:fld id="{B12083BE-D36C-403A-AA96-E9EFE076962B}" type="VALUE">
                      <a:rPr lang="en-US" smtClean="0"/>
                      <a:pPr/>
                      <a:t>[WERT]</a:t>
                    </a:fld>
                    <a:r>
                      <a:rPr lang="en-US"/>
                      <a:t>0</a:t>
                    </a:r>
                  </a:p>
                </c:rich>
              </c:tx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5-A99B-44F1-82C5-D70961FD02E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tx1"/>
                    </a:solidFill>
                    <a:latin typeface="Avenir Next LT Pro Demi" panose="020B0704020202020204" pitchFamily="34" charset="0"/>
                    <a:ea typeface="+mn-ea"/>
                    <a:cs typeface="+mn-cs"/>
                  </a:defRPr>
                </a:pPr>
                <a:endParaRPr lang="de-DE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Tabelle1!$A$2:$A$5</c:f>
              <c:strCache>
                <c:ptCount val="4"/>
                <c:pt idx="0">
                  <c:v>In Ausbildung (Lehrlinge, Schüler, Studenten)</c:v>
                </c:pt>
                <c:pt idx="1">
                  <c:v>Berufstätige (inkl. z.Z. arbeitslos)</c:v>
                </c:pt>
                <c:pt idx="2">
                  <c:v>Rentner, Pensionäre</c:v>
                </c:pt>
                <c:pt idx="3">
                  <c:v>Nicht berufstätig, keine Angabe</c:v>
                </c:pt>
              </c:strCache>
            </c:strRef>
          </c:cat>
          <c:val>
            <c:numRef>
              <c:f>Tabelle1!$B$2:$B$5</c:f>
              <c:numCache>
                <c:formatCode>General</c:formatCode>
                <c:ptCount val="4"/>
                <c:pt idx="0">
                  <c:v>5.32</c:v>
                </c:pt>
                <c:pt idx="1">
                  <c:v>35.700000000000003</c:v>
                </c:pt>
                <c:pt idx="2">
                  <c:v>9.8699999999999992</c:v>
                </c:pt>
                <c:pt idx="3">
                  <c:v>3.57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99B-44F1-82C5-D70961FD02EA}"/>
            </c:ext>
          </c:extLst>
        </c:ser>
        <c:ser>
          <c:idx val="1"/>
          <c:order val="1"/>
          <c:tx>
            <c:strRef>
              <c:f>Tabelle1!$C$1</c:f>
              <c:strCache>
                <c:ptCount val="1"/>
                <c:pt idx="0">
                  <c:v>2021</c:v>
                </c:pt>
              </c:strCache>
            </c:strRef>
          </c:tx>
          <c:spPr>
            <a:solidFill>
              <a:srgbClr val="0096C8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bg1"/>
                    </a:solidFill>
                    <a:latin typeface="Avenir Next LT Pro Demi" panose="020B0704020202020204" pitchFamily="34" charset="0"/>
                    <a:ea typeface="+mn-ea"/>
                    <a:cs typeface="+mn-cs"/>
                  </a:defRPr>
                </a:pPr>
                <a:endParaRPr lang="de-DE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Tabelle1!$A$2:$A$5</c:f>
              <c:strCache>
                <c:ptCount val="4"/>
                <c:pt idx="0">
                  <c:v>In Ausbildung (Lehrlinge, Schüler, Studenten)</c:v>
                </c:pt>
                <c:pt idx="1">
                  <c:v>Berufstätige (inkl. z.Z. arbeitslos)</c:v>
                </c:pt>
                <c:pt idx="2">
                  <c:v>Rentner, Pensionäre</c:v>
                </c:pt>
                <c:pt idx="3">
                  <c:v>Nicht berufstätig, keine Angabe</c:v>
                </c:pt>
              </c:strCache>
            </c:strRef>
          </c:cat>
          <c:val>
            <c:numRef>
              <c:f>Tabelle1!$C$2:$C$5</c:f>
              <c:numCache>
                <c:formatCode>General</c:formatCode>
                <c:ptCount val="4"/>
                <c:pt idx="0">
                  <c:v>5.62</c:v>
                </c:pt>
                <c:pt idx="1">
                  <c:v>38.78</c:v>
                </c:pt>
                <c:pt idx="2">
                  <c:v>11.46</c:v>
                </c:pt>
                <c:pt idx="3">
                  <c:v>3.96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A99B-44F1-82C5-D70961FD02E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4"/>
        <c:axId val="2023820767"/>
        <c:axId val="34684303"/>
      </c:barChart>
      <c:catAx>
        <c:axId val="2023820767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/>
                </a:solidFill>
                <a:latin typeface="Avenir Next LT Pro Demi" panose="020B0704020202020204" pitchFamily="34" charset="0"/>
                <a:ea typeface="+mn-ea"/>
                <a:cs typeface="+mn-cs"/>
              </a:defRPr>
            </a:pPr>
            <a:endParaRPr lang="de-DE"/>
          </a:p>
        </c:txPr>
        <c:crossAx val="34684303"/>
        <c:crosses val="autoZero"/>
        <c:auto val="1"/>
        <c:lblAlgn val="ctr"/>
        <c:lblOffset val="100"/>
        <c:noMultiLvlLbl val="0"/>
      </c:catAx>
      <c:valAx>
        <c:axId val="34684303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2023820767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74613479029269858"/>
          <c:y val="5.6102350329703184E-2"/>
          <c:w val="0.11049489058838188"/>
          <c:h val="0.11632248773337407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/>
              </a:solidFill>
              <a:latin typeface="Avenir Next LT Pro Demi" panose="020B0704020202020204" pitchFamily="34" charset="0"/>
              <a:ea typeface="+mn-ea"/>
              <a:cs typeface="+mn-cs"/>
            </a:defRPr>
          </a:pPr>
          <a:endParaRPr lang="de-DE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de-DE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2.7210884353741496E-2"/>
          <c:y val="0.1879074654123124"/>
          <c:w val="0.94557823129251706"/>
          <c:h val="0.7416379923019006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Tabelle1!$A$2</c:f>
              <c:strCache>
                <c:ptCount val="1"/>
                <c:pt idx="0">
                  <c:v>PC, Laptop, Tablet im Haushalt vorhanden </c:v>
                </c:pt>
              </c:strCache>
            </c:strRef>
          </c:tx>
          <c:spPr>
            <a:solidFill>
              <a:srgbClr val="96DCF0"/>
            </a:solidFill>
            <a:ln>
              <a:noFill/>
            </a:ln>
            <a:effectLst/>
          </c:spPr>
          <c:invertIfNegative val="0"/>
          <c:dPt>
            <c:idx val="1"/>
            <c:invertIfNegative val="0"/>
            <c:bubble3D val="0"/>
            <c:spPr>
              <a:solidFill>
                <a:srgbClr val="00ADE4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6C5A-432E-93F4-FBE64222C4B3}"/>
              </c:ext>
            </c:extLst>
          </c:dPt>
          <c:dPt>
            <c:idx val="2"/>
            <c:invertIfNegative val="0"/>
            <c:bubble3D val="0"/>
            <c:spPr>
              <a:solidFill>
                <a:srgbClr val="0096C8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8-6C5A-432E-93F4-FBE64222C4B3}"/>
              </c:ext>
            </c:extLst>
          </c:dPt>
          <c:dPt>
            <c:idx val="3"/>
            <c:invertIfNegative val="0"/>
            <c:bubble3D val="0"/>
            <c:spPr>
              <a:solidFill>
                <a:srgbClr val="007EB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9-6C5A-432E-93F4-FBE64222C4B3}"/>
              </c:ext>
            </c:extLst>
          </c:dPt>
          <c:dLbls>
            <c:dLbl>
              <c:idx val="0"/>
              <c:tx>
                <c:rich>
                  <a:bodyPr/>
                  <a:lstStyle/>
                  <a:p>
                    <a:fld id="{27A98FDC-8281-428B-9DAA-73A622EC4AC1}" type="VALUE">
                      <a:rPr lang="en-US" smtClean="0"/>
                      <a:pPr/>
                      <a:t>[WERT]</a:t>
                    </a:fld>
                    <a:r>
                      <a:rPr lang="en-US"/>
                      <a:t>%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6C5A-432E-93F4-FBE64222C4B3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fld id="{B75C5310-0FBA-4ABD-8E50-7FB6E23A227F}" type="VALUE">
                      <a:rPr lang="en-US" smtClean="0"/>
                      <a:pPr/>
                      <a:t>[WERT]</a:t>
                    </a:fld>
                    <a:r>
                      <a:rPr lang="en-US"/>
                      <a:t>%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7-6C5A-432E-93F4-FBE64222C4B3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fld id="{ACA0C9AB-8184-4A9F-AB8A-D28ECF71406E}" type="VALUE">
                      <a:rPr lang="en-US" smtClean="0"/>
                      <a:pPr/>
                      <a:t>[WERT]</a:t>
                    </a:fld>
                    <a:r>
                      <a:rPr lang="en-US"/>
                      <a:t>%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8-6C5A-432E-93F4-FBE64222C4B3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fld id="{4A8801B5-2879-4C9A-AEDB-3447D569F5DF}" type="VALUE">
                      <a:rPr lang="en-US" smtClean="0"/>
                      <a:pPr/>
                      <a:t>[WERT]</a:t>
                    </a:fld>
                    <a:r>
                      <a:rPr lang="en-US" dirty="0"/>
                      <a:t>%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9-6C5A-432E-93F4-FBE64222C4B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/>
                    </a:solidFill>
                    <a:latin typeface="Avenir Next LT Pro Demi" panose="020B0704020202020204" pitchFamily="34" charset="0"/>
                    <a:ea typeface="+mn-ea"/>
                    <a:cs typeface="+mn-cs"/>
                  </a:defRPr>
                </a:pPr>
                <a:endParaRPr lang="de-DE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Tabelle1!$B$1:$E$1</c:f>
              <c:strCache>
                <c:ptCount val="4"/>
                <c:pt idx="0">
                  <c:v>2018</c:v>
                </c:pt>
                <c:pt idx="1">
                  <c:v>2019</c:v>
                </c:pt>
                <c:pt idx="2">
                  <c:v>2020</c:v>
                </c:pt>
                <c:pt idx="3">
                  <c:v>2021</c:v>
                </c:pt>
              </c:strCache>
            </c:strRef>
          </c:cat>
          <c:val>
            <c:numRef>
              <c:f>Tabelle1!$B$2:$E$2</c:f>
              <c:numCache>
                <c:formatCode>General</c:formatCode>
                <c:ptCount val="4"/>
                <c:pt idx="0">
                  <c:v>76.8</c:v>
                </c:pt>
                <c:pt idx="1">
                  <c:v>77.7</c:v>
                </c:pt>
                <c:pt idx="2">
                  <c:v>78.8</c:v>
                </c:pt>
                <c:pt idx="3">
                  <c:v>86.5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D02-4098-9335-07A5F573AC04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87"/>
        <c:overlap val="-25"/>
        <c:axId val="1348258720"/>
        <c:axId val="1348262880"/>
      </c:barChart>
      <c:catAx>
        <c:axId val="134825872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/>
                </a:solidFill>
                <a:latin typeface="Avenir Next LT Pro Demi" panose="020B0704020202020204" pitchFamily="34" charset="0"/>
                <a:ea typeface="+mn-ea"/>
                <a:cs typeface="+mn-cs"/>
              </a:defRPr>
            </a:pPr>
            <a:endParaRPr lang="de-DE"/>
          </a:p>
        </c:txPr>
        <c:crossAx val="1348262880"/>
        <c:crosses val="autoZero"/>
        <c:auto val="1"/>
        <c:lblAlgn val="ctr"/>
        <c:lblOffset val="100"/>
        <c:noMultiLvlLbl val="0"/>
      </c:catAx>
      <c:valAx>
        <c:axId val="1348262880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134825872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400">
          <a:latin typeface="Avenir Next LT Pro Demi" panose="020B0704020202020204" pitchFamily="34" charset="0"/>
        </a:defRPr>
      </a:pPr>
      <a:endParaRPr lang="de-DE"/>
    </a:p>
  </c:txPr>
  <c:externalData r:id="rId3">
    <c:autoUpdate val="0"/>
  </c:externalData>
  <c:userShapes r:id="rId4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3352323892519971"/>
          <c:y val="0.2260640640640641"/>
          <c:w val="0.80622559148407558"/>
          <c:h val="0.47233557331408754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Tabelle1!$A$2</c:f>
              <c:strCache>
                <c:ptCount val="1"/>
                <c:pt idx="0">
                  <c:v>internetfähiges TV-Gerät/Smart TV im Haushalt vorhanden </c:v>
                </c:pt>
              </c:strCache>
            </c:strRef>
          </c:tx>
          <c:spPr>
            <a:solidFill>
              <a:srgbClr val="96DCF0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0096C8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B03B-45A0-AF6A-2D0A7B0AC7B3}"/>
              </c:ext>
            </c:extLst>
          </c:dPt>
          <c:dPt>
            <c:idx val="1"/>
            <c:invertIfNegative val="0"/>
            <c:bubble3D val="0"/>
            <c:spPr>
              <a:solidFill>
                <a:srgbClr val="007EB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B03B-45A0-AF6A-2D0A7B0AC7B3}"/>
              </c:ext>
            </c:extLst>
          </c:dPt>
          <c:dLbls>
            <c:dLbl>
              <c:idx val="0"/>
              <c:tx>
                <c:rich>
                  <a:bodyPr/>
                  <a:lstStyle/>
                  <a:p>
                    <a:fld id="{ACA0C9AB-8184-4A9F-AB8A-D28ECF71406E}" type="VALUE">
                      <a:rPr lang="en-US" smtClean="0"/>
                      <a:pPr/>
                      <a:t>[WERT]</a:t>
                    </a:fld>
                    <a:r>
                      <a:rPr lang="en-US"/>
                      <a:t>%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B03B-45A0-AF6A-2D0A7B0AC7B3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fld id="{4A8801B5-2879-4C9A-AEDB-3447D569F5DF}" type="VALUE">
                      <a:rPr lang="en-US" smtClean="0"/>
                      <a:pPr/>
                      <a:t>[WERT]</a:t>
                    </a:fld>
                    <a:r>
                      <a:rPr lang="en-US" dirty="0"/>
                      <a:t>%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B03B-45A0-AF6A-2D0A7B0AC7B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00" b="0" i="0" u="none" strike="noStrike" kern="1200" baseline="0">
                    <a:solidFill>
                      <a:schemeClr val="tx1"/>
                    </a:solidFill>
                    <a:latin typeface="Avenir Next LT Pro Demi" panose="020B0704020202020204" pitchFamily="34" charset="0"/>
                    <a:ea typeface="+mn-ea"/>
                    <a:cs typeface="+mn-cs"/>
                  </a:defRPr>
                </a:pPr>
                <a:endParaRPr lang="de-DE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Tabelle1!$B$1:$C$1</c:f>
              <c:strCache>
                <c:ptCount val="2"/>
                <c:pt idx="0">
                  <c:v>2020</c:v>
                </c:pt>
                <c:pt idx="1">
                  <c:v>2021</c:v>
                </c:pt>
              </c:strCache>
            </c:strRef>
          </c:cat>
          <c:val>
            <c:numRef>
              <c:f>Tabelle1!$B$2:$C$2</c:f>
              <c:numCache>
                <c:formatCode>General</c:formatCode>
                <c:ptCount val="2"/>
                <c:pt idx="0">
                  <c:v>47.7</c:v>
                </c:pt>
                <c:pt idx="1">
                  <c:v>52.7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B03B-45A0-AF6A-2D0A7B0AC7B3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87"/>
        <c:axId val="1348258720"/>
        <c:axId val="1348262880"/>
      </c:barChart>
      <c:catAx>
        <c:axId val="1348258720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1" i="0" u="none" strike="noStrike" kern="1200" baseline="0">
                <a:solidFill>
                  <a:schemeClr val="tx1"/>
                </a:solidFill>
                <a:latin typeface="Avenir Next LT Pro Demi" panose="020B0704020202020204" pitchFamily="34" charset="0"/>
                <a:ea typeface="+mn-ea"/>
                <a:cs typeface="+mn-cs"/>
              </a:defRPr>
            </a:pPr>
            <a:endParaRPr lang="de-DE"/>
          </a:p>
        </c:txPr>
        <c:crossAx val="1348262880"/>
        <c:crosses val="autoZero"/>
        <c:auto val="1"/>
        <c:lblAlgn val="ctr"/>
        <c:lblOffset val="100"/>
        <c:noMultiLvlLbl val="0"/>
      </c:catAx>
      <c:valAx>
        <c:axId val="1348262880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134825872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400">
          <a:latin typeface="Avenir Next LT Pro Demi" panose="020B0704020202020204" pitchFamily="34" charset="0"/>
        </a:defRPr>
      </a:pPr>
      <a:endParaRPr lang="de-DE"/>
    </a:p>
  </c:txPr>
  <c:externalData r:id="rId3">
    <c:autoUpdate val="0"/>
  </c:externalData>
  <c:userShapes r:id="rId4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42156723116255523"/>
          <c:y val="4.4686440016531104E-2"/>
          <c:w val="0.38548144574816307"/>
          <c:h val="0.88099954898813304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Tabelle1!$B$1</c:f>
              <c:strCache>
                <c:ptCount val="1"/>
                <c:pt idx="0">
                  <c:v>Datenreihe 1</c:v>
                </c:pt>
              </c:strCache>
            </c:strRef>
          </c:tx>
          <c:spPr>
            <a:solidFill>
              <a:srgbClr val="0096C8"/>
            </a:solidFill>
            <a:ln>
              <a:noFill/>
            </a:ln>
            <a:effectLst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fld id="{0CCB5757-322E-453A-A117-60C2E8445A19}" type="VALUE">
                      <a:rPr lang="en-US" smtClean="0"/>
                      <a:pPr/>
                      <a:t>[WERT]</a:t>
                    </a:fld>
                    <a:r>
                      <a:rPr lang="en-US"/>
                      <a:t>%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4-4C6F-4023-AC0A-75AAD871A589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fld id="{DDFA45F4-F592-4C0F-A840-DBBE556017B6}" type="VALUE">
                      <a:rPr lang="en-US" smtClean="0"/>
                      <a:pPr/>
                      <a:t>[WERT]</a:t>
                    </a:fld>
                    <a:r>
                      <a:rPr lang="en-US"/>
                      <a:t>%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5-4C6F-4023-AC0A-75AAD871A58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50" b="0" i="0" u="none" strike="noStrike" kern="1200" baseline="0">
                    <a:solidFill>
                      <a:schemeClr val="tx1"/>
                    </a:solidFill>
                    <a:latin typeface="Avenir Next LT Pro Demi" panose="020B0704020202020204" pitchFamily="34" charset="0"/>
                    <a:ea typeface="+mn-ea"/>
                    <a:cs typeface="+mn-cs"/>
                  </a:defRPr>
                </a:pPr>
                <a:endParaRPr lang="de-DE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Tabelle1!$A$2:$A$3</c:f>
              <c:strCache>
                <c:ptCount val="2"/>
                <c:pt idx="0">
                  <c:v>Orte bis 5.000 Einwohner</c:v>
                </c:pt>
                <c:pt idx="1">
                  <c:v>Orte ab 500.000 Einwohner</c:v>
                </c:pt>
              </c:strCache>
            </c:strRef>
          </c:cat>
          <c:val>
            <c:numRef>
              <c:f>Tabelle1!$B$2:$B$3</c:f>
              <c:numCache>
                <c:formatCode>General</c:formatCode>
                <c:ptCount val="2"/>
                <c:pt idx="0">
                  <c:v>66.3</c:v>
                </c:pt>
                <c:pt idx="1">
                  <c:v>68.5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C6F-4023-AC0A-75AAD871A58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572121088"/>
        <c:axId val="572127744"/>
      </c:barChart>
      <c:catAx>
        <c:axId val="572121088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/>
                </a:solidFill>
                <a:latin typeface="Avenir Next LT Pro Demi" panose="020B0704020202020204" pitchFamily="34" charset="0"/>
                <a:ea typeface="+mn-ea"/>
                <a:cs typeface="+mn-cs"/>
              </a:defRPr>
            </a:pPr>
            <a:endParaRPr lang="de-DE"/>
          </a:p>
        </c:txPr>
        <c:crossAx val="572127744"/>
        <c:crosses val="autoZero"/>
        <c:auto val="1"/>
        <c:lblAlgn val="ctr"/>
        <c:lblOffset val="100"/>
        <c:noMultiLvlLbl val="0"/>
      </c:catAx>
      <c:valAx>
        <c:axId val="572127744"/>
        <c:scaling>
          <c:orientation val="minMax"/>
        </c:scaling>
        <c:delete val="1"/>
        <c:axPos val="t"/>
        <c:numFmt formatCode="General" sourceLinked="1"/>
        <c:majorTickMark val="none"/>
        <c:minorTickMark val="none"/>
        <c:tickLblPos val="nextTo"/>
        <c:crossAx val="57212108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100">
          <a:solidFill>
            <a:schemeClr val="tx1"/>
          </a:solidFill>
          <a:latin typeface="Avenir Next LT Pro Demi" panose="020B0704020202020204" pitchFamily="34" charset="0"/>
        </a:defRPr>
      </a:pPr>
      <a:endParaRPr lang="de-DE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3655346971417876"/>
          <c:y val="0.11490983738213045"/>
          <c:w val="0.73967559565589147"/>
          <c:h val="0.88455110651450863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Tabelle1!$B$1</c:f>
              <c:strCache>
                <c:ptCount val="1"/>
                <c:pt idx="0">
                  <c:v>Gesamtbevölkerung</c:v>
                </c:pt>
              </c:strCache>
            </c:strRef>
          </c:tx>
          <c:spPr>
            <a:solidFill>
              <a:srgbClr val="BFBFBF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tx1"/>
                    </a:solidFill>
                    <a:latin typeface="Avenir Next LT Pro Demi" panose="020B0704020202020204" pitchFamily="34" charset="0"/>
                    <a:ea typeface="+mn-ea"/>
                    <a:cs typeface="+mn-cs"/>
                  </a:defRPr>
                </a:pPr>
                <a:endParaRPr lang="de-DE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Tabelle1!$A$2:$A$8</c:f>
              <c:strCache>
                <c:ptCount val="7"/>
                <c:pt idx="0">
                  <c:v>16 - 19 Jahre</c:v>
                </c:pt>
                <c:pt idx="1">
                  <c:v>20 - 29 Jahre</c:v>
                </c:pt>
                <c:pt idx="2">
                  <c:v>30 - 39 Jahre</c:v>
                </c:pt>
                <c:pt idx="3">
                  <c:v>40 - 49 Jahre</c:v>
                </c:pt>
                <c:pt idx="4">
                  <c:v>50 - 59 Jahre</c:v>
                </c:pt>
                <c:pt idx="5">
                  <c:v>60 - 69 Jahre</c:v>
                </c:pt>
                <c:pt idx="6">
                  <c:v>70 Jahre und älter</c:v>
                </c:pt>
              </c:strCache>
            </c:strRef>
          </c:cat>
          <c:val>
            <c:numRef>
              <c:f>Tabelle1!$B$2:$B$8</c:f>
              <c:numCache>
                <c:formatCode>General</c:formatCode>
                <c:ptCount val="7"/>
                <c:pt idx="0">
                  <c:v>67.7</c:v>
                </c:pt>
                <c:pt idx="1">
                  <c:v>67.8</c:v>
                </c:pt>
                <c:pt idx="2">
                  <c:v>70.8</c:v>
                </c:pt>
                <c:pt idx="3">
                  <c:v>65.8</c:v>
                </c:pt>
                <c:pt idx="4">
                  <c:v>68.400000000000006</c:v>
                </c:pt>
                <c:pt idx="5">
                  <c:v>66.7</c:v>
                </c:pt>
                <c:pt idx="6">
                  <c:v>66.599999999999994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C6F-4023-AC0A-75AAD871A589}"/>
            </c:ext>
          </c:extLst>
        </c:ser>
        <c:ser>
          <c:idx val="1"/>
          <c:order val="1"/>
          <c:tx>
            <c:strRef>
              <c:f>Tabelle1!$C$1</c:f>
              <c:strCache>
                <c:ptCount val="1"/>
                <c:pt idx="0">
                  <c:v>Onliner</c:v>
                </c:pt>
              </c:strCache>
            </c:strRef>
          </c:tx>
          <c:spPr>
            <a:solidFill>
              <a:srgbClr val="0096C8"/>
            </a:solidFill>
            <a:ln>
              <a:noFill/>
            </a:ln>
            <a:effectLst/>
          </c:spPr>
          <c:invertIfNegative val="0"/>
          <c:dLbls>
            <c:dLbl>
              <c:idx val="1"/>
              <c:tx>
                <c:rich>
                  <a:bodyPr/>
                  <a:lstStyle/>
                  <a:p>
                    <a:fld id="{EA7FEC13-4206-4B5A-B205-EA894AE8E30C}" type="VALUE">
                      <a:rPr lang="en-US" smtClean="0"/>
                      <a:pPr/>
                      <a:t>[WERT]</a:t>
                    </a:fld>
                    <a:r>
                      <a:rPr lang="en-US"/>
                      <a:t>,0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2-9C70-463B-ACB7-170E767F6B8D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fld id="{CC507A39-58BA-428A-B8AD-A87840A58B40}" type="VALUE">
                      <a:rPr lang="en-US" smtClean="0"/>
                      <a:pPr/>
                      <a:t>[WERT]</a:t>
                    </a:fld>
                    <a:r>
                      <a:rPr lang="en-US"/>
                      <a:t>,0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9C70-463B-ACB7-170E767F6B8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tx1"/>
                    </a:solidFill>
                    <a:latin typeface="Avenir Next LT Pro Demi" panose="020B0704020202020204" pitchFamily="34" charset="0"/>
                    <a:ea typeface="+mn-ea"/>
                    <a:cs typeface="+mn-cs"/>
                  </a:defRPr>
                </a:pPr>
                <a:endParaRPr lang="de-DE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Tabelle1!$A$2:$A$8</c:f>
              <c:strCache>
                <c:ptCount val="7"/>
                <c:pt idx="0">
                  <c:v>16 - 19 Jahre</c:v>
                </c:pt>
                <c:pt idx="1">
                  <c:v>20 - 29 Jahre</c:v>
                </c:pt>
                <c:pt idx="2">
                  <c:v>30 - 39 Jahre</c:v>
                </c:pt>
                <c:pt idx="3">
                  <c:v>40 - 49 Jahre</c:v>
                </c:pt>
                <c:pt idx="4">
                  <c:v>50 - 59 Jahre</c:v>
                </c:pt>
                <c:pt idx="5">
                  <c:v>60 - 69 Jahre</c:v>
                </c:pt>
                <c:pt idx="6">
                  <c:v>70 Jahre und älter</c:v>
                </c:pt>
              </c:strCache>
            </c:strRef>
          </c:cat>
          <c:val>
            <c:numRef>
              <c:f>Tabelle1!$C$2:$C$8</c:f>
              <c:numCache>
                <c:formatCode>General</c:formatCode>
                <c:ptCount val="7"/>
                <c:pt idx="0">
                  <c:v>67.7</c:v>
                </c:pt>
                <c:pt idx="1">
                  <c:v>68</c:v>
                </c:pt>
                <c:pt idx="2">
                  <c:v>71</c:v>
                </c:pt>
                <c:pt idx="3">
                  <c:v>66.599999999999994</c:v>
                </c:pt>
                <c:pt idx="4">
                  <c:v>68.900000000000006</c:v>
                </c:pt>
                <c:pt idx="5">
                  <c:v>66.900000000000006</c:v>
                </c:pt>
                <c:pt idx="6">
                  <c:v>67.599999999999994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9C70-463B-ACB7-170E767F6B8D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63"/>
        <c:axId val="572121088"/>
        <c:axId val="572127744"/>
      </c:barChart>
      <c:catAx>
        <c:axId val="572121088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/>
                </a:solidFill>
                <a:latin typeface="Avenir Next LT Pro Demi" panose="020B0704020202020204" pitchFamily="34" charset="0"/>
                <a:ea typeface="+mn-ea"/>
                <a:cs typeface="+mn-cs"/>
              </a:defRPr>
            </a:pPr>
            <a:endParaRPr lang="de-DE"/>
          </a:p>
        </c:txPr>
        <c:crossAx val="572127744"/>
        <c:crosses val="autoZero"/>
        <c:auto val="1"/>
        <c:lblAlgn val="ctr"/>
        <c:lblOffset val="100"/>
        <c:noMultiLvlLbl val="0"/>
      </c:catAx>
      <c:valAx>
        <c:axId val="572127744"/>
        <c:scaling>
          <c:orientation val="minMax"/>
        </c:scaling>
        <c:delete val="1"/>
        <c:axPos val="t"/>
        <c:numFmt formatCode="General" sourceLinked="1"/>
        <c:majorTickMark val="none"/>
        <c:minorTickMark val="none"/>
        <c:tickLblPos val="nextTo"/>
        <c:crossAx val="57212108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ayout>
        <c:manualLayout>
          <c:xMode val="edge"/>
          <c:yMode val="edge"/>
          <c:x val="0.23685719998128274"/>
          <c:y val="2.9302752868632497E-2"/>
          <c:w val="0.54891222875908741"/>
          <c:h val="5.6743685874457911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/>
              </a:solidFill>
              <a:latin typeface="Avenir Next LT Pro Demi" panose="020B0704020202020204" pitchFamily="34" charset="0"/>
              <a:ea typeface="+mn-ea"/>
              <a:cs typeface="+mn-cs"/>
            </a:defRPr>
          </a:pPr>
          <a:endParaRPr lang="de-DE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100">
          <a:solidFill>
            <a:schemeClr val="tx1"/>
          </a:solidFill>
          <a:latin typeface="Avenir Next LT Pro Demi" panose="020B0704020202020204" pitchFamily="34" charset="0"/>
        </a:defRPr>
      </a:pPr>
      <a:endParaRPr lang="de-DE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withinLinearReversed" id="21">
  <a:schemeClr val="accent1"/>
</cs:colorStyle>
</file>

<file path=ppt/charts/colors2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1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2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3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4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5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7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8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9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344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lt1"/>
    </cs:fontRef>
  </cs:wall>
</cs:chartStyle>
</file>

<file path=ppt/charts/style20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_rels/drawing3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png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0.48435</cdr:x>
      <cdr:y>0.14007</cdr:y>
    </cdr:from>
    <cdr:to>
      <cdr:x>0.57294</cdr:x>
      <cdr:y>0.20507</cdr:y>
    </cdr:to>
    <cdr:sp macro="" textlink="">
      <cdr:nvSpPr>
        <cdr:cNvPr id="2" name="Textfeld 1">
          <a:extLst xmlns:a="http://schemas.openxmlformats.org/drawingml/2006/main">
            <a:ext uri="{FF2B5EF4-FFF2-40B4-BE49-F238E27FC236}">
              <a16:creationId xmlns:a16="http://schemas.microsoft.com/office/drawing/2014/main" id="{BC99A7AB-E6F7-4A51-8282-6430B7C3426C}"/>
            </a:ext>
          </a:extLst>
        </cdr:cNvPr>
        <cdr:cNvSpPr txBox="1"/>
      </cdr:nvSpPr>
      <cdr:spPr>
        <a:xfrm xmlns:a="http://schemas.openxmlformats.org/drawingml/2006/main">
          <a:off x="3088912" y="707120"/>
          <a:ext cx="564982" cy="32813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de-DE" sz="1200" b="1" dirty="0">
              <a:latin typeface="Avenir Next LT Pro Demi" panose="020B0704020202020204" pitchFamily="34" charset="0"/>
            </a:rPr>
            <a:t>1,7</a:t>
          </a:r>
        </a:p>
      </cdr:txBody>
    </cdr:sp>
  </cdr:relSizeAnchor>
  <cdr:relSizeAnchor xmlns:cdr="http://schemas.openxmlformats.org/drawingml/2006/chartDrawing">
    <cdr:from>
      <cdr:x>0.64412</cdr:x>
      <cdr:y>0.30032</cdr:y>
    </cdr:from>
    <cdr:to>
      <cdr:x>0.74486</cdr:x>
      <cdr:y>0.36531</cdr:y>
    </cdr:to>
    <cdr:sp macro="" textlink="">
      <cdr:nvSpPr>
        <cdr:cNvPr id="3" name="Textfeld 2">
          <a:extLst xmlns:a="http://schemas.openxmlformats.org/drawingml/2006/main">
            <a:ext uri="{FF2B5EF4-FFF2-40B4-BE49-F238E27FC236}">
              <a16:creationId xmlns:a16="http://schemas.microsoft.com/office/drawing/2014/main" id="{222AEEE1-CF21-4C19-B61A-C0922DD53D59}"/>
            </a:ext>
          </a:extLst>
        </cdr:cNvPr>
        <cdr:cNvSpPr txBox="1"/>
      </cdr:nvSpPr>
      <cdr:spPr>
        <a:xfrm xmlns:a="http://schemas.openxmlformats.org/drawingml/2006/main">
          <a:off x="4272345" y="1516079"/>
          <a:ext cx="668144" cy="32808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de-DE" sz="1200" b="1" dirty="0">
              <a:latin typeface="Avenir Next LT Pro Demi" panose="020B0704020202020204" pitchFamily="34" charset="0"/>
            </a:rPr>
            <a:t>27,3</a:t>
          </a:r>
        </a:p>
      </cdr:txBody>
    </cdr:sp>
  </cdr:relSizeAnchor>
  <cdr:relSizeAnchor xmlns:cdr="http://schemas.openxmlformats.org/drawingml/2006/chartDrawing">
    <cdr:from>
      <cdr:x>0.5</cdr:x>
      <cdr:y>0.81015</cdr:y>
    </cdr:from>
    <cdr:to>
      <cdr:x>0.60597</cdr:x>
      <cdr:y>0.87515</cdr:y>
    </cdr:to>
    <cdr:sp macro="" textlink="">
      <cdr:nvSpPr>
        <cdr:cNvPr id="4" name="Textfeld 3">
          <a:extLst xmlns:a="http://schemas.openxmlformats.org/drawingml/2006/main">
            <a:ext uri="{FF2B5EF4-FFF2-40B4-BE49-F238E27FC236}">
              <a16:creationId xmlns:a16="http://schemas.microsoft.com/office/drawing/2014/main" id="{CD172DF5-6A80-48B0-BA27-DEF2B56613B5}"/>
            </a:ext>
          </a:extLst>
        </cdr:cNvPr>
        <cdr:cNvSpPr txBox="1"/>
      </cdr:nvSpPr>
      <cdr:spPr>
        <a:xfrm xmlns:a="http://schemas.openxmlformats.org/drawingml/2006/main">
          <a:off x="3188743" y="4089763"/>
          <a:ext cx="675822" cy="32813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de-DE" sz="1200" b="1" dirty="0">
              <a:latin typeface="Avenir Next LT Pro Demi" panose="020B0704020202020204" pitchFamily="34" charset="0"/>
            </a:rPr>
            <a:t>31,5</a:t>
          </a:r>
        </a:p>
      </cdr:txBody>
    </cdr:sp>
  </cdr:relSizeAnchor>
  <cdr:relSizeAnchor xmlns:cdr="http://schemas.openxmlformats.org/drawingml/2006/chartDrawing">
    <cdr:from>
      <cdr:x>0.23868</cdr:x>
      <cdr:y>0.58207</cdr:y>
    </cdr:from>
    <cdr:to>
      <cdr:x>0.35599</cdr:x>
      <cdr:y>0.64706</cdr:y>
    </cdr:to>
    <cdr:sp macro="" textlink="">
      <cdr:nvSpPr>
        <cdr:cNvPr id="5" name="Textfeld 4">
          <a:extLst xmlns:a="http://schemas.openxmlformats.org/drawingml/2006/main">
            <a:ext uri="{FF2B5EF4-FFF2-40B4-BE49-F238E27FC236}">
              <a16:creationId xmlns:a16="http://schemas.microsoft.com/office/drawing/2014/main" id="{53851CA2-32E3-4F43-860E-C6A1333604F0}"/>
            </a:ext>
          </a:extLst>
        </cdr:cNvPr>
        <cdr:cNvSpPr txBox="1"/>
      </cdr:nvSpPr>
      <cdr:spPr>
        <a:xfrm xmlns:a="http://schemas.openxmlformats.org/drawingml/2006/main">
          <a:off x="1583140" y="2938391"/>
          <a:ext cx="778091" cy="32808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de-DE" sz="1200" b="1" dirty="0">
              <a:latin typeface="Avenir Next LT Pro Demi" panose="020B0704020202020204" pitchFamily="34" charset="0"/>
            </a:rPr>
            <a:t>17,0</a:t>
          </a:r>
        </a:p>
      </cdr:txBody>
    </cdr:sp>
  </cdr:relSizeAnchor>
  <cdr:relSizeAnchor xmlns:cdr="http://schemas.openxmlformats.org/drawingml/2006/chartDrawing">
    <cdr:from>
      <cdr:x>0.32648</cdr:x>
      <cdr:y>0.28015</cdr:y>
    </cdr:from>
    <cdr:to>
      <cdr:x>0.43842</cdr:x>
      <cdr:y>0.34515</cdr:y>
    </cdr:to>
    <cdr:sp macro="" textlink="">
      <cdr:nvSpPr>
        <cdr:cNvPr id="7" name="Textfeld 6">
          <a:extLst xmlns:a="http://schemas.openxmlformats.org/drawingml/2006/main">
            <a:ext uri="{FF2B5EF4-FFF2-40B4-BE49-F238E27FC236}">
              <a16:creationId xmlns:a16="http://schemas.microsoft.com/office/drawing/2014/main" id="{1783D42F-C1C4-4E86-8551-3BDB670FE411}"/>
            </a:ext>
          </a:extLst>
        </cdr:cNvPr>
        <cdr:cNvSpPr txBox="1"/>
      </cdr:nvSpPr>
      <cdr:spPr>
        <a:xfrm xmlns:a="http://schemas.openxmlformats.org/drawingml/2006/main">
          <a:off x="2082153" y="1414239"/>
          <a:ext cx="713895" cy="32813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de-DE" sz="1200" b="1" dirty="0">
              <a:latin typeface="Avenir Next LT Pro Demi" panose="020B0704020202020204" pitchFamily="34" charset="0"/>
            </a:rPr>
            <a:t>22,5</a:t>
          </a: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0.59926</cdr:x>
      <cdr:y>0.24824</cdr:y>
    </cdr:from>
    <cdr:to>
      <cdr:x>0.76438</cdr:x>
      <cdr:y>0.44297</cdr:y>
    </cdr:to>
    <cdr:sp macro="" textlink="">
      <cdr:nvSpPr>
        <cdr:cNvPr id="7" name="Ellipse 6">
          <a:extLst xmlns:a="http://schemas.openxmlformats.org/drawingml/2006/main">
            <a:ext uri="{FF2B5EF4-FFF2-40B4-BE49-F238E27FC236}">
              <a16:creationId xmlns:a16="http://schemas.microsoft.com/office/drawing/2014/main" id="{9C2A8D63-3E50-4D1F-83CA-9AE8F4554838}"/>
            </a:ext>
          </a:extLst>
        </cdr:cNvPr>
        <cdr:cNvSpPr/>
      </cdr:nvSpPr>
      <cdr:spPr>
        <a:xfrm xmlns:a="http://schemas.openxmlformats.org/drawingml/2006/main">
          <a:off x="3076574" y="1009651"/>
          <a:ext cx="847727" cy="792000"/>
        </a:xfrm>
        <a:prstGeom xmlns:a="http://schemas.openxmlformats.org/drawingml/2006/main" prst="ellipse">
          <a:avLst/>
        </a:prstGeom>
        <a:solidFill xmlns:a="http://schemas.openxmlformats.org/drawingml/2006/main">
          <a:srgbClr val="BFBFBF"/>
        </a:solidFill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de-DE"/>
        </a:p>
      </cdr:txBody>
    </cdr:sp>
  </cdr:relSizeAnchor>
  <cdr:relSizeAnchor xmlns:cdr="http://schemas.openxmlformats.org/drawingml/2006/chartDrawing">
    <cdr:from>
      <cdr:x>0.5974</cdr:x>
      <cdr:y>0.30796</cdr:y>
    </cdr:from>
    <cdr:to>
      <cdr:x>0.75696</cdr:x>
      <cdr:y>0.40867</cdr:y>
    </cdr:to>
    <cdr:sp macro="" textlink="">
      <cdr:nvSpPr>
        <cdr:cNvPr id="5" name="Textfeld 4">
          <a:extLst xmlns:a="http://schemas.openxmlformats.org/drawingml/2006/main">
            <a:ext uri="{FF2B5EF4-FFF2-40B4-BE49-F238E27FC236}">
              <a16:creationId xmlns:a16="http://schemas.microsoft.com/office/drawing/2014/main" id="{34702D36-69FE-481D-96C9-BDCAC9009337}"/>
            </a:ext>
          </a:extLst>
        </cdr:cNvPr>
        <cdr:cNvSpPr txBox="1"/>
      </cdr:nvSpPr>
      <cdr:spPr>
        <a:xfrm xmlns:a="http://schemas.openxmlformats.org/drawingml/2006/main">
          <a:off x="3067051" y="1252538"/>
          <a:ext cx="819150" cy="40957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r>
            <a:rPr lang="de-DE" sz="1400" b="1" dirty="0">
              <a:latin typeface="Avenir Next LT Pro" panose="020B0504020202020204" pitchFamily="34" charset="0"/>
            </a:rPr>
            <a:t>+ 9,8%</a:t>
          </a:r>
        </a:p>
      </cdr:txBody>
    </cdr:sp>
  </cdr:relSizeAnchor>
  <cdr:relSizeAnchor xmlns:cdr="http://schemas.openxmlformats.org/drawingml/2006/chartDrawing">
    <cdr:from>
      <cdr:x>0.00278</cdr:x>
      <cdr:y>0.01994</cdr:y>
    </cdr:from>
    <cdr:to>
      <cdr:x>1</cdr:x>
      <cdr:y>0.14737</cdr:y>
    </cdr:to>
    <cdr:sp macro="" textlink="">
      <cdr:nvSpPr>
        <cdr:cNvPr id="9" name="Textfeld 8">
          <a:extLst xmlns:a="http://schemas.openxmlformats.org/drawingml/2006/main">
            <a:ext uri="{FF2B5EF4-FFF2-40B4-BE49-F238E27FC236}">
              <a16:creationId xmlns:a16="http://schemas.microsoft.com/office/drawing/2014/main" id="{3711BE14-B4D9-400F-9241-721A0F1A38FA}"/>
            </a:ext>
          </a:extLst>
        </cdr:cNvPr>
        <cdr:cNvSpPr txBox="1"/>
      </cdr:nvSpPr>
      <cdr:spPr>
        <a:xfrm xmlns:a="http://schemas.openxmlformats.org/drawingml/2006/main">
          <a:off x="15454" y="86267"/>
          <a:ext cx="5543825" cy="55140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de-DE" sz="1400" b="1" dirty="0">
              <a:latin typeface="Avenir Next LT Pro Demi" panose="020B0704020202020204" pitchFamily="34" charset="0"/>
            </a:rPr>
            <a:t>PC, Laptop und/oder Tablet im Haushalt vorhanden / Entwicklung im Zeitverlauf </a:t>
          </a:r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0.00278</cdr:x>
      <cdr:y>0.05202</cdr:y>
    </cdr:from>
    <cdr:to>
      <cdr:x>1</cdr:x>
      <cdr:y>0.21962</cdr:y>
    </cdr:to>
    <cdr:sp macro="" textlink="">
      <cdr:nvSpPr>
        <cdr:cNvPr id="9" name="Textfeld 8">
          <a:extLst xmlns:a="http://schemas.openxmlformats.org/drawingml/2006/main">
            <a:ext uri="{FF2B5EF4-FFF2-40B4-BE49-F238E27FC236}">
              <a16:creationId xmlns:a16="http://schemas.microsoft.com/office/drawing/2014/main" id="{3711BE14-B4D9-400F-9241-721A0F1A38FA}"/>
            </a:ext>
          </a:extLst>
        </cdr:cNvPr>
        <cdr:cNvSpPr txBox="1"/>
      </cdr:nvSpPr>
      <cdr:spPr>
        <a:xfrm xmlns:a="http://schemas.openxmlformats.org/drawingml/2006/main">
          <a:off x="15312" y="207857"/>
          <a:ext cx="5492688" cy="66973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de-DE" sz="1400" b="1" dirty="0">
              <a:latin typeface="Avenir Next LT Pro Demi" panose="020B0704020202020204" pitchFamily="34" charset="0"/>
            </a:rPr>
            <a:t>Internetfähiges TV Gerät oder Smart TV </a:t>
          </a:r>
          <a:br>
            <a:rPr lang="de-DE" sz="1400" b="1" dirty="0">
              <a:latin typeface="Avenir Next LT Pro Demi" panose="020B0704020202020204" pitchFamily="34" charset="0"/>
            </a:rPr>
          </a:br>
          <a:r>
            <a:rPr lang="de-DE" sz="1400" b="1" dirty="0">
              <a:latin typeface="Avenir Next LT Pro Demi" panose="020B0704020202020204" pitchFamily="34" charset="0"/>
            </a:rPr>
            <a:t>im Privathaushalt vorhanden </a:t>
          </a:r>
        </a:p>
      </cdr:txBody>
    </cdr:sp>
  </cdr:relSizeAnchor>
  <cdr:relSizeAnchor xmlns:cdr="http://schemas.openxmlformats.org/drawingml/2006/chartDrawing">
    <cdr:from>
      <cdr:x>0.00865</cdr:x>
      <cdr:y>0.81559</cdr:y>
    </cdr:from>
    <cdr:to>
      <cdr:x>0.14061</cdr:x>
      <cdr:y>0.88168</cdr:y>
    </cdr:to>
    <cdr:pic>
      <cdr:nvPicPr>
        <cdr:cNvPr id="3" name="Grafik 2">
          <a:extLst xmlns:a="http://schemas.openxmlformats.org/drawingml/2006/main">
            <a:ext uri="{FF2B5EF4-FFF2-40B4-BE49-F238E27FC236}">
              <a16:creationId xmlns:a16="http://schemas.microsoft.com/office/drawing/2014/main" id="{31D6D449-D80F-4601-ADB7-6ED24AEADAE3}"/>
            </a:ext>
          </a:extLst>
        </cdr:cNvPr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>
          <a:extLst>
            <a:ext uri="{28A0092B-C50C-407E-A947-70E740481C1C}">
              <a14:useLocalDpi xmlns:a14="http://schemas.microsoft.com/office/drawing/2010/main" val="0"/>
            </a:ext>
          </a:extLst>
        </a:blip>
        <a:stretch xmlns:a="http://schemas.openxmlformats.org/drawingml/2006/main">
          <a:fillRect/>
        </a:stretch>
      </cdr:blipFill>
      <cdr:spPr>
        <a:xfrm xmlns:a="http://schemas.openxmlformats.org/drawingml/2006/main">
          <a:off x="47625" y="2968705"/>
          <a:ext cx="726858" cy="240555"/>
        </a:xfrm>
        <a:prstGeom xmlns:a="http://schemas.openxmlformats.org/drawingml/2006/main" prst="rect">
          <a:avLst/>
        </a:prstGeom>
      </cdr:spPr>
    </cdr:pic>
  </cdr:relSizeAnchor>
</c:userShap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621191"/>
            <a:ext cx="5829300" cy="3448756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5202944"/>
            <a:ext cx="5143500" cy="2391656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de-DE"/>
              <a:t>Master-Untertitelformat bearbeiten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82E389-4DEB-44A3-A449-6E4720180215}" type="datetimeFigureOut">
              <a:rPr lang="de-DE" smtClean="0"/>
              <a:t>26.04.2022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001BCF-5C98-487E-886D-89CA66D7969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56407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82E389-4DEB-44A3-A449-6E4720180215}" type="datetimeFigureOut">
              <a:rPr lang="de-DE" smtClean="0"/>
              <a:t>26.04.2022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001BCF-5C98-487E-886D-89CA66D7969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376749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527403"/>
            <a:ext cx="1478756" cy="8394877"/>
          </a:xfrm>
        </p:spPr>
        <p:txBody>
          <a:bodyPr vert="eaVert"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527403"/>
            <a:ext cx="4350544" cy="8394877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82E389-4DEB-44A3-A449-6E4720180215}" type="datetimeFigureOut">
              <a:rPr lang="de-DE" smtClean="0"/>
              <a:t>26.04.2022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001BCF-5C98-487E-886D-89CA66D7969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0133984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4/26/2022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‹Nr.›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4329716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82E389-4DEB-44A3-A449-6E4720180215}" type="datetimeFigureOut">
              <a:rPr lang="de-DE" smtClean="0"/>
              <a:t>26.04.2022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001BCF-5C98-487E-886D-89CA66D7969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489595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469624"/>
            <a:ext cx="5915025" cy="4120620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629226"/>
            <a:ext cx="5915025" cy="216693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82E389-4DEB-44A3-A449-6E4720180215}" type="datetimeFigureOut">
              <a:rPr lang="de-DE" smtClean="0"/>
              <a:t>26.04.2022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001BCF-5C98-487E-886D-89CA66D7969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645932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637014"/>
            <a:ext cx="2914650" cy="6285266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637014"/>
            <a:ext cx="2914650" cy="6285266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82E389-4DEB-44A3-A449-6E4720180215}" type="datetimeFigureOut">
              <a:rPr lang="de-DE" smtClean="0"/>
              <a:t>26.04.2022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001BCF-5C98-487E-886D-89CA66D7969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292841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527405"/>
            <a:ext cx="5915025" cy="1914702"/>
          </a:xfrm>
        </p:spPr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428347"/>
            <a:ext cx="2901255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618442"/>
            <a:ext cx="2901255" cy="5322183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428347"/>
            <a:ext cx="2915543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618442"/>
            <a:ext cx="2915543" cy="5322183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82E389-4DEB-44A3-A449-6E4720180215}" type="datetimeFigureOut">
              <a:rPr lang="de-DE" smtClean="0"/>
              <a:t>26.04.2022</a:t>
            </a:fld>
            <a:endParaRPr lang="de-D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001BCF-5C98-487E-886D-89CA66D7969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54545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82E389-4DEB-44A3-A449-6E4720180215}" type="datetimeFigureOut">
              <a:rPr lang="de-DE" smtClean="0"/>
              <a:t>26.04.2022</a:t>
            </a:fld>
            <a:endParaRPr lang="de-D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001BCF-5C98-487E-886D-89CA66D7969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248362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82E389-4DEB-44A3-A449-6E4720180215}" type="datetimeFigureOut">
              <a:rPr lang="de-DE" smtClean="0"/>
              <a:t>26.04.2022</a:t>
            </a:fld>
            <a:endParaRPr lang="de-D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001BCF-5C98-487E-886D-89CA66D7969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698485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426283"/>
            <a:ext cx="3471863" cy="7039681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82E389-4DEB-44A3-A449-6E4720180215}" type="datetimeFigureOut">
              <a:rPr lang="de-DE" smtClean="0"/>
              <a:t>26.04.2022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001BCF-5C98-487E-886D-89CA66D7969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907319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426283"/>
            <a:ext cx="3471863" cy="7039681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de-DE"/>
              <a:t>Bild durch Klicken auf Symbol hinzufügen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82E389-4DEB-44A3-A449-6E4720180215}" type="datetimeFigureOut">
              <a:rPr lang="de-DE" smtClean="0"/>
              <a:t>26.04.2022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001BCF-5C98-487E-886D-89CA66D7969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906398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527405"/>
            <a:ext cx="5915025" cy="19147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637014"/>
            <a:ext cx="5915025" cy="62852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82E389-4DEB-44A3-A449-6E4720180215}" type="datetimeFigureOut">
              <a:rPr lang="de-DE" smtClean="0"/>
              <a:t>26.04.2022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001BCF-5C98-487E-886D-89CA66D7969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777527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3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chart" Target="../charts/chart14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chart" Target="../charts/chart15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chart" Target="../charts/chart1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chart" Target="../charts/chart1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8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19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0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chart" Target="../charts/chart21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2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chart" Target="../charts/chart23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chart" Target="../charts/chart24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chart" Target="../charts/chart25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2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8.xml"/><Relationship Id="rId2" Type="http://schemas.openxmlformats.org/officeDocument/2006/relationships/chart" Target="../charts/chart2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9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0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3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chart" Target="../charts/chart3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chart" Target="../charts/chart33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chart" Target="../charts/chart34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6.xml"/><Relationship Id="rId2" Type="http://schemas.openxmlformats.org/officeDocument/2006/relationships/chart" Target="../charts/chart3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7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38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0.xml"/><Relationship Id="rId2" Type="http://schemas.openxmlformats.org/officeDocument/2006/relationships/chart" Target="../charts/chart3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2.xml"/><Relationship Id="rId2" Type="http://schemas.openxmlformats.org/officeDocument/2006/relationships/chart" Target="../charts/chart4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1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4.xml"/><Relationship Id="rId2" Type="http://schemas.openxmlformats.org/officeDocument/2006/relationships/chart" Target="../charts/chart4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4">
            <a:extLst>
              <a:ext uri="{FF2B5EF4-FFF2-40B4-BE49-F238E27FC236}">
                <a16:creationId xmlns:a16="http://schemas.microsoft.com/office/drawing/2014/main" id="{9851010F-CECB-4469-8CFB-90D9998E9F4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858000" cy="99032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279200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feld 4">
            <a:extLst>
              <a:ext uri="{FF2B5EF4-FFF2-40B4-BE49-F238E27FC236}">
                <a16:creationId xmlns:a16="http://schemas.microsoft.com/office/drawing/2014/main" id="{406E5EB4-8119-4B10-B182-11EE8C0B634B}"/>
              </a:ext>
            </a:extLst>
          </p:cNvPr>
          <p:cNvSpPr txBox="1"/>
          <p:nvPr/>
        </p:nvSpPr>
        <p:spPr>
          <a:xfrm>
            <a:off x="1291230" y="8318879"/>
            <a:ext cx="4879844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900" dirty="0">
                <a:latin typeface="Avenir Next LT Pro" panose="020B0504020202020204" pitchFamily="34" charset="0"/>
              </a:rPr>
              <a:t>Quelle: agof ddf / Basis: Nutzer mobiler und/oder stationärer Online-Angebote ab 16 J. / Zielgruppe: Gesamt / Filter: </a:t>
            </a:r>
            <a:r>
              <a:rPr lang="de-DE" sz="900" dirty="0" err="1">
                <a:latin typeface="Avenir Next LT Pro" panose="020B0504020202020204" pitchFamily="34" charset="0"/>
              </a:rPr>
              <a:t>Social</a:t>
            </a:r>
            <a:r>
              <a:rPr lang="de-DE" sz="900" dirty="0">
                <a:latin typeface="Avenir Next LT Pro" panose="020B0504020202020204" pitchFamily="34" charset="0"/>
              </a:rPr>
              <a:t> Media Nutzung, Plattformen nach Gerätezugang / Zeitraum: April bis  November 2021</a:t>
            </a:r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C1DD1557-D526-4612-98CF-CFAA2F89EDA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282" y="8460127"/>
            <a:ext cx="792666" cy="288000"/>
          </a:xfrm>
          <a:prstGeom prst="rect">
            <a:avLst/>
          </a:prstGeom>
        </p:spPr>
      </p:pic>
      <p:grpSp>
        <p:nvGrpSpPr>
          <p:cNvPr id="4" name="Gruppieren 3">
            <a:extLst>
              <a:ext uri="{FF2B5EF4-FFF2-40B4-BE49-F238E27FC236}">
                <a16:creationId xmlns:a16="http://schemas.microsoft.com/office/drawing/2014/main" id="{1AFBCE7B-3812-4F13-BDF3-B29A53646144}"/>
              </a:ext>
            </a:extLst>
          </p:cNvPr>
          <p:cNvGrpSpPr/>
          <p:nvPr/>
        </p:nvGrpSpPr>
        <p:grpSpPr>
          <a:xfrm>
            <a:off x="564482" y="2349036"/>
            <a:ext cx="5682792" cy="6242827"/>
            <a:chOff x="488282" y="1215561"/>
            <a:chExt cx="5682792" cy="6242827"/>
          </a:xfrm>
        </p:grpSpPr>
        <p:sp>
          <p:nvSpPr>
            <p:cNvPr id="16" name="Textfeld 15">
              <a:extLst>
                <a:ext uri="{FF2B5EF4-FFF2-40B4-BE49-F238E27FC236}">
                  <a16:creationId xmlns:a16="http://schemas.microsoft.com/office/drawing/2014/main" id="{4138A6D8-9CA1-43F8-BB2B-0145A5BBB82B}"/>
                </a:ext>
              </a:extLst>
            </p:cNvPr>
            <p:cNvSpPr txBox="1"/>
            <p:nvPr/>
          </p:nvSpPr>
          <p:spPr>
            <a:xfrm>
              <a:off x="488282" y="1215561"/>
              <a:ext cx="521077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1400" b="1" dirty="0">
                  <a:latin typeface="Avenir Next LT Pro Demi" panose="020B0704020202020204" pitchFamily="34" charset="0"/>
                </a:rPr>
                <a:t>Gerätezugang zu </a:t>
              </a:r>
              <a:r>
                <a:rPr lang="de-DE" sz="1400" b="1" dirty="0" err="1">
                  <a:latin typeface="Avenir Next LT Pro Demi" panose="020B0704020202020204" pitchFamily="34" charset="0"/>
                </a:rPr>
                <a:t>Social</a:t>
              </a:r>
              <a:r>
                <a:rPr lang="de-DE" sz="1400" b="1" dirty="0">
                  <a:latin typeface="Avenir Next LT Pro Demi" panose="020B0704020202020204" pitchFamily="34" charset="0"/>
                </a:rPr>
                <a:t> Networks / Onliner in Prozent</a:t>
              </a:r>
            </a:p>
          </p:txBody>
        </p:sp>
        <p:graphicFrame>
          <p:nvGraphicFramePr>
            <p:cNvPr id="17" name="Diagramm 16">
              <a:extLst>
                <a:ext uri="{FF2B5EF4-FFF2-40B4-BE49-F238E27FC236}">
                  <a16:creationId xmlns:a16="http://schemas.microsoft.com/office/drawing/2014/main" id="{C8A7E7F3-89E1-41C6-9563-CA8B2A1BD4B3}"/>
                </a:ext>
              </a:extLst>
            </p:cNvPr>
            <p:cNvGraphicFramePr/>
            <p:nvPr>
              <p:extLst>
                <p:ext uri="{D42A27DB-BD31-4B8C-83A1-F6EECF244321}">
                  <p14:modId xmlns:p14="http://schemas.microsoft.com/office/powerpoint/2010/main" val="1098142152"/>
                </p:ext>
              </p:extLst>
            </p:nvPr>
          </p:nvGraphicFramePr>
          <p:xfrm>
            <a:off x="488282" y="1354225"/>
            <a:ext cx="5682792" cy="6104163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3"/>
            </a:graphicData>
          </a:graphic>
        </p:graphicFrame>
      </p:grpSp>
      <p:pic>
        <p:nvPicPr>
          <p:cNvPr id="7" name="Grafik 6">
            <a:extLst>
              <a:ext uri="{FF2B5EF4-FFF2-40B4-BE49-F238E27FC236}">
                <a16:creationId xmlns:a16="http://schemas.microsoft.com/office/drawing/2014/main" id="{BC5BE90B-53DF-4E75-AB42-291B23DF1F1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9464" y="235785"/>
            <a:ext cx="1188998" cy="43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079527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pieren 1">
            <a:extLst>
              <a:ext uri="{FF2B5EF4-FFF2-40B4-BE49-F238E27FC236}">
                <a16:creationId xmlns:a16="http://schemas.microsoft.com/office/drawing/2014/main" id="{0C90C82D-634C-482C-8C8C-57144D26B06B}"/>
              </a:ext>
            </a:extLst>
          </p:cNvPr>
          <p:cNvGrpSpPr/>
          <p:nvPr/>
        </p:nvGrpSpPr>
        <p:grpSpPr>
          <a:xfrm>
            <a:off x="561159" y="2617278"/>
            <a:ext cx="5564776" cy="5216746"/>
            <a:chOff x="484959" y="417003"/>
            <a:chExt cx="5564776" cy="5216746"/>
          </a:xfrm>
        </p:grpSpPr>
        <p:graphicFrame>
          <p:nvGraphicFramePr>
            <p:cNvPr id="4" name="Chart 6">
              <a:extLst>
                <a:ext uri="{FF2B5EF4-FFF2-40B4-BE49-F238E27FC236}">
                  <a16:creationId xmlns:a16="http://schemas.microsoft.com/office/drawing/2014/main" id="{CD3ECF4C-8DF4-4062-B6C2-E72A36A96700}"/>
                </a:ext>
              </a:extLst>
            </p:cNvPr>
            <p:cNvGraphicFramePr/>
            <p:nvPr>
              <p:extLst>
                <p:ext uri="{D42A27DB-BD31-4B8C-83A1-F6EECF244321}">
                  <p14:modId xmlns:p14="http://schemas.microsoft.com/office/powerpoint/2010/main" val="2017072753"/>
                </p:ext>
              </p:extLst>
            </p:nvPr>
          </p:nvGraphicFramePr>
          <p:xfrm>
            <a:off x="484959" y="845749"/>
            <a:ext cx="5564776" cy="478800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2"/>
            </a:graphicData>
          </a:graphic>
        </p:graphicFrame>
        <p:sp>
          <p:nvSpPr>
            <p:cNvPr id="5" name="Textfeld 4">
              <a:extLst>
                <a:ext uri="{FF2B5EF4-FFF2-40B4-BE49-F238E27FC236}">
                  <a16:creationId xmlns:a16="http://schemas.microsoft.com/office/drawing/2014/main" id="{754A7AB4-6684-424D-B10C-BFEA59491A1D}"/>
                </a:ext>
              </a:extLst>
            </p:cNvPr>
            <p:cNvSpPr txBox="1"/>
            <p:nvPr/>
          </p:nvSpPr>
          <p:spPr>
            <a:xfrm>
              <a:off x="486883" y="417003"/>
              <a:ext cx="5278191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1400" b="1" dirty="0">
                  <a:latin typeface="Avenir Next LT Pro Demi" panose="020B0704020202020204" pitchFamily="34" charset="0"/>
                </a:rPr>
                <a:t>Was Onliner an Influencern (sehr) schätzen / Werte in Prozent</a:t>
              </a:r>
            </a:p>
          </p:txBody>
        </p:sp>
      </p:grpSp>
      <p:pic>
        <p:nvPicPr>
          <p:cNvPr id="6" name="Grafik 5">
            <a:extLst>
              <a:ext uri="{FF2B5EF4-FFF2-40B4-BE49-F238E27FC236}">
                <a16:creationId xmlns:a16="http://schemas.microsoft.com/office/drawing/2014/main" id="{7A38B34F-C562-4546-A07F-747ADF056EC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9464" y="235785"/>
            <a:ext cx="1188998" cy="432000"/>
          </a:xfrm>
          <a:prstGeom prst="rect">
            <a:avLst/>
          </a:prstGeom>
        </p:spPr>
      </p:pic>
      <p:sp>
        <p:nvSpPr>
          <p:cNvPr id="7" name="Textfeld 6">
            <a:extLst>
              <a:ext uri="{FF2B5EF4-FFF2-40B4-BE49-F238E27FC236}">
                <a16:creationId xmlns:a16="http://schemas.microsoft.com/office/drawing/2014/main" id="{8755C66E-ECE2-4677-83B3-D9081952C5F5}"/>
              </a:ext>
            </a:extLst>
          </p:cNvPr>
          <p:cNvSpPr txBox="1"/>
          <p:nvPr/>
        </p:nvSpPr>
        <p:spPr>
          <a:xfrm>
            <a:off x="1291230" y="7671179"/>
            <a:ext cx="4879844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900" dirty="0">
                <a:latin typeface="Avenir Next LT Pro" panose="020B0504020202020204" pitchFamily="34" charset="0"/>
              </a:rPr>
              <a:t>Quelle: agof ddf / Basis: Nutzer mobiler und/oder stationärer Online-Angebote ab 16 J. / Zielgruppe: Gesamt / Filter: </a:t>
            </a:r>
            <a:r>
              <a:rPr lang="de-DE" sz="900" dirty="0" err="1">
                <a:latin typeface="Avenir Next LT Pro" panose="020B0504020202020204" pitchFamily="34" charset="0"/>
              </a:rPr>
              <a:t>Social</a:t>
            </a:r>
            <a:r>
              <a:rPr lang="de-DE" sz="900" dirty="0">
                <a:latin typeface="Avenir Next LT Pro" panose="020B0504020202020204" pitchFamily="34" charset="0"/>
              </a:rPr>
              <a:t> Media Nutzung, Aussagen zu Influencern / Zeitraum: April bis November 2021</a:t>
            </a:r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CF40E984-916F-4FDD-8DB2-01947674F7B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282" y="7812427"/>
            <a:ext cx="792666" cy="28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23653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Diagramm 5">
            <a:extLst>
              <a:ext uri="{FF2B5EF4-FFF2-40B4-BE49-F238E27FC236}">
                <a16:creationId xmlns:a16="http://schemas.microsoft.com/office/drawing/2014/main" id="{A086CB06-A06E-49AF-AE05-A895C1F1636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117061199"/>
              </p:ext>
            </p:extLst>
          </p:nvPr>
        </p:nvGraphicFramePr>
        <p:xfrm>
          <a:off x="470729" y="1455315"/>
          <a:ext cx="6161364" cy="731720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TextBox 3">
            <a:extLst>
              <a:ext uri="{FF2B5EF4-FFF2-40B4-BE49-F238E27FC236}">
                <a16:creationId xmlns:a16="http://schemas.microsoft.com/office/drawing/2014/main" id="{0D8A2CEF-7892-4674-AC67-331AE3A0424E}"/>
              </a:ext>
            </a:extLst>
          </p:cNvPr>
          <p:cNvSpPr txBox="1"/>
          <p:nvPr/>
        </p:nvSpPr>
        <p:spPr>
          <a:xfrm>
            <a:off x="495300" y="1008162"/>
            <a:ext cx="606412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b="1" dirty="0">
                <a:latin typeface="Avenir Next LT Pro Demi" panose="020B0704020202020204" pitchFamily="34" charset="0"/>
                <a:cs typeface="Arial" panose="020B0604020202020204" pitchFamily="34" charset="0"/>
              </a:rPr>
              <a:t>Waren, die (min. selten) im Netz bestellt wurden / Onliner in Mio.</a:t>
            </a:r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76B7296B-7C65-466C-A384-3A66EAA8FB9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9173313"/>
            <a:ext cx="818257" cy="288000"/>
          </a:xfrm>
          <a:prstGeom prst="rect">
            <a:avLst/>
          </a:prstGeom>
        </p:spPr>
      </p:pic>
      <p:sp>
        <p:nvSpPr>
          <p:cNvPr id="9" name="Textfeld 8">
            <a:extLst>
              <a:ext uri="{FF2B5EF4-FFF2-40B4-BE49-F238E27FC236}">
                <a16:creationId xmlns:a16="http://schemas.microsoft.com/office/drawing/2014/main" id="{1BC7634F-59D5-44CF-A1A3-79997CE6B0FC}"/>
              </a:ext>
            </a:extLst>
          </p:cNvPr>
          <p:cNvSpPr txBox="1"/>
          <p:nvPr/>
        </p:nvSpPr>
        <p:spPr>
          <a:xfrm>
            <a:off x="1313638" y="9045401"/>
            <a:ext cx="4744262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900" dirty="0">
                <a:latin typeface="Avenir Next LT Pro" panose="020B0504020202020204" pitchFamily="34" charset="0"/>
              </a:rPr>
              <a:t>Quelle: agof </a:t>
            </a:r>
            <a:r>
              <a:rPr lang="de-DE" sz="900" dirty="0" err="1">
                <a:latin typeface="Avenir Next LT Pro" panose="020B0504020202020204" pitchFamily="34" charset="0"/>
              </a:rPr>
              <a:t>ddf</a:t>
            </a:r>
            <a:r>
              <a:rPr lang="de-DE" sz="900" dirty="0">
                <a:latin typeface="Avenir Next LT Pro" panose="020B0504020202020204" pitchFamily="34" charset="0"/>
              </a:rPr>
              <a:t> / Basis: Nutzer mobiler und/oder stationärer Angebote ab 16 J. / </a:t>
            </a:r>
            <a:br>
              <a:rPr lang="de-DE" sz="900" dirty="0">
                <a:latin typeface="Avenir Next LT Pro" panose="020B0504020202020204" pitchFamily="34" charset="0"/>
              </a:rPr>
            </a:br>
            <a:r>
              <a:rPr lang="de-DE" sz="900" dirty="0">
                <a:latin typeface="Avenir Next LT Pro" panose="020B0504020202020204" pitchFamily="34" charset="0"/>
              </a:rPr>
              <a:t>Zielgruppe: Gesamt / Filter: Kaufhäufigkeit (min. selten) von Produkten im Internet </a:t>
            </a:r>
            <a:br>
              <a:rPr lang="de-DE" sz="900" dirty="0">
                <a:latin typeface="Avenir Next LT Pro" panose="020B0504020202020204" pitchFamily="34" charset="0"/>
              </a:rPr>
            </a:br>
            <a:r>
              <a:rPr lang="de-DE" sz="900" dirty="0">
                <a:latin typeface="Avenir Next LT Pro" panose="020B0504020202020204" pitchFamily="34" charset="0"/>
              </a:rPr>
              <a:t>(b4p Merkmal) / Zeitraum: April bis November 2021</a:t>
            </a:r>
          </a:p>
        </p:txBody>
      </p:sp>
      <p:pic>
        <p:nvPicPr>
          <p:cNvPr id="10" name="Grafik 9">
            <a:extLst>
              <a:ext uri="{FF2B5EF4-FFF2-40B4-BE49-F238E27FC236}">
                <a16:creationId xmlns:a16="http://schemas.microsoft.com/office/drawing/2014/main" id="{7A349BFA-DFD0-47C3-ABE8-1F03E0CEFE0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9464" y="235785"/>
            <a:ext cx="1188998" cy="43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800290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uppieren 4">
            <a:extLst>
              <a:ext uri="{FF2B5EF4-FFF2-40B4-BE49-F238E27FC236}">
                <a16:creationId xmlns:a16="http://schemas.microsoft.com/office/drawing/2014/main" id="{6FD13679-04A9-4211-B83A-3EB3CA68F3CB}"/>
              </a:ext>
            </a:extLst>
          </p:cNvPr>
          <p:cNvGrpSpPr/>
          <p:nvPr/>
        </p:nvGrpSpPr>
        <p:grpSpPr>
          <a:xfrm>
            <a:off x="566309" y="4815051"/>
            <a:ext cx="6107164" cy="4726297"/>
            <a:chOff x="471059" y="3255310"/>
            <a:chExt cx="6107164" cy="4726297"/>
          </a:xfrm>
        </p:grpSpPr>
        <p:graphicFrame>
          <p:nvGraphicFramePr>
            <p:cNvPr id="14" name="Chart 6">
              <a:extLst>
                <a:ext uri="{FF2B5EF4-FFF2-40B4-BE49-F238E27FC236}">
                  <a16:creationId xmlns:a16="http://schemas.microsoft.com/office/drawing/2014/main" id="{33E2ED85-C1CC-4E8A-8BE4-4FEDB1D076D6}"/>
                </a:ext>
              </a:extLst>
            </p:cNvPr>
            <p:cNvGraphicFramePr/>
            <p:nvPr>
              <p:extLst>
                <p:ext uri="{D42A27DB-BD31-4B8C-83A1-F6EECF244321}">
                  <p14:modId xmlns:p14="http://schemas.microsoft.com/office/powerpoint/2010/main" val="4007283738"/>
                </p:ext>
              </p:extLst>
            </p:nvPr>
          </p:nvGraphicFramePr>
          <p:xfrm>
            <a:off x="471059" y="3753133"/>
            <a:ext cx="6107164" cy="3603009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2"/>
            </a:graphicData>
          </a:graphic>
        </p:graphicFrame>
        <p:sp>
          <p:nvSpPr>
            <p:cNvPr id="15" name="Textfeld 14">
              <a:extLst>
                <a:ext uri="{FF2B5EF4-FFF2-40B4-BE49-F238E27FC236}">
                  <a16:creationId xmlns:a16="http://schemas.microsoft.com/office/drawing/2014/main" id="{441921EF-A66E-41D9-A3DD-97A1036B97E2}"/>
                </a:ext>
              </a:extLst>
            </p:cNvPr>
            <p:cNvSpPr txBox="1"/>
            <p:nvPr/>
          </p:nvSpPr>
          <p:spPr>
            <a:xfrm>
              <a:off x="487273" y="3255310"/>
              <a:ext cx="5681515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1400" b="1" dirty="0">
                  <a:latin typeface="Avenir Next LT Pro Demi" panose="020B0704020202020204" pitchFamily="34" charset="0"/>
                </a:rPr>
                <a:t>Auf welchen themenspezifischen Medienangeboten (agof gelistet)  intensive Online-Shopper besonders stark präsent waren    </a:t>
              </a:r>
            </a:p>
          </p:txBody>
        </p:sp>
        <p:pic>
          <p:nvPicPr>
            <p:cNvPr id="16" name="Grafik 15">
              <a:extLst>
                <a:ext uri="{FF2B5EF4-FFF2-40B4-BE49-F238E27FC236}">
                  <a16:creationId xmlns:a16="http://schemas.microsoft.com/office/drawing/2014/main" id="{FC80604D-8C3C-429B-AD16-0B68DBB2DD7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6250" y="7601688"/>
              <a:ext cx="818257" cy="288000"/>
            </a:xfrm>
            <a:prstGeom prst="rect">
              <a:avLst/>
            </a:prstGeom>
          </p:spPr>
        </p:pic>
        <p:sp>
          <p:nvSpPr>
            <p:cNvPr id="17" name="Textfeld 16">
              <a:extLst>
                <a:ext uri="{FF2B5EF4-FFF2-40B4-BE49-F238E27FC236}">
                  <a16:creationId xmlns:a16="http://schemas.microsoft.com/office/drawing/2014/main" id="{9AAAA5C5-F8A0-43F8-A09E-700F5D400272}"/>
                </a:ext>
              </a:extLst>
            </p:cNvPr>
            <p:cNvSpPr txBox="1"/>
            <p:nvPr/>
          </p:nvSpPr>
          <p:spPr>
            <a:xfrm>
              <a:off x="1332687" y="7473776"/>
              <a:ext cx="4734239" cy="5078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900" dirty="0">
                  <a:latin typeface="Avenir Next LT Pro" panose="020B0504020202020204" pitchFamily="34" charset="0"/>
                </a:rPr>
                <a:t>Quelle: agof </a:t>
              </a:r>
              <a:r>
                <a:rPr lang="de-DE" sz="900" dirty="0" err="1">
                  <a:latin typeface="Avenir Next LT Pro" panose="020B0504020202020204" pitchFamily="34" charset="0"/>
                </a:rPr>
                <a:t>ddf</a:t>
              </a:r>
              <a:r>
                <a:rPr lang="de-DE" sz="900" dirty="0">
                  <a:latin typeface="Avenir Next LT Pro" panose="020B0504020202020204" pitchFamily="34" charset="0"/>
                </a:rPr>
                <a:t> / Basis: Nutzer mobiler und/oder stationärer Angebote ab 16 J. / </a:t>
              </a:r>
              <a:br>
                <a:rPr lang="de-DE" sz="900" dirty="0">
                  <a:latin typeface="Avenir Next LT Pro" panose="020B0504020202020204" pitchFamily="34" charset="0"/>
                </a:rPr>
              </a:br>
              <a:r>
                <a:rPr lang="de-DE" sz="900" dirty="0">
                  <a:latin typeface="Avenir Next LT Pro" panose="020B0504020202020204" pitchFamily="34" charset="0"/>
                </a:rPr>
                <a:t>Zielgruppe: Intensive Online-Shopper (b4p Merkmal) / Medienkombinationen nach TOP Navigationshilfen / Zeitraum: April bis November 2021 / Unique User in Prozent</a:t>
              </a:r>
            </a:p>
          </p:txBody>
        </p:sp>
      </p:grpSp>
      <p:pic>
        <p:nvPicPr>
          <p:cNvPr id="18" name="Grafik 17">
            <a:extLst>
              <a:ext uri="{FF2B5EF4-FFF2-40B4-BE49-F238E27FC236}">
                <a16:creationId xmlns:a16="http://schemas.microsoft.com/office/drawing/2014/main" id="{5D54C72D-E518-4CB7-B435-7D9D3FBA11B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9464" y="235785"/>
            <a:ext cx="1188998" cy="432000"/>
          </a:xfrm>
          <a:prstGeom prst="rect">
            <a:avLst/>
          </a:prstGeom>
        </p:spPr>
      </p:pic>
      <p:grpSp>
        <p:nvGrpSpPr>
          <p:cNvPr id="4" name="Gruppieren 3">
            <a:extLst>
              <a:ext uri="{FF2B5EF4-FFF2-40B4-BE49-F238E27FC236}">
                <a16:creationId xmlns:a16="http://schemas.microsoft.com/office/drawing/2014/main" id="{F0916C46-E7A1-41E0-8843-8184026AA299}"/>
              </a:ext>
            </a:extLst>
          </p:cNvPr>
          <p:cNvGrpSpPr/>
          <p:nvPr/>
        </p:nvGrpSpPr>
        <p:grpSpPr>
          <a:xfrm>
            <a:off x="563861" y="1032077"/>
            <a:ext cx="5934451" cy="2164874"/>
            <a:chOff x="497186" y="1022552"/>
            <a:chExt cx="5934451" cy="2164874"/>
          </a:xfrm>
        </p:grpSpPr>
        <p:grpSp>
          <p:nvGrpSpPr>
            <p:cNvPr id="3" name="Gruppieren 2">
              <a:extLst>
                <a:ext uri="{FF2B5EF4-FFF2-40B4-BE49-F238E27FC236}">
                  <a16:creationId xmlns:a16="http://schemas.microsoft.com/office/drawing/2014/main" id="{553F2218-3A50-41DE-986A-E7BF8DB23E00}"/>
                </a:ext>
              </a:extLst>
            </p:cNvPr>
            <p:cNvGrpSpPr/>
            <p:nvPr/>
          </p:nvGrpSpPr>
          <p:grpSpPr>
            <a:xfrm>
              <a:off x="560413" y="1022552"/>
              <a:ext cx="5871224" cy="1775241"/>
              <a:chOff x="486066" y="490287"/>
              <a:chExt cx="5871224" cy="1775241"/>
            </a:xfrm>
          </p:grpSpPr>
          <p:graphicFrame>
            <p:nvGraphicFramePr>
              <p:cNvPr id="54" name="Diagramm 53">
                <a:extLst>
                  <a:ext uri="{FF2B5EF4-FFF2-40B4-BE49-F238E27FC236}">
                    <a16:creationId xmlns:a16="http://schemas.microsoft.com/office/drawing/2014/main" id="{9D6FCAD4-4EEF-421C-9FEC-55E4D40183EA}"/>
                  </a:ext>
                </a:extLst>
              </p:cNvPr>
              <p:cNvGraphicFramePr/>
              <p:nvPr>
                <p:extLst>
                  <p:ext uri="{D42A27DB-BD31-4B8C-83A1-F6EECF244321}">
                    <p14:modId xmlns:p14="http://schemas.microsoft.com/office/powerpoint/2010/main" val="297968377"/>
                  </p:ext>
                </p:extLst>
              </p:nvPr>
            </p:nvGraphicFramePr>
            <p:xfrm>
              <a:off x="486066" y="930272"/>
              <a:ext cx="5871224" cy="1335256"/>
            </p:xfrm>
            <a:graphic>
              <a:graphicData uri="http://schemas.openxmlformats.org/drawingml/2006/chart">
                <c:chart xmlns:c="http://schemas.openxmlformats.org/drawingml/2006/chart" xmlns:r="http://schemas.openxmlformats.org/officeDocument/2006/relationships" r:id="rId4"/>
              </a:graphicData>
            </a:graphic>
          </p:graphicFrame>
          <p:sp>
            <p:nvSpPr>
              <p:cNvPr id="55" name="Textfeld 54">
                <a:extLst>
                  <a:ext uri="{FF2B5EF4-FFF2-40B4-BE49-F238E27FC236}">
                    <a16:creationId xmlns:a16="http://schemas.microsoft.com/office/drawing/2014/main" id="{98E18952-5EA1-4253-AA05-F54E5798038D}"/>
                  </a:ext>
                </a:extLst>
              </p:cNvPr>
              <p:cNvSpPr txBox="1"/>
              <p:nvPr/>
            </p:nvSpPr>
            <p:spPr>
              <a:xfrm>
                <a:off x="486066" y="490287"/>
                <a:ext cx="4044991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de-DE" sz="1400" b="1" dirty="0">
                    <a:latin typeface="Avenir Next LT Pro Demi" panose="020B0704020202020204" pitchFamily="34" charset="0"/>
                  </a:rPr>
                  <a:t>Selbsteinschätzung der User: „Ich bin…“ </a:t>
                </a:r>
              </a:p>
            </p:txBody>
          </p:sp>
          <p:sp>
            <p:nvSpPr>
              <p:cNvPr id="2" name="Textfeld 1">
                <a:extLst>
                  <a:ext uri="{FF2B5EF4-FFF2-40B4-BE49-F238E27FC236}">
                    <a16:creationId xmlns:a16="http://schemas.microsoft.com/office/drawing/2014/main" id="{812E8B36-7F4A-4AC4-BEA9-47D14C3ECCB0}"/>
                  </a:ext>
                </a:extLst>
              </p:cNvPr>
              <p:cNvSpPr txBox="1"/>
              <p:nvPr/>
            </p:nvSpPr>
            <p:spPr>
              <a:xfrm>
                <a:off x="3906670" y="1842447"/>
                <a:ext cx="774510" cy="2616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de-DE" sz="1100" dirty="0">
                    <a:latin typeface="Avenir Next LT Pro Demi" panose="020B0704020202020204" pitchFamily="34" charset="0"/>
                  </a:rPr>
                  <a:t>(12,7%)</a:t>
                </a:r>
              </a:p>
            </p:txBody>
          </p:sp>
          <p:sp>
            <p:nvSpPr>
              <p:cNvPr id="11" name="Textfeld 10">
                <a:extLst>
                  <a:ext uri="{FF2B5EF4-FFF2-40B4-BE49-F238E27FC236}">
                    <a16:creationId xmlns:a16="http://schemas.microsoft.com/office/drawing/2014/main" id="{F2B00AAA-734C-4D21-BD22-018A102BFCBC}"/>
                  </a:ext>
                </a:extLst>
              </p:cNvPr>
              <p:cNvSpPr txBox="1"/>
              <p:nvPr/>
            </p:nvSpPr>
            <p:spPr>
              <a:xfrm>
                <a:off x="5277772" y="1439799"/>
                <a:ext cx="789154" cy="2616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de-DE" sz="1100" dirty="0">
                    <a:latin typeface="Avenir Next LT Pro Demi" panose="020B0704020202020204" pitchFamily="34" charset="0"/>
                  </a:rPr>
                  <a:t>(69,6%)</a:t>
                </a:r>
              </a:p>
            </p:txBody>
          </p:sp>
          <p:sp>
            <p:nvSpPr>
              <p:cNvPr id="12" name="Textfeld 11">
                <a:extLst>
                  <a:ext uri="{FF2B5EF4-FFF2-40B4-BE49-F238E27FC236}">
                    <a16:creationId xmlns:a16="http://schemas.microsoft.com/office/drawing/2014/main" id="{2E7AE004-2180-4E18-A7AE-AEDB57D90935}"/>
                  </a:ext>
                </a:extLst>
              </p:cNvPr>
              <p:cNvSpPr txBox="1"/>
              <p:nvPr/>
            </p:nvSpPr>
            <p:spPr>
              <a:xfrm>
                <a:off x="4096743" y="1041713"/>
                <a:ext cx="789154" cy="2616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de-DE" sz="1100" dirty="0">
                    <a:latin typeface="Avenir Next LT Pro Demi" panose="020B0704020202020204" pitchFamily="34" charset="0"/>
                  </a:rPr>
                  <a:t>(17,8%)</a:t>
                </a:r>
              </a:p>
            </p:txBody>
          </p:sp>
        </p:grpSp>
        <p:sp>
          <p:nvSpPr>
            <p:cNvPr id="19" name="Textfeld 1">
              <a:extLst>
                <a:ext uri="{FF2B5EF4-FFF2-40B4-BE49-F238E27FC236}">
                  <a16:creationId xmlns:a16="http://schemas.microsoft.com/office/drawing/2014/main" id="{E20A3D29-6F07-4DB1-BE24-2120249D275E}"/>
                </a:ext>
              </a:extLst>
            </p:cNvPr>
            <p:cNvSpPr txBox="1"/>
            <p:nvPr/>
          </p:nvSpPr>
          <p:spPr>
            <a:xfrm>
              <a:off x="1447421" y="2888585"/>
              <a:ext cx="4984216" cy="296462"/>
            </a:xfrm>
            <a:prstGeom prst="rect">
              <a:avLst/>
            </a:prstGeom>
          </p:spPr>
          <p:txBody>
            <a:bodyPr wrap="square" rtlCol="0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ts val="1000"/>
                </a:lnSpc>
              </a:pPr>
              <a:r>
                <a:rPr lang="de-DE" sz="900" dirty="0">
                  <a:latin typeface="Avenir Next LT Pro" panose="020B0504020202020204" pitchFamily="34" charset="0"/>
                </a:rPr>
                <a:t>Quelle: </a:t>
              </a:r>
              <a:r>
                <a:rPr lang="de-DE" sz="900" dirty="0" err="1">
                  <a:latin typeface="Avenir Next LT Pro" panose="020B0504020202020204" pitchFamily="34" charset="0"/>
                </a:rPr>
                <a:t>daily</a:t>
              </a:r>
              <a:r>
                <a:rPr lang="de-DE" sz="900" dirty="0">
                  <a:latin typeface="Avenir Next LT Pro" panose="020B0504020202020204" pitchFamily="34" charset="0"/>
                </a:rPr>
                <a:t> digital </a:t>
              </a:r>
              <a:r>
                <a:rPr lang="de-DE" sz="900" dirty="0" err="1">
                  <a:latin typeface="Avenir Next LT Pro" panose="020B0504020202020204" pitchFamily="34" charset="0"/>
                </a:rPr>
                <a:t>facts</a:t>
              </a:r>
              <a:r>
                <a:rPr lang="de-DE" sz="900" dirty="0">
                  <a:latin typeface="Avenir Next LT Pro" panose="020B0504020202020204" pitchFamily="34" charset="0"/>
                </a:rPr>
                <a:t>  / Basis: Nutzer mobiler und/oder stationärer Angebote ab 16 J. / </a:t>
              </a:r>
              <a:br>
                <a:rPr lang="de-DE" sz="900" dirty="0">
                  <a:latin typeface="Avenir Next LT Pro" panose="020B0504020202020204" pitchFamily="34" charset="0"/>
                </a:rPr>
              </a:br>
              <a:r>
                <a:rPr lang="de-DE" sz="900" dirty="0">
                  <a:latin typeface="Avenir Next LT Pro" panose="020B0504020202020204" pitchFamily="34" charset="0"/>
                </a:rPr>
                <a:t>Zielgruppe: Gesamt / Filter: Online Shopper (b4p Merkmal) / Zeitraum: April bis Nov. 2021</a:t>
              </a:r>
            </a:p>
          </p:txBody>
        </p:sp>
        <p:pic>
          <p:nvPicPr>
            <p:cNvPr id="20" name="Grafik 19" descr="Ein Bild, das Text enthält.&#10;&#10;Automatisch generierte Beschreibung">
              <a:extLst>
                <a:ext uri="{FF2B5EF4-FFF2-40B4-BE49-F238E27FC236}">
                  <a16:creationId xmlns:a16="http://schemas.microsoft.com/office/drawing/2014/main" id="{B831C998-9B02-45C6-8822-DF7A00EACE4A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7186" y="2899426"/>
              <a:ext cx="814133" cy="2880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9131501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" name="Grafik 57">
            <a:extLst>
              <a:ext uri="{FF2B5EF4-FFF2-40B4-BE49-F238E27FC236}">
                <a16:creationId xmlns:a16="http://schemas.microsoft.com/office/drawing/2014/main" id="{8C21FF6E-EDAB-4115-A597-DB536AA924D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930" y="9458494"/>
            <a:ext cx="792666" cy="288000"/>
          </a:xfrm>
          <a:prstGeom prst="rect">
            <a:avLst/>
          </a:prstGeom>
        </p:spPr>
      </p:pic>
      <p:graphicFrame>
        <p:nvGraphicFramePr>
          <p:cNvPr id="54" name="Diagramm 53">
            <a:extLst>
              <a:ext uri="{FF2B5EF4-FFF2-40B4-BE49-F238E27FC236}">
                <a16:creationId xmlns:a16="http://schemas.microsoft.com/office/drawing/2014/main" id="{9D6FCAD4-4EEF-421C-9FEC-55E4D40183E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25139365"/>
              </p:ext>
            </p:extLst>
          </p:nvPr>
        </p:nvGraphicFramePr>
        <p:xfrm>
          <a:off x="486066" y="8272769"/>
          <a:ext cx="4711578" cy="9928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5" name="Textfeld 54">
            <a:extLst>
              <a:ext uri="{FF2B5EF4-FFF2-40B4-BE49-F238E27FC236}">
                <a16:creationId xmlns:a16="http://schemas.microsoft.com/office/drawing/2014/main" id="{98E18952-5EA1-4253-AA05-F54E5798038D}"/>
              </a:ext>
            </a:extLst>
          </p:cNvPr>
          <p:cNvSpPr txBox="1"/>
          <p:nvPr/>
        </p:nvSpPr>
        <p:spPr>
          <a:xfrm>
            <a:off x="419690" y="7656622"/>
            <a:ext cx="609753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b="1" dirty="0">
                <a:latin typeface="Avenir Next LT Pro Demi" panose="020B0704020202020204" pitchFamily="34" charset="0"/>
              </a:rPr>
              <a:t>„In Deutschland sollte mehr Energie aus regenerativen Quellen erzeugt werden“ / Zustimmung im Stadt-Land Vergleich</a:t>
            </a:r>
          </a:p>
        </p:txBody>
      </p:sp>
      <p:sp>
        <p:nvSpPr>
          <p:cNvPr id="56" name="Textfeld 55">
            <a:extLst>
              <a:ext uri="{FF2B5EF4-FFF2-40B4-BE49-F238E27FC236}">
                <a16:creationId xmlns:a16="http://schemas.microsoft.com/office/drawing/2014/main" id="{B3DD8D25-6944-4B03-8985-77C4F5D115FD}"/>
              </a:ext>
            </a:extLst>
          </p:cNvPr>
          <p:cNvSpPr txBox="1"/>
          <p:nvPr/>
        </p:nvSpPr>
        <p:spPr>
          <a:xfrm>
            <a:off x="1305934" y="9402679"/>
            <a:ext cx="504947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000" dirty="0">
                <a:latin typeface="Avenir Next LT Pro" panose="020B0504020202020204" pitchFamily="34" charset="0"/>
              </a:rPr>
              <a:t>Quelle: agof </a:t>
            </a:r>
            <a:r>
              <a:rPr lang="de-DE" sz="1000" dirty="0" err="1">
                <a:latin typeface="Avenir Next LT Pro" panose="020B0504020202020204" pitchFamily="34" charset="0"/>
              </a:rPr>
              <a:t>daily</a:t>
            </a:r>
            <a:r>
              <a:rPr lang="de-DE" sz="1000" dirty="0">
                <a:latin typeface="Avenir Next LT Pro" panose="020B0504020202020204" pitchFamily="34" charset="0"/>
              </a:rPr>
              <a:t> digital </a:t>
            </a:r>
            <a:r>
              <a:rPr lang="de-DE" sz="1000" dirty="0" err="1">
                <a:latin typeface="Avenir Next LT Pro" panose="020B0504020202020204" pitchFamily="34" charset="0"/>
              </a:rPr>
              <a:t>facts</a:t>
            </a:r>
            <a:r>
              <a:rPr lang="de-DE" sz="1000" dirty="0">
                <a:latin typeface="Avenir Next LT Pro" panose="020B0504020202020204" pitchFamily="34" charset="0"/>
              </a:rPr>
              <a:t> / Basis: Deutsche Wohnbevölkerung ab 16 Jahren mit </a:t>
            </a:r>
            <a:r>
              <a:rPr lang="de-DE" sz="1000" dirty="0" err="1">
                <a:latin typeface="Avenir Next LT Pro" panose="020B0504020202020204" pitchFamily="34" charset="0"/>
              </a:rPr>
              <a:t>VuMA</a:t>
            </a:r>
            <a:r>
              <a:rPr lang="de-DE" sz="1000" dirty="0">
                <a:latin typeface="Avenir Next LT Pro" panose="020B0504020202020204" pitchFamily="34" charset="0"/>
              </a:rPr>
              <a:t> Merkmal / Zielgruppe: Ortsgrößen / Zeitraum: November 2021</a:t>
            </a:r>
          </a:p>
        </p:txBody>
      </p:sp>
      <p:pic>
        <p:nvPicPr>
          <p:cNvPr id="10" name="Grafik 9">
            <a:extLst>
              <a:ext uri="{FF2B5EF4-FFF2-40B4-BE49-F238E27FC236}">
                <a16:creationId xmlns:a16="http://schemas.microsoft.com/office/drawing/2014/main" id="{D1E2EBC4-37A6-496D-AA6A-10C979CEDAE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9464" y="235785"/>
            <a:ext cx="1188998" cy="432000"/>
          </a:xfrm>
          <a:prstGeom prst="rect">
            <a:avLst/>
          </a:prstGeom>
        </p:spPr>
      </p:pic>
      <p:grpSp>
        <p:nvGrpSpPr>
          <p:cNvPr id="2" name="Gruppieren 1">
            <a:extLst>
              <a:ext uri="{FF2B5EF4-FFF2-40B4-BE49-F238E27FC236}">
                <a16:creationId xmlns:a16="http://schemas.microsoft.com/office/drawing/2014/main" id="{E388E604-19AC-4BE2-AFAB-4EBF4310D1C6}"/>
              </a:ext>
            </a:extLst>
          </p:cNvPr>
          <p:cNvGrpSpPr/>
          <p:nvPr/>
        </p:nvGrpSpPr>
        <p:grpSpPr>
          <a:xfrm>
            <a:off x="419690" y="857613"/>
            <a:ext cx="6437998" cy="6233863"/>
            <a:chOff x="419690" y="857613"/>
            <a:chExt cx="6437998" cy="6233863"/>
          </a:xfrm>
        </p:grpSpPr>
        <p:grpSp>
          <p:nvGrpSpPr>
            <p:cNvPr id="4" name="Gruppieren 3">
              <a:extLst>
                <a:ext uri="{FF2B5EF4-FFF2-40B4-BE49-F238E27FC236}">
                  <a16:creationId xmlns:a16="http://schemas.microsoft.com/office/drawing/2014/main" id="{6A7B08A3-1383-47AA-A3A3-3F9023A35220}"/>
                </a:ext>
              </a:extLst>
            </p:cNvPr>
            <p:cNvGrpSpPr/>
            <p:nvPr/>
          </p:nvGrpSpPr>
          <p:grpSpPr>
            <a:xfrm>
              <a:off x="478485" y="857613"/>
              <a:ext cx="6379203" cy="6233863"/>
              <a:chOff x="478485" y="530065"/>
              <a:chExt cx="6379203" cy="6233863"/>
            </a:xfrm>
          </p:grpSpPr>
          <p:graphicFrame>
            <p:nvGraphicFramePr>
              <p:cNvPr id="8" name="Diagramm 7">
                <a:extLst>
                  <a:ext uri="{FF2B5EF4-FFF2-40B4-BE49-F238E27FC236}">
                    <a16:creationId xmlns:a16="http://schemas.microsoft.com/office/drawing/2014/main" id="{F7B9653D-23AC-4F33-B4B4-F78B23556A6B}"/>
                  </a:ext>
                </a:extLst>
              </p:cNvPr>
              <p:cNvGraphicFramePr/>
              <p:nvPr/>
            </p:nvGraphicFramePr>
            <p:xfrm>
              <a:off x="478485" y="1024728"/>
              <a:ext cx="5876925" cy="5105220"/>
            </p:xfrm>
            <a:graphic>
              <a:graphicData uri="http://schemas.openxmlformats.org/drawingml/2006/chart">
                <c:chart xmlns:c="http://schemas.openxmlformats.org/drawingml/2006/chart" xmlns:r="http://schemas.openxmlformats.org/officeDocument/2006/relationships" r:id="rId4"/>
              </a:graphicData>
            </a:graphic>
          </p:graphicFrame>
          <p:sp>
            <p:nvSpPr>
              <p:cNvPr id="50" name="Textfeld 49">
                <a:extLst>
                  <a:ext uri="{FF2B5EF4-FFF2-40B4-BE49-F238E27FC236}">
                    <a16:creationId xmlns:a16="http://schemas.microsoft.com/office/drawing/2014/main" id="{97401B41-FAF5-4ADC-BB07-CC8E41A095EF}"/>
                  </a:ext>
                </a:extLst>
              </p:cNvPr>
              <p:cNvSpPr txBox="1"/>
              <p:nvPr/>
            </p:nvSpPr>
            <p:spPr>
              <a:xfrm>
                <a:off x="485330" y="530065"/>
                <a:ext cx="6372358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de-DE" sz="1400" b="1" dirty="0">
                    <a:latin typeface="Avenir Next LT Pro Demi" panose="020B0704020202020204" pitchFamily="34" charset="0"/>
                  </a:rPr>
                  <a:t>„In Deutschland sollte mehr Energie aus regenerativen Quellen erzeugt werden“ / Zustimmung nach Altersgruppen</a:t>
                </a:r>
              </a:p>
            </p:txBody>
          </p:sp>
          <p:sp>
            <p:nvSpPr>
              <p:cNvPr id="51" name="Textfeld 50">
                <a:extLst>
                  <a:ext uri="{FF2B5EF4-FFF2-40B4-BE49-F238E27FC236}">
                    <a16:creationId xmlns:a16="http://schemas.microsoft.com/office/drawing/2014/main" id="{62E95492-635A-4B63-B28B-11F911634072}"/>
                  </a:ext>
                </a:extLst>
              </p:cNvPr>
              <p:cNvSpPr txBox="1"/>
              <p:nvPr/>
            </p:nvSpPr>
            <p:spPr>
              <a:xfrm>
                <a:off x="1255596" y="6348430"/>
                <a:ext cx="5452865" cy="4154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de-DE" sz="1000" dirty="0">
                    <a:latin typeface="Avenir Next LT Pro" panose="020B0504020202020204" pitchFamily="34" charset="0"/>
                  </a:rPr>
                  <a:t>Quelle: </a:t>
                </a:r>
                <a:r>
                  <a:rPr lang="de-DE" sz="1000" dirty="0" err="1">
                    <a:latin typeface="Avenir Next LT Pro" panose="020B0504020202020204" pitchFamily="34" charset="0"/>
                  </a:rPr>
                  <a:t>daily</a:t>
                </a:r>
                <a:r>
                  <a:rPr lang="de-DE" sz="1000" dirty="0">
                    <a:latin typeface="Avenir Next LT Pro" panose="020B0504020202020204" pitchFamily="34" charset="0"/>
                  </a:rPr>
                  <a:t> digital </a:t>
                </a:r>
                <a:r>
                  <a:rPr lang="de-DE" sz="1000" dirty="0" err="1">
                    <a:latin typeface="Avenir Next LT Pro" panose="020B0504020202020204" pitchFamily="34" charset="0"/>
                  </a:rPr>
                  <a:t>facts</a:t>
                </a:r>
                <a:r>
                  <a:rPr lang="de-DE" sz="1000" dirty="0">
                    <a:latin typeface="Avenir Next LT Pro" panose="020B0504020202020204" pitchFamily="34" charset="0"/>
                  </a:rPr>
                  <a:t> / Basis: Gesamtbevölkerung sowie Onliner ab 16 J. mit </a:t>
                </a:r>
                <a:r>
                  <a:rPr lang="de-DE" sz="1000" dirty="0" err="1">
                    <a:latin typeface="Avenir Next LT Pro" panose="020B0504020202020204" pitchFamily="34" charset="0"/>
                  </a:rPr>
                  <a:t>VuMA</a:t>
                </a:r>
                <a:r>
                  <a:rPr lang="de-DE" sz="1000" dirty="0">
                    <a:latin typeface="Avenir Next LT Pro" panose="020B0504020202020204" pitchFamily="34" charset="0"/>
                  </a:rPr>
                  <a:t> Merkmal / Zielgruppen nach Alter / Zeitraum: Nov. 2021 / Angaben in Prozent </a:t>
                </a:r>
              </a:p>
            </p:txBody>
          </p:sp>
        </p:grpSp>
        <p:pic>
          <p:nvPicPr>
            <p:cNvPr id="11" name="Grafik 10">
              <a:extLst>
                <a:ext uri="{FF2B5EF4-FFF2-40B4-BE49-F238E27FC236}">
                  <a16:creationId xmlns:a16="http://schemas.microsoft.com/office/drawing/2014/main" id="{83868DBA-5AD2-4138-B2DD-40C97A8E78C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9690" y="6757922"/>
              <a:ext cx="792666" cy="2880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1068561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uppieren 2">
            <a:extLst>
              <a:ext uri="{FF2B5EF4-FFF2-40B4-BE49-F238E27FC236}">
                <a16:creationId xmlns:a16="http://schemas.microsoft.com/office/drawing/2014/main" id="{769482E1-3FF9-48B3-AC95-E259D2755629}"/>
              </a:ext>
            </a:extLst>
          </p:cNvPr>
          <p:cNvGrpSpPr/>
          <p:nvPr/>
        </p:nvGrpSpPr>
        <p:grpSpPr>
          <a:xfrm>
            <a:off x="485883" y="1539469"/>
            <a:ext cx="5979695" cy="5274036"/>
            <a:chOff x="485883" y="2194567"/>
            <a:chExt cx="5979695" cy="5274036"/>
          </a:xfrm>
        </p:grpSpPr>
        <p:pic>
          <p:nvPicPr>
            <p:cNvPr id="58" name="Grafik 57">
              <a:extLst>
                <a:ext uri="{FF2B5EF4-FFF2-40B4-BE49-F238E27FC236}">
                  <a16:creationId xmlns:a16="http://schemas.microsoft.com/office/drawing/2014/main" id="{8C21FF6E-EDAB-4115-A597-DB536AA924D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2808" y="7095080"/>
              <a:ext cx="813011" cy="295392"/>
            </a:xfrm>
            <a:prstGeom prst="rect">
              <a:avLst/>
            </a:prstGeom>
          </p:spPr>
        </p:pic>
        <p:sp>
          <p:nvSpPr>
            <p:cNvPr id="56" name="Textfeld 55">
              <a:extLst>
                <a:ext uri="{FF2B5EF4-FFF2-40B4-BE49-F238E27FC236}">
                  <a16:creationId xmlns:a16="http://schemas.microsoft.com/office/drawing/2014/main" id="{B3DD8D25-6944-4B03-8985-77C4F5D115FD}"/>
                </a:ext>
              </a:extLst>
            </p:cNvPr>
            <p:cNvSpPr txBox="1"/>
            <p:nvPr/>
          </p:nvSpPr>
          <p:spPr>
            <a:xfrm>
              <a:off x="1307407" y="6914605"/>
              <a:ext cx="5119596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1000" dirty="0">
                  <a:latin typeface="Avenir Next LT Pro" panose="020B0504020202020204" pitchFamily="34" charset="0"/>
                </a:rPr>
                <a:t>Quelle: agof </a:t>
              </a:r>
              <a:r>
                <a:rPr lang="de-DE" sz="1000" dirty="0" err="1">
                  <a:latin typeface="Avenir Next LT Pro" panose="020B0504020202020204" pitchFamily="34" charset="0"/>
                </a:rPr>
                <a:t>ddf</a:t>
              </a:r>
              <a:r>
                <a:rPr lang="de-DE" sz="1000" dirty="0">
                  <a:latin typeface="Avenir Next LT Pro" panose="020B0504020202020204" pitchFamily="34" charset="0"/>
                </a:rPr>
                <a:t> / Basis: Nutzer mobiler und/oder stationärer Online-Angebote ab 16 Jahren / Zielgruppe: Produktinteresse: Erneuerbare Energie, Solaranlagen </a:t>
              </a:r>
              <a:br>
                <a:rPr lang="de-DE" sz="1000" dirty="0">
                  <a:latin typeface="Avenir Next LT Pro" panose="020B0504020202020204" pitchFamily="34" charset="0"/>
                </a:rPr>
              </a:br>
              <a:r>
                <a:rPr lang="de-DE" sz="1000" dirty="0">
                  <a:latin typeface="Avenir Next LT Pro" panose="020B0504020202020204" pitchFamily="34" charset="0"/>
                </a:rPr>
                <a:t>(</a:t>
              </a:r>
              <a:r>
                <a:rPr lang="de-DE" sz="1000" dirty="0" err="1">
                  <a:latin typeface="Avenir Next LT Pro" panose="020B0504020202020204" pitchFamily="34" charset="0"/>
                </a:rPr>
                <a:t>VuMA</a:t>
              </a:r>
              <a:r>
                <a:rPr lang="de-DE" sz="1000" dirty="0">
                  <a:latin typeface="Avenir Next LT Pro" panose="020B0504020202020204" pitchFamily="34" charset="0"/>
                </a:rPr>
                <a:t> Merkmal) / Zeitraum: Nov. 2020 vs. Nov. 2021</a:t>
              </a:r>
            </a:p>
          </p:txBody>
        </p:sp>
        <p:graphicFrame>
          <p:nvGraphicFramePr>
            <p:cNvPr id="10" name="Diagramm 9">
              <a:extLst>
                <a:ext uri="{FF2B5EF4-FFF2-40B4-BE49-F238E27FC236}">
                  <a16:creationId xmlns:a16="http://schemas.microsoft.com/office/drawing/2014/main" id="{53B4ACB0-5E1A-4BC1-AE90-31DF9A972492}"/>
                </a:ext>
              </a:extLst>
            </p:cNvPr>
            <p:cNvGraphicFramePr/>
            <p:nvPr>
              <p:extLst>
                <p:ext uri="{D42A27DB-BD31-4B8C-83A1-F6EECF244321}">
                  <p14:modId xmlns:p14="http://schemas.microsoft.com/office/powerpoint/2010/main" val="1785165936"/>
                </p:ext>
              </p:extLst>
            </p:nvPr>
          </p:nvGraphicFramePr>
          <p:xfrm>
            <a:off x="485883" y="2437397"/>
            <a:ext cx="5979695" cy="4392984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3"/>
            </a:graphicData>
          </a:graphic>
        </p:graphicFrame>
        <p:sp>
          <p:nvSpPr>
            <p:cNvPr id="11" name="Textfeld 10">
              <a:extLst>
                <a:ext uri="{FF2B5EF4-FFF2-40B4-BE49-F238E27FC236}">
                  <a16:creationId xmlns:a16="http://schemas.microsoft.com/office/drawing/2014/main" id="{A3208931-BF25-45B1-AAEB-3F4EBA70D2DE}"/>
                </a:ext>
              </a:extLst>
            </p:cNvPr>
            <p:cNvSpPr txBox="1"/>
            <p:nvPr/>
          </p:nvSpPr>
          <p:spPr>
            <a:xfrm>
              <a:off x="488190" y="2194567"/>
              <a:ext cx="5854759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1400" b="1" dirty="0">
                  <a:latin typeface="Avenir Next LT Pro Demi" panose="020B0704020202020204" pitchFamily="34" charset="0"/>
                </a:rPr>
                <a:t>Produktinteresse für grüne Energie: Anstieg der (sehr) affinen </a:t>
              </a:r>
              <a:br>
                <a:rPr lang="de-DE" sz="1400" b="1" dirty="0">
                  <a:latin typeface="Avenir Next LT Pro Demi" panose="020B0704020202020204" pitchFamily="34" charset="0"/>
                </a:rPr>
              </a:br>
              <a:r>
                <a:rPr lang="de-DE" sz="1400" b="1" dirty="0">
                  <a:latin typeface="Avenir Next LT Pro Demi" panose="020B0704020202020204" pitchFamily="34" charset="0"/>
                </a:rPr>
                <a:t>User im Vergleich zum Vorjahr / Angaben in Millionen </a:t>
              </a:r>
            </a:p>
          </p:txBody>
        </p:sp>
        <p:sp>
          <p:nvSpPr>
            <p:cNvPr id="2" name="Textfeld 1">
              <a:extLst>
                <a:ext uri="{FF2B5EF4-FFF2-40B4-BE49-F238E27FC236}">
                  <a16:creationId xmlns:a16="http://schemas.microsoft.com/office/drawing/2014/main" id="{D46AF1BE-B71A-4659-928E-C870D0C50A85}"/>
                </a:ext>
              </a:extLst>
            </p:cNvPr>
            <p:cNvSpPr txBox="1"/>
            <p:nvPr/>
          </p:nvSpPr>
          <p:spPr>
            <a:xfrm>
              <a:off x="826145" y="4403519"/>
              <a:ext cx="930467" cy="261610"/>
            </a:xfrm>
            <a:prstGeom prst="rect">
              <a:avLst/>
            </a:prstGeom>
            <a:solidFill>
              <a:srgbClr val="E68C00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de-DE" sz="1100" dirty="0">
                  <a:solidFill>
                    <a:schemeClr val="bg1"/>
                  </a:solidFill>
                  <a:latin typeface="Avenir Next LT Pro Demi" panose="020B0704020202020204" pitchFamily="34" charset="0"/>
                </a:rPr>
                <a:t>+ 560.000</a:t>
              </a:r>
            </a:p>
          </p:txBody>
        </p:sp>
        <p:sp>
          <p:nvSpPr>
            <p:cNvPr id="13" name="Textfeld 12">
              <a:extLst>
                <a:ext uri="{FF2B5EF4-FFF2-40B4-BE49-F238E27FC236}">
                  <a16:creationId xmlns:a16="http://schemas.microsoft.com/office/drawing/2014/main" id="{42145973-B2DA-41AD-8AA7-5724F7080BA6}"/>
                </a:ext>
              </a:extLst>
            </p:cNvPr>
            <p:cNvSpPr txBox="1"/>
            <p:nvPr/>
          </p:nvSpPr>
          <p:spPr>
            <a:xfrm>
              <a:off x="2302017" y="4646424"/>
              <a:ext cx="930467" cy="261610"/>
            </a:xfrm>
            <a:prstGeom prst="rect">
              <a:avLst/>
            </a:prstGeom>
            <a:solidFill>
              <a:srgbClr val="E68C00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de-DE" sz="1100" dirty="0">
                  <a:solidFill>
                    <a:schemeClr val="bg1"/>
                  </a:solidFill>
                  <a:latin typeface="Avenir Next LT Pro Demi" panose="020B0704020202020204" pitchFamily="34" charset="0"/>
                </a:rPr>
                <a:t>+ 370.000</a:t>
              </a:r>
            </a:p>
          </p:txBody>
        </p:sp>
      </p:grpSp>
      <p:pic>
        <p:nvPicPr>
          <p:cNvPr id="9" name="Grafik 8">
            <a:extLst>
              <a:ext uri="{FF2B5EF4-FFF2-40B4-BE49-F238E27FC236}">
                <a16:creationId xmlns:a16="http://schemas.microsoft.com/office/drawing/2014/main" id="{CCD0E4DA-9614-46AA-9A8E-010D0D5BFE6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9464" y="235785"/>
            <a:ext cx="1188998" cy="43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215448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pieren 1">
            <a:extLst>
              <a:ext uri="{FF2B5EF4-FFF2-40B4-BE49-F238E27FC236}">
                <a16:creationId xmlns:a16="http://schemas.microsoft.com/office/drawing/2014/main" id="{35D52E79-87C6-4BA9-A872-CA3E8F214C52}"/>
              </a:ext>
            </a:extLst>
          </p:cNvPr>
          <p:cNvGrpSpPr/>
          <p:nvPr/>
        </p:nvGrpSpPr>
        <p:grpSpPr>
          <a:xfrm>
            <a:off x="467012" y="949080"/>
            <a:ext cx="5906313" cy="2878792"/>
            <a:chOff x="467012" y="721615"/>
            <a:chExt cx="5906313" cy="2878792"/>
          </a:xfrm>
        </p:grpSpPr>
        <p:graphicFrame>
          <p:nvGraphicFramePr>
            <p:cNvPr id="4" name="Chart 6">
              <a:extLst>
                <a:ext uri="{FF2B5EF4-FFF2-40B4-BE49-F238E27FC236}">
                  <a16:creationId xmlns:a16="http://schemas.microsoft.com/office/drawing/2014/main" id="{736B01E0-450E-4CA9-9939-CEB405826148}"/>
                </a:ext>
              </a:extLst>
            </p:cNvPr>
            <p:cNvGraphicFramePr/>
            <p:nvPr>
              <p:extLst>
                <p:ext uri="{D42A27DB-BD31-4B8C-83A1-F6EECF244321}">
                  <p14:modId xmlns:p14="http://schemas.microsoft.com/office/powerpoint/2010/main" val="758845147"/>
                </p:ext>
              </p:extLst>
            </p:nvPr>
          </p:nvGraphicFramePr>
          <p:xfrm>
            <a:off x="467012" y="1354194"/>
            <a:ext cx="5619176" cy="1580076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2"/>
            </a:graphicData>
          </a:graphic>
        </p:graphicFrame>
        <p:sp>
          <p:nvSpPr>
            <p:cNvPr id="5" name="Textfeld 4">
              <a:extLst>
                <a:ext uri="{FF2B5EF4-FFF2-40B4-BE49-F238E27FC236}">
                  <a16:creationId xmlns:a16="http://schemas.microsoft.com/office/drawing/2014/main" id="{337F6810-1D40-4750-9070-16C000F8270E}"/>
                </a:ext>
              </a:extLst>
            </p:cNvPr>
            <p:cNvSpPr txBox="1"/>
            <p:nvPr/>
          </p:nvSpPr>
          <p:spPr>
            <a:xfrm>
              <a:off x="481374" y="721615"/>
              <a:ext cx="5619175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1400" dirty="0">
                  <a:latin typeface="Avenir Next LT Pro Demi" panose="020B0704020202020204" pitchFamily="34" charset="0"/>
                </a:rPr>
                <a:t>Bewertung des Statements: </a:t>
              </a:r>
              <a:r>
                <a:rPr lang="de-DE" sz="1400" b="1" dirty="0">
                  <a:latin typeface="Avenir Next LT Pro Demi" panose="020B0704020202020204" pitchFamily="34" charset="0"/>
                </a:rPr>
                <a:t>„Nach meiner Einschätzung wird das Umweltproblem in seiner Bedeutung stark übertrieben“  </a:t>
              </a:r>
            </a:p>
          </p:txBody>
        </p:sp>
        <p:pic>
          <p:nvPicPr>
            <p:cNvPr id="6" name="Grafik 5">
              <a:extLst>
                <a:ext uri="{FF2B5EF4-FFF2-40B4-BE49-F238E27FC236}">
                  <a16:creationId xmlns:a16="http://schemas.microsoft.com/office/drawing/2014/main" id="{8C410178-71EE-4106-B09E-677352CB225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5308" y="3212694"/>
              <a:ext cx="818257" cy="288000"/>
            </a:xfrm>
            <a:prstGeom prst="rect">
              <a:avLst/>
            </a:prstGeom>
          </p:spPr>
        </p:pic>
        <p:sp>
          <p:nvSpPr>
            <p:cNvPr id="7" name="Textfeld 6">
              <a:extLst>
                <a:ext uri="{FF2B5EF4-FFF2-40B4-BE49-F238E27FC236}">
                  <a16:creationId xmlns:a16="http://schemas.microsoft.com/office/drawing/2014/main" id="{AEF8750B-E973-4B74-82AD-A29C6F09F196}"/>
                </a:ext>
              </a:extLst>
            </p:cNvPr>
            <p:cNvSpPr txBox="1"/>
            <p:nvPr/>
          </p:nvSpPr>
          <p:spPr>
            <a:xfrm>
              <a:off x="1345200" y="3092576"/>
              <a:ext cx="5028125" cy="5078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900" dirty="0">
                  <a:latin typeface="Avenir Next LT Pro" panose="020B0504020202020204" pitchFamily="34" charset="0"/>
                </a:rPr>
                <a:t>Quelle: agof </a:t>
              </a:r>
              <a:r>
                <a:rPr lang="de-DE" sz="900" dirty="0" err="1">
                  <a:latin typeface="Avenir Next LT Pro" panose="020B0504020202020204" pitchFamily="34" charset="0"/>
                </a:rPr>
                <a:t>ddf</a:t>
              </a:r>
              <a:r>
                <a:rPr lang="de-DE" sz="900" dirty="0">
                  <a:latin typeface="Avenir Next LT Pro" panose="020B0504020202020204" pitchFamily="34" charset="0"/>
                </a:rPr>
                <a:t> / Basis: Nutzer mobiler und/oder stationärer Online-Angebote ab 16 J, / Zielgruppe: Gesamt / Filter: Pers. Einstellung zum Umweltschutz (</a:t>
              </a:r>
              <a:r>
                <a:rPr lang="de-DE" sz="900" dirty="0" err="1">
                  <a:latin typeface="Avenir Next LT Pro" panose="020B0504020202020204" pitchFamily="34" charset="0"/>
                </a:rPr>
                <a:t>VuMA</a:t>
              </a:r>
              <a:r>
                <a:rPr lang="de-DE" sz="900" dirty="0">
                  <a:latin typeface="Avenir Next LT Pro" panose="020B0504020202020204" pitchFamily="34" charset="0"/>
                </a:rPr>
                <a:t> Merkmal) / </a:t>
              </a:r>
              <a:br>
                <a:rPr lang="de-DE" sz="900" dirty="0">
                  <a:latin typeface="Avenir Next LT Pro" panose="020B0504020202020204" pitchFamily="34" charset="0"/>
                </a:rPr>
              </a:br>
              <a:r>
                <a:rPr lang="de-DE" sz="900" dirty="0">
                  <a:latin typeface="Avenir Next LT Pro" panose="020B0504020202020204" pitchFamily="34" charset="0"/>
                </a:rPr>
                <a:t>Zeitraum: April bis Nov. 2021 / Angaben: Unique User in Prozent</a:t>
              </a:r>
            </a:p>
          </p:txBody>
        </p:sp>
      </p:grpSp>
      <p:pic>
        <p:nvPicPr>
          <p:cNvPr id="8" name="Grafik 7">
            <a:extLst>
              <a:ext uri="{FF2B5EF4-FFF2-40B4-BE49-F238E27FC236}">
                <a16:creationId xmlns:a16="http://schemas.microsoft.com/office/drawing/2014/main" id="{CA10E173-4D83-42BB-86C1-1A0BF770B26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9464" y="235785"/>
            <a:ext cx="1188998" cy="432000"/>
          </a:xfrm>
          <a:prstGeom prst="rect">
            <a:avLst/>
          </a:prstGeom>
        </p:spPr>
      </p:pic>
      <p:grpSp>
        <p:nvGrpSpPr>
          <p:cNvPr id="9" name="Gruppieren 8">
            <a:extLst>
              <a:ext uri="{FF2B5EF4-FFF2-40B4-BE49-F238E27FC236}">
                <a16:creationId xmlns:a16="http://schemas.microsoft.com/office/drawing/2014/main" id="{352E135D-169E-4BCF-B2DC-9CE8CDD33D4B}"/>
              </a:ext>
            </a:extLst>
          </p:cNvPr>
          <p:cNvGrpSpPr/>
          <p:nvPr/>
        </p:nvGrpSpPr>
        <p:grpSpPr>
          <a:xfrm>
            <a:off x="571500" y="4200525"/>
            <a:ext cx="5868000" cy="5356322"/>
            <a:chOff x="476250" y="998214"/>
            <a:chExt cx="5868000" cy="5356322"/>
          </a:xfrm>
        </p:grpSpPr>
        <p:graphicFrame>
          <p:nvGraphicFramePr>
            <p:cNvPr id="10" name="Chart 6">
              <a:extLst>
                <a:ext uri="{FF2B5EF4-FFF2-40B4-BE49-F238E27FC236}">
                  <a16:creationId xmlns:a16="http://schemas.microsoft.com/office/drawing/2014/main" id="{BD789C10-BD61-4839-8355-650D9EE23432}"/>
                </a:ext>
              </a:extLst>
            </p:cNvPr>
            <p:cNvGraphicFramePr/>
            <p:nvPr>
              <p:extLst>
                <p:ext uri="{D42A27DB-BD31-4B8C-83A1-F6EECF244321}">
                  <p14:modId xmlns:p14="http://schemas.microsoft.com/office/powerpoint/2010/main" val="1041441996"/>
                </p:ext>
              </p:extLst>
            </p:nvPr>
          </p:nvGraphicFramePr>
          <p:xfrm>
            <a:off x="476250" y="1646799"/>
            <a:ext cx="5868000" cy="4420626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4"/>
            </a:graphicData>
          </a:graphic>
        </p:graphicFrame>
        <p:pic>
          <p:nvPicPr>
            <p:cNvPr id="11" name="Grafik 10">
              <a:extLst>
                <a:ext uri="{FF2B5EF4-FFF2-40B4-BE49-F238E27FC236}">
                  <a16:creationId xmlns:a16="http://schemas.microsoft.com/office/drawing/2014/main" id="{1F720819-9B5B-4156-8B3B-3BD990EE32E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8282" y="5966823"/>
              <a:ext cx="839259" cy="295392"/>
            </a:xfrm>
            <a:prstGeom prst="rect">
              <a:avLst/>
            </a:prstGeom>
          </p:spPr>
        </p:pic>
        <p:sp>
          <p:nvSpPr>
            <p:cNvPr id="12" name="Textfeld 11">
              <a:extLst>
                <a:ext uri="{FF2B5EF4-FFF2-40B4-BE49-F238E27FC236}">
                  <a16:creationId xmlns:a16="http://schemas.microsoft.com/office/drawing/2014/main" id="{76076D2C-D97C-45F3-8E68-18EA027C0E6B}"/>
                </a:ext>
              </a:extLst>
            </p:cNvPr>
            <p:cNvSpPr txBox="1"/>
            <p:nvPr/>
          </p:nvSpPr>
          <p:spPr>
            <a:xfrm>
              <a:off x="1327541" y="5846705"/>
              <a:ext cx="4970983" cy="5078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900" dirty="0">
                  <a:latin typeface="Avenir Next LT Pro" panose="020B0504020202020204" pitchFamily="34" charset="0"/>
                </a:rPr>
                <a:t>Quelle: agof </a:t>
              </a:r>
              <a:r>
                <a:rPr lang="de-DE" sz="900" dirty="0" err="1">
                  <a:latin typeface="Avenir Next LT Pro" panose="020B0504020202020204" pitchFamily="34" charset="0"/>
                </a:rPr>
                <a:t>ddf</a:t>
              </a:r>
              <a:r>
                <a:rPr lang="de-DE" sz="900" dirty="0">
                  <a:latin typeface="Avenir Next LT Pro" panose="020B0504020202020204" pitchFamily="34" charset="0"/>
                </a:rPr>
                <a:t> / Basis: Nutzer mobiler und/oder stationärer Angebote ab 16 J. / Zielgruppe: Gesamt / Filter: Geplante Modernisierung (</a:t>
              </a:r>
              <a:r>
                <a:rPr lang="de-DE" sz="900" dirty="0" err="1">
                  <a:latin typeface="Avenir Next LT Pro" panose="020B0504020202020204" pitchFamily="34" charset="0"/>
                </a:rPr>
                <a:t>VuMA</a:t>
              </a:r>
              <a:r>
                <a:rPr lang="de-DE" sz="900" dirty="0">
                  <a:latin typeface="Avenir Next LT Pro" panose="020B0504020202020204" pitchFamily="34" charset="0"/>
                </a:rPr>
                <a:t> Merkmal) / Zeitraum: </a:t>
              </a:r>
              <a:br>
                <a:rPr lang="de-DE" sz="900" dirty="0">
                  <a:latin typeface="Avenir Next LT Pro" panose="020B0504020202020204" pitchFamily="34" charset="0"/>
                </a:rPr>
              </a:br>
              <a:r>
                <a:rPr lang="de-DE" sz="900" dirty="0">
                  <a:latin typeface="Avenir Next LT Pro" panose="020B0504020202020204" pitchFamily="34" charset="0"/>
                </a:rPr>
                <a:t>Jan. bis Nov. 2020 vs. Jan. bis Nov.  2021</a:t>
              </a:r>
            </a:p>
          </p:txBody>
        </p:sp>
        <p:sp>
          <p:nvSpPr>
            <p:cNvPr id="13" name="TextBox 3">
              <a:extLst>
                <a:ext uri="{FF2B5EF4-FFF2-40B4-BE49-F238E27FC236}">
                  <a16:creationId xmlns:a16="http://schemas.microsoft.com/office/drawing/2014/main" id="{990BAD33-3BA8-4B6E-99EE-9352E7BD67DC}"/>
                </a:ext>
              </a:extLst>
            </p:cNvPr>
            <p:cNvSpPr txBox="1"/>
            <p:nvPr/>
          </p:nvSpPr>
          <p:spPr>
            <a:xfrm>
              <a:off x="488282" y="998214"/>
              <a:ext cx="581024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1400" dirty="0">
                  <a:latin typeface="Avenir Next LT Pro Demi" panose="020B0704020202020204" pitchFamily="34" charset="0"/>
                </a:rPr>
                <a:t>Energetische Sanierung von Privatwohnungen- und Häusern: Modernisierungspläne der Onliner im Detail / Angaben in Millionen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38992988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uppieren 4">
            <a:extLst>
              <a:ext uri="{FF2B5EF4-FFF2-40B4-BE49-F238E27FC236}">
                <a16:creationId xmlns:a16="http://schemas.microsoft.com/office/drawing/2014/main" id="{9B01E351-6E7F-4827-85B1-7FF8034F1C8F}"/>
              </a:ext>
            </a:extLst>
          </p:cNvPr>
          <p:cNvGrpSpPr/>
          <p:nvPr/>
        </p:nvGrpSpPr>
        <p:grpSpPr>
          <a:xfrm>
            <a:off x="476250" y="1162708"/>
            <a:ext cx="6160667" cy="6216336"/>
            <a:chOff x="456701" y="685036"/>
            <a:chExt cx="6160667" cy="6216336"/>
          </a:xfrm>
        </p:grpSpPr>
        <p:grpSp>
          <p:nvGrpSpPr>
            <p:cNvPr id="3" name="Gruppieren 2">
              <a:extLst>
                <a:ext uri="{FF2B5EF4-FFF2-40B4-BE49-F238E27FC236}">
                  <a16:creationId xmlns:a16="http://schemas.microsoft.com/office/drawing/2014/main" id="{FBE8C8F4-A0BC-4B59-B7F6-8F74A8C0F973}"/>
                </a:ext>
              </a:extLst>
            </p:cNvPr>
            <p:cNvGrpSpPr/>
            <p:nvPr/>
          </p:nvGrpSpPr>
          <p:grpSpPr>
            <a:xfrm>
              <a:off x="480765" y="685036"/>
              <a:ext cx="6136603" cy="5559353"/>
              <a:chOff x="480765" y="685036"/>
              <a:chExt cx="6136603" cy="7301744"/>
            </a:xfrm>
          </p:grpSpPr>
          <p:sp>
            <p:nvSpPr>
              <p:cNvPr id="9" name="TextBox 3">
                <a:extLst>
                  <a:ext uri="{FF2B5EF4-FFF2-40B4-BE49-F238E27FC236}">
                    <a16:creationId xmlns:a16="http://schemas.microsoft.com/office/drawing/2014/main" id="{14270D1D-3F73-48F2-BC96-686B211DD0DC}"/>
                  </a:ext>
                </a:extLst>
              </p:cNvPr>
              <p:cNvSpPr txBox="1"/>
              <p:nvPr/>
            </p:nvSpPr>
            <p:spPr>
              <a:xfrm>
                <a:off x="492797" y="685036"/>
                <a:ext cx="5872406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de-DE" sz="1400" dirty="0">
                    <a:latin typeface="Avenir Next LT Pro Demi" panose="020B0704020202020204" pitchFamily="34" charset="0"/>
                  </a:rPr>
                  <a:t>PKW-Kaufplanung im Jahresvergleich: Umweltfreundliche Autos stärker gefragt, aber noch kein Kassenschlager / Onliner in Millionen</a:t>
                </a:r>
              </a:p>
            </p:txBody>
          </p:sp>
          <p:graphicFrame>
            <p:nvGraphicFramePr>
              <p:cNvPr id="10" name="Chart 6">
                <a:extLst>
                  <a:ext uri="{FF2B5EF4-FFF2-40B4-BE49-F238E27FC236}">
                    <a16:creationId xmlns:a16="http://schemas.microsoft.com/office/drawing/2014/main" id="{3B4112CE-1350-4D1B-B36C-0C9C4FF93C20}"/>
                  </a:ext>
                </a:extLst>
              </p:cNvPr>
              <p:cNvGraphicFramePr/>
              <p:nvPr>
                <p:extLst>
                  <p:ext uri="{D42A27DB-BD31-4B8C-83A1-F6EECF244321}">
                    <p14:modId xmlns:p14="http://schemas.microsoft.com/office/powerpoint/2010/main" val="177384214"/>
                  </p:ext>
                </p:extLst>
              </p:nvPr>
            </p:nvGraphicFramePr>
            <p:xfrm>
              <a:off x="480765" y="1476036"/>
              <a:ext cx="6136603" cy="6510744"/>
            </p:xfrm>
            <a:graphic>
              <a:graphicData uri="http://schemas.openxmlformats.org/drawingml/2006/chart">
                <c:chart xmlns:c="http://schemas.openxmlformats.org/drawingml/2006/chart" xmlns:r="http://schemas.openxmlformats.org/officeDocument/2006/relationships" r:id="rId2"/>
              </a:graphicData>
            </a:graphic>
          </p:graphicFrame>
          <p:sp>
            <p:nvSpPr>
              <p:cNvPr id="11" name="Textfeld 10">
                <a:extLst>
                  <a:ext uri="{FF2B5EF4-FFF2-40B4-BE49-F238E27FC236}">
                    <a16:creationId xmlns:a16="http://schemas.microsoft.com/office/drawing/2014/main" id="{99C8F45B-E05B-4E10-862A-A76E556C8198}"/>
                  </a:ext>
                </a:extLst>
              </p:cNvPr>
              <p:cNvSpPr txBox="1"/>
              <p:nvPr/>
            </p:nvSpPr>
            <p:spPr>
              <a:xfrm>
                <a:off x="3894195" y="5918369"/>
                <a:ext cx="930467" cy="572456"/>
              </a:xfrm>
              <a:prstGeom prst="rect">
                <a:avLst/>
              </a:prstGeom>
              <a:solidFill>
                <a:srgbClr val="E68C00"/>
              </a:solidFill>
            </p:spPr>
            <p:txBody>
              <a:bodyPr wrap="square" tIns="72000" bIns="72000" rtlCol="0">
                <a:spAutoFit/>
              </a:bodyPr>
              <a:lstStyle/>
              <a:p>
                <a:pPr algn="ctr"/>
                <a:r>
                  <a:rPr lang="de-DE" sz="1100" dirty="0">
                    <a:solidFill>
                      <a:schemeClr val="bg1"/>
                    </a:solidFill>
                    <a:latin typeface="Avenir Next LT Pro Demi" panose="020B0704020202020204" pitchFamily="34" charset="0"/>
                  </a:rPr>
                  <a:t>+ 142,9%</a:t>
                </a:r>
              </a:p>
              <a:p>
                <a:pPr algn="ctr"/>
                <a:r>
                  <a:rPr lang="de-DE" sz="1100" dirty="0">
                    <a:solidFill>
                      <a:schemeClr val="bg1"/>
                    </a:solidFill>
                    <a:latin typeface="Avenir Next LT Pro Demi" panose="020B0704020202020204" pitchFamily="34" charset="0"/>
                  </a:rPr>
                  <a:t>zu 2019</a:t>
                </a:r>
              </a:p>
            </p:txBody>
          </p:sp>
          <p:sp>
            <p:nvSpPr>
              <p:cNvPr id="12" name="Textfeld 11">
                <a:extLst>
                  <a:ext uri="{FF2B5EF4-FFF2-40B4-BE49-F238E27FC236}">
                    <a16:creationId xmlns:a16="http://schemas.microsoft.com/office/drawing/2014/main" id="{CA4529AA-779D-4A59-8706-A6A487780B19}"/>
                  </a:ext>
                </a:extLst>
              </p:cNvPr>
              <p:cNvSpPr txBox="1"/>
              <p:nvPr/>
            </p:nvSpPr>
            <p:spPr>
              <a:xfrm>
                <a:off x="3894195" y="6967932"/>
                <a:ext cx="930467" cy="635641"/>
              </a:xfrm>
              <a:prstGeom prst="rect">
                <a:avLst/>
              </a:prstGeom>
              <a:solidFill>
                <a:srgbClr val="E68C00"/>
              </a:solidFill>
            </p:spPr>
            <p:txBody>
              <a:bodyPr wrap="square" lIns="90000" tIns="72000" bIns="72000" rtlCol="0">
                <a:spAutoFit/>
              </a:bodyPr>
              <a:lstStyle/>
              <a:p>
                <a:pPr algn="ctr"/>
                <a:r>
                  <a:rPr lang="de-DE" sz="1100" dirty="0">
                    <a:solidFill>
                      <a:schemeClr val="bg1"/>
                    </a:solidFill>
                    <a:latin typeface="Avenir Next LT Pro Demi" panose="020B0704020202020204" pitchFamily="34" charset="0"/>
                  </a:rPr>
                  <a:t>+ 87,5% </a:t>
                </a:r>
              </a:p>
              <a:p>
                <a:pPr algn="ctr"/>
                <a:r>
                  <a:rPr lang="de-DE" sz="1100" dirty="0">
                    <a:solidFill>
                      <a:schemeClr val="bg1"/>
                    </a:solidFill>
                    <a:latin typeface="Avenir Next LT Pro Demi" panose="020B0704020202020204" pitchFamily="34" charset="0"/>
                  </a:rPr>
                  <a:t>zu 2019</a:t>
                </a:r>
              </a:p>
            </p:txBody>
          </p:sp>
        </p:grpSp>
        <p:pic>
          <p:nvPicPr>
            <p:cNvPr id="15" name="Grafik 14">
              <a:extLst>
                <a:ext uri="{FF2B5EF4-FFF2-40B4-BE49-F238E27FC236}">
                  <a16:creationId xmlns:a16="http://schemas.microsoft.com/office/drawing/2014/main" id="{F5A248DE-940C-47EA-A302-D204C31A5FD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6701" y="6467492"/>
              <a:ext cx="839259" cy="295392"/>
            </a:xfrm>
            <a:prstGeom prst="rect">
              <a:avLst/>
            </a:prstGeom>
          </p:spPr>
        </p:pic>
        <p:sp>
          <p:nvSpPr>
            <p:cNvPr id="16" name="Textfeld 15">
              <a:extLst>
                <a:ext uri="{FF2B5EF4-FFF2-40B4-BE49-F238E27FC236}">
                  <a16:creationId xmlns:a16="http://schemas.microsoft.com/office/drawing/2014/main" id="{48DB22EF-9BDC-4925-8CEC-E86E53FB9621}"/>
                </a:ext>
              </a:extLst>
            </p:cNvPr>
            <p:cNvSpPr txBox="1"/>
            <p:nvPr/>
          </p:nvSpPr>
          <p:spPr>
            <a:xfrm>
              <a:off x="1295960" y="6347374"/>
              <a:ext cx="4970983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1000" dirty="0">
                  <a:latin typeface="Avenir Next LT Pro" panose="020B0504020202020204" pitchFamily="34" charset="0"/>
                </a:rPr>
                <a:t>Quelle: agof </a:t>
              </a:r>
              <a:r>
                <a:rPr lang="de-DE" sz="1000" dirty="0" err="1">
                  <a:latin typeface="Avenir Next LT Pro" panose="020B0504020202020204" pitchFamily="34" charset="0"/>
                </a:rPr>
                <a:t>ddf</a:t>
              </a:r>
              <a:r>
                <a:rPr lang="de-DE" sz="1000" dirty="0">
                  <a:latin typeface="Avenir Next LT Pro" panose="020B0504020202020204" pitchFamily="34" charset="0"/>
                </a:rPr>
                <a:t> / Basis: Nutzer mobiler und/oder stationärer Angebote ab 16 J. / Zielgruppe: Gesamt / Filter: PKW Anschaffungsabsicht in den nächsten zwei Jahren (</a:t>
              </a:r>
              <a:r>
                <a:rPr lang="de-DE" sz="1000" dirty="0" err="1">
                  <a:latin typeface="Avenir Next LT Pro" panose="020B0504020202020204" pitchFamily="34" charset="0"/>
                </a:rPr>
                <a:t>VuMA</a:t>
              </a:r>
              <a:r>
                <a:rPr lang="de-DE" sz="1000" dirty="0">
                  <a:latin typeface="Avenir Next LT Pro" panose="020B0504020202020204" pitchFamily="34" charset="0"/>
                </a:rPr>
                <a:t> Merkmal) / Zeitraum: 2019, 2020, 2021 (jeweils Jan. bis Nov.)</a:t>
              </a:r>
            </a:p>
          </p:txBody>
        </p:sp>
      </p:grpSp>
      <p:pic>
        <p:nvPicPr>
          <p:cNvPr id="13" name="Grafik 12">
            <a:extLst>
              <a:ext uri="{FF2B5EF4-FFF2-40B4-BE49-F238E27FC236}">
                <a16:creationId xmlns:a16="http://schemas.microsoft.com/office/drawing/2014/main" id="{D369E326-A535-4B8E-A415-7BF545B7EDA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9464" y="235785"/>
            <a:ext cx="1188998" cy="43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132637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uppieren 2">
            <a:extLst>
              <a:ext uri="{FF2B5EF4-FFF2-40B4-BE49-F238E27FC236}">
                <a16:creationId xmlns:a16="http://schemas.microsoft.com/office/drawing/2014/main" id="{FB948F2A-D7BA-406C-A57C-333D84B8558F}"/>
              </a:ext>
            </a:extLst>
          </p:cNvPr>
          <p:cNvGrpSpPr/>
          <p:nvPr/>
        </p:nvGrpSpPr>
        <p:grpSpPr>
          <a:xfrm>
            <a:off x="478484" y="2399599"/>
            <a:ext cx="6069266" cy="5092810"/>
            <a:chOff x="478484" y="2399599"/>
            <a:chExt cx="6069266" cy="5092810"/>
          </a:xfrm>
        </p:grpSpPr>
        <p:graphicFrame>
          <p:nvGraphicFramePr>
            <p:cNvPr id="6" name="Chart 6">
              <a:extLst>
                <a:ext uri="{FF2B5EF4-FFF2-40B4-BE49-F238E27FC236}">
                  <a16:creationId xmlns:a16="http://schemas.microsoft.com/office/drawing/2014/main" id="{AB624F80-07AA-4EFA-90A3-FB8F995D7C29}"/>
                </a:ext>
              </a:extLst>
            </p:cNvPr>
            <p:cNvGraphicFramePr/>
            <p:nvPr>
              <p:extLst>
                <p:ext uri="{D42A27DB-BD31-4B8C-83A1-F6EECF244321}">
                  <p14:modId xmlns:p14="http://schemas.microsoft.com/office/powerpoint/2010/main" val="1454802134"/>
                </p:ext>
              </p:extLst>
            </p:nvPr>
          </p:nvGraphicFramePr>
          <p:xfrm>
            <a:off x="478484" y="2458633"/>
            <a:ext cx="6048000" cy="5033776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2"/>
            </a:graphicData>
          </a:graphic>
        </p:graphicFrame>
        <p:sp>
          <p:nvSpPr>
            <p:cNvPr id="9" name="TextBox 3">
              <a:extLst>
                <a:ext uri="{FF2B5EF4-FFF2-40B4-BE49-F238E27FC236}">
                  <a16:creationId xmlns:a16="http://schemas.microsoft.com/office/drawing/2014/main" id="{14270D1D-3F73-48F2-BC96-686B211DD0DC}"/>
                </a:ext>
              </a:extLst>
            </p:cNvPr>
            <p:cNvSpPr txBox="1"/>
            <p:nvPr/>
          </p:nvSpPr>
          <p:spPr>
            <a:xfrm>
              <a:off x="492797" y="2399599"/>
              <a:ext cx="577615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1400" dirty="0">
                  <a:latin typeface="Avenir Next LT Pro Demi" panose="020B0704020202020204" pitchFamily="34" charset="0"/>
                </a:rPr>
                <a:t>Autobesitz in Deutschland: Stadt-Land-Gefälle / Onliner in Prozent </a:t>
              </a:r>
            </a:p>
          </p:txBody>
        </p:sp>
        <p:pic>
          <p:nvPicPr>
            <p:cNvPr id="15" name="Grafik 14">
              <a:extLst>
                <a:ext uri="{FF2B5EF4-FFF2-40B4-BE49-F238E27FC236}">
                  <a16:creationId xmlns:a16="http://schemas.microsoft.com/office/drawing/2014/main" id="{74B26B61-D2FD-4155-8FB7-A674098268E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2165" y="7122021"/>
              <a:ext cx="613693" cy="216000"/>
            </a:xfrm>
            <a:prstGeom prst="rect">
              <a:avLst/>
            </a:prstGeom>
          </p:spPr>
        </p:pic>
        <p:sp>
          <p:nvSpPr>
            <p:cNvPr id="16" name="Textfeld 15">
              <a:extLst>
                <a:ext uri="{FF2B5EF4-FFF2-40B4-BE49-F238E27FC236}">
                  <a16:creationId xmlns:a16="http://schemas.microsoft.com/office/drawing/2014/main" id="{AD790623-8432-4EB6-BE61-E7025EBF4ACD}"/>
                </a:ext>
              </a:extLst>
            </p:cNvPr>
            <p:cNvSpPr txBox="1"/>
            <p:nvPr/>
          </p:nvSpPr>
          <p:spPr>
            <a:xfrm>
              <a:off x="1082302" y="7044241"/>
              <a:ext cx="5465448" cy="3847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950" dirty="0">
                  <a:latin typeface="Avenir Next LT Pro" panose="020B0504020202020204" pitchFamily="34" charset="0"/>
                </a:rPr>
                <a:t>Quelle: agof </a:t>
              </a:r>
              <a:r>
                <a:rPr lang="de-DE" sz="950" dirty="0" err="1">
                  <a:latin typeface="Avenir Next LT Pro" panose="020B0504020202020204" pitchFamily="34" charset="0"/>
                </a:rPr>
                <a:t>ddf</a:t>
              </a:r>
              <a:r>
                <a:rPr lang="de-DE" sz="950" dirty="0">
                  <a:latin typeface="Avenir Next LT Pro" panose="020B0504020202020204" pitchFamily="34" charset="0"/>
                </a:rPr>
                <a:t> / Basis: Nutzer mobiler und/oder stationärer Angebote ab 16 J. / Zielgruppen: siehe Grafik / Filter: PKWs im Haushalt (</a:t>
              </a:r>
              <a:r>
                <a:rPr lang="de-DE" sz="950" dirty="0" err="1">
                  <a:latin typeface="Avenir Next LT Pro" panose="020B0504020202020204" pitchFamily="34" charset="0"/>
                </a:rPr>
                <a:t>VuMA</a:t>
              </a:r>
              <a:r>
                <a:rPr lang="de-DE" sz="950" dirty="0">
                  <a:latin typeface="Avenir Next LT Pro" panose="020B0504020202020204" pitchFamily="34" charset="0"/>
                </a:rPr>
                <a:t> Merkmal) / Zeitraum: Jan. bis Nov. 2021</a:t>
              </a:r>
            </a:p>
          </p:txBody>
        </p:sp>
      </p:grpSp>
      <p:pic>
        <p:nvPicPr>
          <p:cNvPr id="7" name="Grafik 6">
            <a:extLst>
              <a:ext uri="{FF2B5EF4-FFF2-40B4-BE49-F238E27FC236}">
                <a16:creationId xmlns:a16="http://schemas.microsoft.com/office/drawing/2014/main" id="{165E748F-FB02-42B1-A4E0-5CC9B7DFDC9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9464" y="235785"/>
            <a:ext cx="1188998" cy="43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522540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pieren 1">
            <a:extLst>
              <a:ext uri="{FF2B5EF4-FFF2-40B4-BE49-F238E27FC236}">
                <a16:creationId xmlns:a16="http://schemas.microsoft.com/office/drawing/2014/main" id="{CF7C0635-4094-4219-ACE1-9D41D70D5B49}"/>
              </a:ext>
            </a:extLst>
          </p:cNvPr>
          <p:cNvGrpSpPr/>
          <p:nvPr/>
        </p:nvGrpSpPr>
        <p:grpSpPr>
          <a:xfrm>
            <a:off x="490237" y="940153"/>
            <a:ext cx="5784279" cy="4638515"/>
            <a:chOff x="490237" y="940153"/>
            <a:chExt cx="5784279" cy="4638515"/>
          </a:xfrm>
        </p:grpSpPr>
        <p:graphicFrame>
          <p:nvGraphicFramePr>
            <p:cNvPr id="6" name="Diagramm 5">
              <a:extLst>
                <a:ext uri="{FF2B5EF4-FFF2-40B4-BE49-F238E27FC236}">
                  <a16:creationId xmlns:a16="http://schemas.microsoft.com/office/drawing/2014/main" id="{EA40E900-7AB1-4415-935D-90420E7AEE44}"/>
                </a:ext>
              </a:extLst>
            </p:cNvPr>
            <p:cNvGraphicFramePr/>
            <p:nvPr>
              <p:extLst>
                <p:ext uri="{D42A27DB-BD31-4B8C-83A1-F6EECF244321}">
                  <p14:modId xmlns:p14="http://schemas.microsoft.com/office/powerpoint/2010/main" val="3389314288"/>
                </p:ext>
              </p:extLst>
            </p:nvPr>
          </p:nvGraphicFramePr>
          <p:xfrm>
            <a:off x="585933" y="1148598"/>
            <a:ext cx="5292000" cy="421200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2"/>
            </a:graphicData>
          </a:graphic>
        </p:graphicFrame>
        <p:sp>
          <p:nvSpPr>
            <p:cNvPr id="7" name="TextBox 3">
              <a:extLst>
                <a:ext uri="{FF2B5EF4-FFF2-40B4-BE49-F238E27FC236}">
                  <a16:creationId xmlns:a16="http://schemas.microsoft.com/office/drawing/2014/main" id="{C5AFF6BA-66C6-4A3E-8C3F-F3EB9516E235}"/>
                </a:ext>
              </a:extLst>
            </p:cNvPr>
            <p:cNvSpPr txBox="1"/>
            <p:nvPr/>
          </p:nvSpPr>
          <p:spPr>
            <a:xfrm>
              <a:off x="490239" y="940153"/>
              <a:ext cx="542146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1400" dirty="0">
                  <a:latin typeface="Avenir Next LT Pro Demi" panose="020B0704020202020204" pitchFamily="34" charset="0"/>
                </a:rPr>
                <a:t>Kaufumfang von Bioprodukten und Produkten aus kontrolliert ökologischem Anbau / Angaben der Onliner in Prozent </a:t>
              </a:r>
            </a:p>
          </p:txBody>
        </p:sp>
        <p:pic>
          <p:nvPicPr>
            <p:cNvPr id="8" name="Grafik 7">
              <a:extLst>
                <a:ext uri="{FF2B5EF4-FFF2-40B4-BE49-F238E27FC236}">
                  <a16:creationId xmlns:a16="http://schemas.microsoft.com/office/drawing/2014/main" id="{7BCD7A2D-9221-4EDB-B9DC-DD7039E68A6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0237" y="5287116"/>
              <a:ext cx="603498" cy="216000"/>
            </a:xfrm>
            <a:prstGeom prst="rect">
              <a:avLst/>
            </a:prstGeom>
          </p:spPr>
        </p:pic>
        <p:sp>
          <p:nvSpPr>
            <p:cNvPr id="9" name="Textfeld 8">
              <a:extLst>
                <a:ext uri="{FF2B5EF4-FFF2-40B4-BE49-F238E27FC236}">
                  <a16:creationId xmlns:a16="http://schemas.microsoft.com/office/drawing/2014/main" id="{8F006FCF-45AF-462C-8A75-604E21F4B198}"/>
                </a:ext>
              </a:extLst>
            </p:cNvPr>
            <p:cNvSpPr txBox="1"/>
            <p:nvPr/>
          </p:nvSpPr>
          <p:spPr>
            <a:xfrm>
              <a:off x="1100610" y="5209336"/>
              <a:ext cx="517390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900" dirty="0">
                  <a:latin typeface="Avenir Next LT Pro" panose="020B0504020202020204" pitchFamily="34" charset="0"/>
                </a:rPr>
                <a:t>Quelle: agof </a:t>
              </a:r>
              <a:r>
                <a:rPr lang="de-DE" sz="900" dirty="0" err="1">
                  <a:latin typeface="Avenir Next LT Pro" panose="020B0504020202020204" pitchFamily="34" charset="0"/>
                </a:rPr>
                <a:t>ddf</a:t>
              </a:r>
              <a:r>
                <a:rPr lang="de-DE" sz="900" dirty="0">
                  <a:latin typeface="Avenir Next LT Pro" panose="020B0504020202020204" pitchFamily="34" charset="0"/>
                </a:rPr>
                <a:t> / Basis: Nutzer mobiler und/oder stationärer Angebote ab 16 J. / Zielgruppe: Gesamt / Filter: Kaufumfang Bio-Produkte (</a:t>
              </a:r>
              <a:r>
                <a:rPr lang="de-DE" sz="900" dirty="0" err="1">
                  <a:latin typeface="Avenir Next LT Pro" panose="020B0504020202020204" pitchFamily="34" charset="0"/>
                </a:rPr>
                <a:t>VuMA</a:t>
              </a:r>
              <a:r>
                <a:rPr lang="de-DE" sz="900" dirty="0">
                  <a:latin typeface="Avenir Next LT Pro" panose="020B0504020202020204" pitchFamily="34" charset="0"/>
                </a:rPr>
                <a:t> Merkmal) / Zeitraum: Jan. bis Nov. 2021</a:t>
              </a:r>
            </a:p>
          </p:txBody>
        </p:sp>
      </p:grpSp>
      <p:pic>
        <p:nvPicPr>
          <p:cNvPr id="11" name="Grafik 10">
            <a:extLst>
              <a:ext uri="{FF2B5EF4-FFF2-40B4-BE49-F238E27FC236}">
                <a16:creationId xmlns:a16="http://schemas.microsoft.com/office/drawing/2014/main" id="{BE78D0AD-1D74-4B6B-B359-3CDA612397C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9464" y="235785"/>
            <a:ext cx="1188998" cy="432000"/>
          </a:xfrm>
          <a:prstGeom prst="rect">
            <a:avLst/>
          </a:prstGeom>
        </p:spPr>
      </p:pic>
      <p:grpSp>
        <p:nvGrpSpPr>
          <p:cNvPr id="3" name="Gruppieren 2">
            <a:extLst>
              <a:ext uri="{FF2B5EF4-FFF2-40B4-BE49-F238E27FC236}">
                <a16:creationId xmlns:a16="http://schemas.microsoft.com/office/drawing/2014/main" id="{AAA4E5EF-ABE2-45E5-BD0E-A6E998BE03A2}"/>
              </a:ext>
            </a:extLst>
          </p:cNvPr>
          <p:cNvGrpSpPr/>
          <p:nvPr/>
        </p:nvGrpSpPr>
        <p:grpSpPr>
          <a:xfrm>
            <a:off x="476250" y="5962702"/>
            <a:ext cx="5883329" cy="3565858"/>
            <a:chOff x="476250" y="5962702"/>
            <a:chExt cx="5883329" cy="3565858"/>
          </a:xfrm>
        </p:grpSpPr>
        <p:sp>
          <p:nvSpPr>
            <p:cNvPr id="12" name="Textfeld 11">
              <a:extLst>
                <a:ext uri="{FF2B5EF4-FFF2-40B4-BE49-F238E27FC236}">
                  <a16:creationId xmlns:a16="http://schemas.microsoft.com/office/drawing/2014/main" id="{088C9750-C506-4778-8841-D4C0B3427937}"/>
                </a:ext>
              </a:extLst>
            </p:cNvPr>
            <p:cNvSpPr txBox="1"/>
            <p:nvPr/>
          </p:nvSpPr>
          <p:spPr>
            <a:xfrm>
              <a:off x="476250" y="5962702"/>
              <a:ext cx="5619175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1400" dirty="0">
                  <a:latin typeface="Avenir Next LT Pro Demi" panose="020B0704020202020204" pitchFamily="34" charset="0"/>
                </a:rPr>
                <a:t>Lebensmittelkauf: Umweltbewusstsein im Geschlechtervergleich  </a:t>
              </a:r>
              <a:endParaRPr lang="de-DE" sz="1400" b="1" dirty="0">
                <a:latin typeface="Avenir Next LT Pro Demi" panose="020B0704020202020204" pitchFamily="34" charset="0"/>
              </a:endParaRPr>
            </a:p>
          </p:txBody>
        </p:sp>
        <p:graphicFrame>
          <p:nvGraphicFramePr>
            <p:cNvPr id="17" name="Diagramm 16">
              <a:extLst>
                <a:ext uri="{FF2B5EF4-FFF2-40B4-BE49-F238E27FC236}">
                  <a16:creationId xmlns:a16="http://schemas.microsoft.com/office/drawing/2014/main" id="{8B0D3EC2-9214-4D0C-958C-43DAF3D90761}"/>
                </a:ext>
              </a:extLst>
            </p:cNvPr>
            <p:cNvGraphicFramePr/>
            <p:nvPr>
              <p:extLst>
                <p:ext uri="{D42A27DB-BD31-4B8C-83A1-F6EECF244321}">
                  <p14:modId xmlns:p14="http://schemas.microsoft.com/office/powerpoint/2010/main" val="1858877444"/>
                </p:ext>
              </p:extLst>
            </p:nvPr>
          </p:nvGraphicFramePr>
          <p:xfrm>
            <a:off x="497511" y="6345098"/>
            <a:ext cx="5004000" cy="266400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4"/>
            </a:graphicData>
          </a:graphic>
        </p:graphicFrame>
        <p:pic>
          <p:nvPicPr>
            <p:cNvPr id="13" name="Grafik 12">
              <a:extLst>
                <a:ext uri="{FF2B5EF4-FFF2-40B4-BE49-F238E27FC236}">
                  <a16:creationId xmlns:a16="http://schemas.microsoft.com/office/drawing/2014/main" id="{41894033-D1E5-483A-BAD2-0DE0B1D2906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8421" y="9139223"/>
              <a:ext cx="603498" cy="216000"/>
            </a:xfrm>
            <a:prstGeom prst="rect">
              <a:avLst/>
            </a:prstGeom>
          </p:spPr>
        </p:pic>
        <p:sp>
          <p:nvSpPr>
            <p:cNvPr id="14" name="Textfeld 13">
              <a:extLst>
                <a:ext uri="{FF2B5EF4-FFF2-40B4-BE49-F238E27FC236}">
                  <a16:creationId xmlns:a16="http://schemas.microsoft.com/office/drawing/2014/main" id="{E7180896-57D1-4981-96BA-D4DF44D3A898}"/>
                </a:ext>
              </a:extLst>
            </p:cNvPr>
            <p:cNvSpPr txBox="1"/>
            <p:nvPr/>
          </p:nvSpPr>
          <p:spPr>
            <a:xfrm>
              <a:off x="1151326" y="8997645"/>
              <a:ext cx="5208253" cy="5309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950" dirty="0">
                  <a:latin typeface="Avenir Next LT Pro" panose="020B0504020202020204" pitchFamily="34" charset="0"/>
                </a:rPr>
                <a:t>Quelle: agof </a:t>
              </a:r>
              <a:r>
                <a:rPr lang="de-DE" sz="950" dirty="0" err="1">
                  <a:latin typeface="Avenir Next LT Pro" panose="020B0504020202020204" pitchFamily="34" charset="0"/>
                </a:rPr>
                <a:t>ddf</a:t>
              </a:r>
              <a:r>
                <a:rPr lang="de-DE" sz="950" dirty="0">
                  <a:latin typeface="Avenir Next LT Pro" panose="020B0504020202020204" pitchFamily="34" charset="0"/>
                </a:rPr>
                <a:t> / Basis: Nutzer mobiler und/oder stationärer Angebote ab 16 J. mit </a:t>
              </a:r>
              <a:r>
                <a:rPr lang="de-DE" sz="950" dirty="0" err="1">
                  <a:latin typeface="Avenir Next LT Pro" panose="020B0504020202020204" pitchFamily="34" charset="0"/>
                </a:rPr>
                <a:t>VuMA</a:t>
              </a:r>
              <a:r>
                <a:rPr lang="de-DE" sz="950" dirty="0">
                  <a:latin typeface="Avenir Next LT Pro" panose="020B0504020202020204" pitchFamily="34" charset="0"/>
                </a:rPr>
                <a:t>-Merkmalen / Zielgruppen Frauen, Männer / Filter: Interesse an Bio-Produkten sowie  </a:t>
              </a:r>
              <a:br>
                <a:rPr lang="de-DE" sz="950" dirty="0">
                  <a:latin typeface="Avenir Next LT Pro" panose="020B0504020202020204" pitchFamily="34" charset="0"/>
                </a:rPr>
              </a:br>
              <a:r>
                <a:rPr lang="de-DE" sz="950" dirty="0">
                  <a:latin typeface="Avenir Next LT Pro" panose="020B0504020202020204" pitchFamily="34" charset="0"/>
                </a:rPr>
                <a:t>Persönliche Einstellungen zu Öko- und Bio-Siegeln / Zeitraum: Jan. bis Nov. 2021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063777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pieren 1">
            <a:extLst>
              <a:ext uri="{FF2B5EF4-FFF2-40B4-BE49-F238E27FC236}">
                <a16:creationId xmlns:a16="http://schemas.microsoft.com/office/drawing/2014/main" id="{1B764469-8135-4AAF-8EDA-CAADA1257291}"/>
              </a:ext>
            </a:extLst>
          </p:cNvPr>
          <p:cNvGrpSpPr/>
          <p:nvPr/>
        </p:nvGrpSpPr>
        <p:grpSpPr>
          <a:xfrm>
            <a:off x="584538" y="1406581"/>
            <a:ext cx="6205451" cy="7115384"/>
            <a:chOff x="463150" y="1223053"/>
            <a:chExt cx="6205451" cy="7115384"/>
          </a:xfrm>
        </p:grpSpPr>
        <p:sp>
          <p:nvSpPr>
            <p:cNvPr id="8" name="Textfeld 7">
              <a:extLst>
                <a:ext uri="{FF2B5EF4-FFF2-40B4-BE49-F238E27FC236}">
                  <a16:creationId xmlns:a16="http://schemas.microsoft.com/office/drawing/2014/main" id="{59B9E4AE-6B4D-4F71-AC3B-499840DED34F}"/>
                </a:ext>
              </a:extLst>
            </p:cNvPr>
            <p:cNvSpPr txBox="1"/>
            <p:nvPr/>
          </p:nvSpPr>
          <p:spPr>
            <a:xfrm>
              <a:off x="466556" y="1223053"/>
              <a:ext cx="534469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1400" b="1" dirty="0">
                  <a:latin typeface="Avenir Next LT Pro Demi" panose="020B0704020202020204" pitchFamily="34" charset="0"/>
                </a:rPr>
                <a:t>Online-Nutzung nach Altersgruppen im Jahresvergleich</a:t>
              </a:r>
            </a:p>
          </p:txBody>
        </p:sp>
        <p:graphicFrame>
          <p:nvGraphicFramePr>
            <p:cNvPr id="9" name="Diagramm 8">
              <a:extLst>
                <a:ext uri="{FF2B5EF4-FFF2-40B4-BE49-F238E27FC236}">
                  <a16:creationId xmlns:a16="http://schemas.microsoft.com/office/drawing/2014/main" id="{04A3AB0A-1587-4E83-9477-D774788BB915}"/>
                </a:ext>
              </a:extLst>
            </p:cNvPr>
            <p:cNvGraphicFramePr/>
            <p:nvPr>
              <p:extLst>
                <p:ext uri="{D42A27DB-BD31-4B8C-83A1-F6EECF244321}">
                  <p14:modId xmlns:p14="http://schemas.microsoft.com/office/powerpoint/2010/main" val="2238609394"/>
                </p:ext>
              </p:extLst>
            </p:nvPr>
          </p:nvGraphicFramePr>
          <p:xfrm>
            <a:off x="463150" y="1523351"/>
            <a:ext cx="6205451" cy="6152796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2"/>
            </a:graphicData>
          </a:graphic>
        </p:graphicFrame>
        <p:sp>
          <p:nvSpPr>
            <p:cNvPr id="10" name="Textfeld 9">
              <a:extLst>
                <a:ext uri="{FF2B5EF4-FFF2-40B4-BE49-F238E27FC236}">
                  <a16:creationId xmlns:a16="http://schemas.microsoft.com/office/drawing/2014/main" id="{F3F1BD5F-93AD-4E12-B533-635634FEA833}"/>
                </a:ext>
              </a:extLst>
            </p:cNvPr>
            <p:cNvSpPr txBox="1"/>
            <p:nvPr/>
          </p:nvSpPr>
          <p:spPr>
            <a:xfrm>
              <a:off x="1389713" y="7784439"/>
              <a:ext cx="5083276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1000" dirty="0">
                  <a:latin typeface="Avenir Next LT Pro" panose="020B0504020202020204" pitchFamily="34" charset="0"/>
                </a:rPr>
                <a:t>Quelle: agof ddf / Basis: Gesamtbevölkerung an 16 J. / Zielgruppe: Gesamt / </a:t>
              </a:r>
              <a:br>
                <a:rPr lang="de-DE" sz="1000" dirty="0">
                  <a:latin typeface="Avenir Next LT Pro" panose="020B0504020202020204" pitchFamily="34" charset="0"/>
                </a:rPr>
              </a:br>
              <a:r>
                <a:rPr lang="de-DE" sz="1000" dirty="0">
                  <a:latin typeface="Avenir Next LT Pro" panose="020B0504020202020204" pitchFamily="34" charset="0"/>
                </a:rPr>
                <a:t>Filter: Anteil der Nutzer mobiler und/oder stationärer Online-Angebote / </a:t>
              </a:r>
              <a:br>
                <a:rPr lang="de-DE" sz="1000" dirty="0">
                  <a:latin typeface="Avenir Next LT Pro" panose="020B0504020202020204" pitchFamily="34" charset="0"/>
                </a:rPr>
              </a:br>
              <a:r>
                <a:rPr lang="de-DE" sz="1000" dirty="0">
                  <a:latin typeface="Avenir Next LT Pro" panose="020B0504020202020204" pitchFamily="34" charset="0"/>
                </a:rPr>
                <a:t>Zeiträume: 2018 / 2019 / 2020 / *Jan. – Nov. 2021 / Angaben in Prozent</a:t>
              </a:r>
            </a:p>
          </p:txBody>
        </p:sp>
        <p:pic>
          <p:nvPicPr>
            <p:cNvPr id="12" name="Grafik 11">
              <a:extLst>
                <a:ext uri="{FF2B5EF4-FFF2-40B4-BE49-F238E27FC236}">
                  <a16:creationId xmlns:a16="http://schemas.microsoft.com/office/drawing/2014/main" id="{8AE70253-0911-4DB4-9D48-D8AF1273231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8429" y="7889128"/>
              <a:ext cx="813011" cy="295392"/>
            </a:xfrm>
            <a:prstGeom prst="rect">
              <a:avLst/>
            </a:prstGeom>
          </p:spPr>
        </p:pic>
      </p:grpSp>
      <p:pic>
        <p:nvPicPr>
          <p:cNvPr id="7" name="Grafik 6">
            <a:extLst>
              <a:ext uri="{FF2B5EF4-FFF2-40B4-BE49-F238E27FC236}">
                <a16:creationId xmlns:a16="http://schemas.microsoft.com/office/drawing/2014/main" id="{7E1B02A3-1663-43C2-B562-04089215CF4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9464" y="235785"/>
            <a:ext cx="1188998" cy="43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098772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hart 6">
            <a:extLst>
              <a:ext uri="{FF2B5EF4-FFF2-40B4-BE49-F238E27FC236}">
                <a16:creationId xmlns:a16="http://schemas.microsoft.com/office/drawing/2014/main" id="{CCB310AF-ACF4-40A7-9B11-8E2FDECB941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881942793"/>
              </p:ext>
            </p:extLst>
          </p:nvPr>
        </p:nvGraphicFramePr>
        <p:xfrm>
          <a:off x="485638" y="1161522"/>
          <a:ext cx="5832000" cy="3276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Box 3">
            <a:extLst>
              <a:ext uri="{FF2B5EF4-FFF2-40B4-BE49-F238E27FC236}">
                <a16:creationId xmlns:a16="http://schemas.microsoft.com/office/drawing/2014/main" id="{75442C8D-0D78-44B7-B9F7-64A7ED909297}"/>
              </a:ext>
            </a:extLst>
          </p:cNvPr>
          <p:cNvSpPr txBox="1"/>
          <p:nvPr/>
        </p:nvSpPr>
        <p:spPr>
          <a:xfrm>
            <a:off x="500470" y="853745"/>
            <a:ext cx="54382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b="1" dirty="0">
                <a:latin typeface="Avenir Next LT Pro Demi" panose="020B0704020202020204" pitchFamily="34" charset="0"/>
                <a:ea typeface="Arial"/>
                <a:cs typeface="Arial" panose="020B0604020202020204" pitchFamily="34" charset="0"/>
              </a:rPr>
              <a:t>„Ich kaufe nach Möglichkeit Produkte aus der Region“ /</a:t>
            </a:r>
          </a:p>
          <a:p>
            <a:r>
              <a:rPr lang="de-DE" sz="1400" b="1" dirty="0">
                <a:latin typeface="Avenir Next LT Pro Demi" panose="020B0704020202020204" pitchFamily="34" charset="0"/>
                <a:ea typeface="Arial"/>
                <a:cs typeface="Arial" panose="020B0604020202020204" pitchFamily="34" charset="0"/>
              </a:rPr>
              <a:t>Aussagen der Onliner im Jahresvergleich / Werte in %  </a:t>
            </a:r>
          </a:p>
        </p:txBody>
      </p:sp>
      <p:grpSp>
        <p:nvGrpSpPr>
          <p:cNvPr id="13" name="Gruppieren 12">
            <a:extLst>
              <a:ext uri="{FF2B5EF4-FFF2-40B4-BE49-F238E27FC236}">
                <a16:creationId xmlns:a16="http://schemas.microsoft.com/office/drawing/2014/main" id="{539E72CF-5F54-47F7-A769-D0484646B579}"/>
              </a:ext>
            </a:extLst>
          </p:cNvPr>
          <p:cNvGrpSpPr/>
          <p:nvPr/>
        </p:nvGrpSpPr>
        <p:grpSpPr>
          <a:xfrm>
            <a:off x="476250" y="5360036"/>
            <a:ext cx="6153153" cy="4186602"/>
            <a:chOff x="476250" y="4514976"/>
            <a:chExt cx="6153153" cy="4186602"/>
          </a:xfrm>
        </p:grpSpPr>
        <p:graphicFrame>
          <p:nvGraphicFramePr>
            <p:cNvPr id="7" name="Chart 6">
              <a:extLst>
                <a:ext uri="{FF2B5EF4-FFF2-40B4-BE49-F238E27FC236}">
                  <a16:creationId xmlns:a16="http://schemas.microsoft.com/office/drawing/2014/main" id="{2D46896B-A78F-456B-A07E-2CA8B29FCD3A}"/>
                </a:ext>
              </a:extLst>
            </p:cNvPr>
            <p:cNvGraphicFramePr/>
            <p:nvPr>
              <p:extLst>
                <p:ext uri="{D42A27DB-BD31-4B8C-83A1-F6EECF244321}">
                  <p14:modId xmlns:p14="http://schemas.microsoft.com/office/powerpoint/2010/main" val="1429553868"/>
                </p:ext>
              </p:extLst>
            </p:nvPr>
          </p:nvGraphicFramePr>
          <p:xfrm>
            <a:off x="488282" y="5053264"/>
            <a:ext cx="6141121" cy="3332749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3"/>
            </a:graphicData>
          </a:graphic>
        </p:graphicFrame>
        <p:sp>
          <p:nvSpPr>
            <p:cNvPr id="8" name="TextBox 3">
              <a:extLst>
                <a:ext uri="{FF2B5EF4-FFF2-40B4-BE49-F238E27FC236}">
                  <a16:creationId xmlns:a16="http://schemas.microsoft.com/office/drawing/2014/main" id="{4905755B-0ED5-4589-A19A-F2A96DF8A01C}"/>
                </a:ext>
              </a:extLst>
            </p:cNvPr>
            <p:cNvSpPr txBox="1"/>
            <p:nvPr/>
          </p:nvSpPr>
          <p:spPr>
            <a:xfrm>
              <a:off x="476250" y="4514976"/>
              <a:ext cx="558141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1400" b="1" dirty="0">
                  <a:latin typeface="Avenir Next LT Pro Demi" panose="020B0704020202020204" pitchFamily="34" charset="0"/>
                  <a:cs typeface="Arial" panose="020B0604020202020204" pitchFamily="34" charset="0"/>
                </a:rPr>
                <a:t>„Ich achte beim Kauf von Lebensmitteln auf vegane Produkte“ /</a:t>
              </a:r>
            </a:p>
            <a:p>
              <a:r>
                <a:rPr lang="de-DE" sz="1400" b="1" dirty="0">
                  <a:latin typeface="Avenir Next LT Pro Demi" panose="020B0704020202020204" pitchFamily="34" charset="0"/>
                  <a:cs typeface="Arial" panose="020B0604020202020204" pitchFamily="34" charset="0"/>
                </a:rPr>
                <a:t>Zustimmung der Onliner nach Altersgruppen / Nutzeranteil in %</a:t>
              </a:r>
            </a:p>
          </p:txBody>
        </p:sp>
        <p:pic>
          <p:nvPicPr>
            <p:cNvPr id="9" name="Grafik 8">
              <a:extLst>
                <a:ext uri="{FF2B5EF4-FFF2-40B4-BE49-F238E27FC236}">
                  <a16:creationId xmlns:a16="http://schemas.microsoft.com/office/drawing/2014/main" id="{F74DCD0F-FCA0-4A7C-9B74-2F4A2ED2272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6250" y="8406669"/>
              <a:ext cx="613693" cy="216000"/>
            </a:xfrm>
            <a:prstGeom prst="rect">
              <a:avLst/>
            </a:prstGeom>
          </p:spPr>
        </p:pic>
        <p:sp>
          <p:nvSpPr>
            <p:cNvPr id="10" name="Textfeld 9">
              <a:extLst>
                <a:ext uri="{FF2B5EF4-FFF2-40B4-BE49-F238E27FC236}">
                  <a16:creationId xmlns:a16="http://schemas.microsoft.com/office/drawing/2014/main" id="{76019B13-7862-46A9-8205-3B9F9412A8ED}"/>
                </a:ext>
              </a:extLst>
            </p:cNvPr>
            <p:cNvSpPr txBox="1"/>
            <p:nvPr/>
          </p:nvSpPr>
          <p:spPr>
            <a:xfrm>
              <a:off x="1104088" y="8316857"/>
              <a:ext cx="5413016" cy="3847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950" dirty="0">
                  <a:latin typeface="Avenir Next LT Pro" panose="020B0504020202020204" pitchFamily="34" charset="0"/>
                </a:rPr>
                <a:t>Quelle: agof </a:t>
              </a:r>
              <a:r>
                <a:rPr lang="de-DE" sz="950" dirty="0" err="1">
                  <a:latin typeface="Avenir Next LT Pro" panose="020B0504020202020204" pitchFamily="34" charset="0"/>
                </a:rPr>
                <a:t>ddf</a:t>
              </a:r>
              <a:r>
                <a:rPr lang="de-DE" sz="950" dirty="0">
                  <a:latin typeface="Avenir Next LT Pro" panose="020B0504020202020204" pitchFamily="34" charset="0"/>
                </a:rPr>
                <a:t> / Basis: Nutzer mobiler und/oder stationärer Angebote ab 16 J. / Zielgruppen nach Alter / Filter: Kauf veganer Produkte (</a:t>
              </a:r>
              <a:r>
                <a:rPr lang="de-DE" sz="950" dirty="0" err="1">
                  <a:latin typeface="Avenir Next LT Pro" panose="020B0504020202020204" pitchFamily="34" charset="0"/>
                </a:rPr>
                <a:t>VuMA</a:t>
              </a:r>
              <a:r>
                <a:rPr lang="de-DE" sz="950" dirty="0">
                  <a:latin typeface="Avenir Next LT Pro" panose="020B0504020202020204" pitchFamily="34" charset="0"/>
                </a:rPr>
                <a:t> Merkmal) / Zeitraum: Jan. bis Nov. 2021</a:t>
              </a:r>
            </a:p>
          </p:txBody>
        </p:sp>
      </p:grpSp>
      <p:pic>
        <p:nvPicPr>
          <p:cNvPr id="11" name="Grafik 10">
            <a:extLst>
              <a:ext uri="{FF2B5EF4-FFF2-40B4-BE49-F238E27FC236}">
                <a16:creationId xmlns:a16="http://schemas.microsoft.com/office/drawing/2014/main" id="{7243EAF5-A2AB-4FCA-8D86-CDFE480A2D7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9464" y="235785"/>
            <a:ext cx="1188998" cy="432000"/>
          </a:xfrm>
          <a:prstGeom prst="rect">
            <a:avLst/>
          </a:prstGeom>
        </p:spPr>
      </p:pic>
      <p:pic>
        <p:nvPicPr>
          <p:cNvPr id="14" name="Grafik 13">
            <a:extLst>
              <a:ext uri="{FF2B5EF4-FFF2-40B4-BE49-F238E27FC236}">
                <a16:creationId xmlns:a16="http://schemas.microsoft.com/office/drawing/2014/main" id="{B3640CC0-E191-44E3-A2A7-CB72315930B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736" y="4554087"/>
            <a:ext cx="613693" cy="216000"/>
          </a:xfrm>
          <a:prstGeom prst="rect">
            <a:avLst/>
          </a:prstGeom>
        </p:spPr>
      </p:pic>
      <p:sp>
        <p:nvSpPr>
          <p:cNvPr id="15" name="Textfeld 14">
            <a:extLst>
              <a:ext uri="{FF2B5EF4-FFF2-40B4-BE49-F238E27FC236}">
                <a16:creationId xmlns:a16="http://schemas.microsoft.com/office/drawing/2014/main" id="{A97783BB-E4B3-4F79-A742-366AF96D5853}"/>
              </a:ext>
            </a:extLst>
          </p:cNvPr>
          <p:cNvSpPr txBox="1"/>
          <p:nvPr/>
        </p:nvSpPr>
        <p:spPr>
          <a:xfrm>
            <a:off x="1119574" y="4464275"/>
            <a:ext cx="5413016" cy="5309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950" dirty="0">
                <a:latin typeface="Avenir Next LT Pro" panose="020B0504020202020204" pitchFamily="34" charset="0"/>
              </a:rPr>
              <a:t>Quelle: agof </a:t>
            </a:r>
            <a:r>
              <a:rPr lang="de-DE" sz="950" dirty="0" err="1">
                <a:latin typeface="Avenir Next LT Pro" panose="020B0504020202020204" pitchFamily="34" charset="0"/>
              </a:rPr>
              <a:t>ddf</a:t>
            </a:r>
            <a:r>
              <a:rPr lang="de-DE" sz="950" dirty="0">
                <a:latin typeface="Avenir Next LT Pro" panose="020B0504020202020204" pitchFamily="34" charset="0"/>
              </a:rPr>
              <a:t> / Basis: Gesamtbevölkerung sowie Nutzer mobiler und/oder stationärer Angebote ab 16 J. / Zielgruppe: Gesamt / Filter: Kauf regionaler Produkte (</a:t>
            </a:r>
            <a:r>
              <a:rPr lang="de-DE" sz="950" dirty="0" err="1">
                <a:latin typeface="Avenir Next LT Pro" panose="020B0504020202020204" pitchFamily="34" charset="0"/>
              </a:rPr>
              <a:t>VuMA</a:t>
            </a:r>
            <a:r>
              <a:rPr lang="de-DE" sz="950" dirty="0">
                <a:latin typeface="Avenir Next LT Pro" panose="020B0504020202020204" pitchFamily="34" charset="0"/>
              </a:rPr>
              <a:t> Merkmal) / Zeitraum: Jan. bis Nov. 2021</a:t>
            </a:r>
          </a:p>
        </p:txBody>
      </p:sp>
    </p:spTree>
    <p:extLst>
      <p:ext uri="{BB962C8B-B14F-4D97-AF65-F5344CB8AC3E}">
        <p14:creationId xmlns:p14="http://schemas.microsoft.com/office/powerpoint/2010/main" val="323027122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uppieren 2">
            <a:extLst>
              <a:ext uri="{FF2B5EF4-FFF2-40B4-BE49-F238E27FC236}">
                <a16:creationId xmlns:a16="http://schemas.microsoft.com/office/drawing/2014/main" id="{39F5C88E-7994-4984-8571-A97E18605A11}"/>
              </a:ext>
            </a:extLst>
          </p:cNvPr>
          <p:cNvGrpSpPr/>
          <p:nvPr/>
        </p:nvGrpSpPr>
        <p:grpSpPr>
          <a:xfrm>
            <a:off x="476250" y="1836301"/>
            <a:ext cx="6156000" cy="7539546"/>
            <a:chOff x="476250" y="864751"/>
            <a:chExt cx="6156000" cy="7539546"/>
          </a:xfrm>
        </p:grpSpPr>
        <p:sp>
          <p:nvSpPr>
            <p:cNvPr id="7" name="TextBox 3">
              <a:extLst>
                <a:ext uri="{FF2B5EF4-FFF2-40B4-BE49-F238E27FC236}">
                  <a16:creationId xmlns:a16="http://schemas.microsoft.com/office/drawing/2014/main" id="{0D8A2CEF-7892-4674-AC67-331AE3A0424E}"/>
                </a:ext>
              </a:extLst>
            </p:cNvPr>
            <p:cNvSpPr txBox="1"/>
            <p:nvPr/>
          </p:nvSpPr>
          <p:spPr>
            <a:xfrm>
              <a:off x="476250" y="864751"/>
              <a:ext cx="5921251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1400" b="1" dirty="0">
                  <a:latin typeface="Avenir Next LT Pro Demi" panose="020B0704020202020204" pitchFamily="34" charset="0"/>
                  <a:cs typeface="Arial" panose="020B0604020202020204" pitchFamily="34" charset="0"/>
                </a:rPr>
                <a:t>Top 25 Digitale Gesamtangebote: Netto-Reichweite 2021 in Prozent </a:t>
              </a:r>
            </a:p>
          </p:txBody>
        </p:sp>
        <p:pic>
          <p:nvPicPr>
            <p:cNvPr id="8" name="Grafik 7">
              <a:extLst>
                <a:ext uri="{FF2B5EF4-FFF2-40B4-BE49-F238E27FC236}">
                  <a16:creationId xmlns:a16="http://schemas.microsoft.com/office/drawing/2014/main" id="{76B7296B-7C65-466C-A384-3A66EAA8FB9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6250" y="8109388"/>
              <a:ext cx="613693" cy="216000"/>
            </a:xfrm>
            <a:prstGeom prst="rect">
              <a:avLst/>
            </a:prstGeom>
          </p:spPr>
        </p:pic>
        <p:sp>
          <p:nvSpPr>
            <p:cNvPr id="9" name="Textfeld 8">
              <a:extLst>
                <a:ext uri="{FF2B5EF4-FFF2-40B4-BE49-F238E27FC236}">
                  <a16:creationId xmlns:a16="http://schemas.microsoft.com/office/drawing/2014/main" id="{1BC7634F-59D5-44CF-A1A3-79997CE6B0FC}"/>
                </a:ext>
              </a:extLst>
            </p:cNvPr>
            <p:cNvSpPr txBox="1"/>
            <p:nvPr/>
          </p:nvSpPr>
          <p:spPr>
            <a:xfrm>
              <a:off x="1104088" y="8019576"/>
              <a:ext cx="5363387" cy="3847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950" dirty="0">
                  <a:latin typeface="Avenir Next LT Pro" panose="020B0504020202020204" pitchFamily="34" charset="0"/>
                </a:rPr>
                <a:t>Quelle: agof </a:t>
              </a:r>
              <a:r>
                <a:rPr lang="de-DE" sz="950" dirty="0" err="1">
                  <a:latin typeface="Avenir Next LT Pro" panose="020B0504020202020204" pitchFamily="34" charset="0"/>
                </a:rPr>
                <a:t>ddf</a:t>
              </a:r>
              <a:r>
                <a:rPr lang="de-DE" sz="950" dirty="0">
                  <a:latin typeface="Avenir Next LT Pro" panose="020B0504020202020204" pitchFamily="34" charset="0"/>
                </a:rPr>
                <a:t> / Basis: Nutzer mobiler und/oder stationärer Angebote ab 16 J. / Zielgruppe: Gesamt / Medienauswahl: Digitale Gesamtangebote / Zeitraum: Jan. bis Nov. 2021</a:t>
              </a:r>
            </a:p>
          </p:txBody>
        </p:sp>
        <p:graphicFrame>
          <p:nvGraphicFramePr>
            <p:cNvPr id="10" name="Chart 6">
              <a:extLst>
                <a:ext uri="{FF2B5EF4-FFF2-40B4-BE49-F238E27FC236}">
                  <a16:creationId xmlns:a16="http://schemas.microsoft.com/office/drawing/2014/main" id="{99F0892B-D56F-4A01-93EB-E039612E0974}"/>
                </a:ext>
              </a:extLst>
            </p:cNvPr>
            <p:cNvGraphicFramePr/>
            <p:nvPr>
              <p:extLst>
                <p:ext uri="{D42A27DB-BD31-4B8C-83A1-F6EECF244321}">
                  <p14:modId xmlns:p14="http://schemas.microsoft.com/office/powerpoint/2010/main" val="3263505423"/>
                </p:ext>
              </p:extLst>
            </p:nvPr>
          </p:nvGraphicFramePr>
          <p:xfrm>
            <a:off x="476250" y="1283331"/>
            <a:ext cx="6156000" cy="6622419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3"/>
            </a:graphicData>
          </a:graphic>
        </p:graphicFrame>
      </p:grpSp>
      <p:pic>
        <p:nvPicPr>
          <p:cNvPr id="11" name="Grafik 10">
            <a:extLst>
              <a:ext uri="{FF2B5EF4-FFF2-40B4-BE49-F238E27FC236}">
                <a16:creationId xmlns:a16="http://schemas.microsoft.com/office/drawing/2014/main" id="{BC257C8A-F9A7-45B5-A0A8-E8CED5AE41A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9464" y="235785"/>
            <a:ext cx="1188998" cy="43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932786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fik 5">
            <a:extLst>
              <a:ext uri="{FF2B5EF4-FFF2-40B4-BE49-F238E27FC236}">
                <a16:creationId xmlns:a16="http://schemas.microsoft.com/office/drawing/2014/main" id="{3352D746-FAE2-48ED-A4D2-9708A64C8D1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9464" y="235785"/>
            <a:ext cx="1188998" cy="432000"/>
          </a:xfrm>
          <a:prstGeom prst="rect">
            <a:avLst/>
          </a:prstGeom>
        </p:spPr>
      </p:pic>
      <p:grpSp>
        <p:nvGrpSpPr>
          <p:cNvPr id="3" name="Gruppieren 2">
            <a:extLst>
              <a:ext uri="{FF2B5EF4-FFF2-40B4-BE49-F238E27FC236}">
                <a16:creationId xmlns:a16="http://schemas.microsoft.com/office/drawing/2014/main" id="{D77565DD-A6FC-4B27-89BC-941398AD2087}"/>
              </a:ext>
            </a:extLst>
          </p:cNvPr>
          <p:cNvGrpSpPr/>
          <p:nvPr/>
        </p:nvGrpSpPr>
        <p:grpSpPr>
          <a:xfrm>
            <a:off x="486883" y="5510060"/>
            <a:ext cx="5991225" cy="4201281"/>
            <a:chOff x="486883" y="5510060"/>
            <a:chExt cx="5991225" cy="4201281"/>
          </a:xfrm>
        </p:grpSpPr>
        <p:graphicFrame>
          <p:nvGraphicFramePr>
            <p:cNvPr id="4" name="Chart 6">
              <a:extLst>
                <a:ext uri="{FF2B5EF4-FFF2-40B4-BE49-F238E27FC236}">
                  <a16:creationId xmlns:a16="http://schemas.microsoft.com/office/drawing/2014/main" id="{E2B415C5-6D3E-4F6B-8F0C-57DCA9FB97CF}"/>
                </a:ext>
              </a:extLst>
            </p:cNvPr>
            <p:cNvGraphicFramePr/>
            <p:nvPr>
              <p:extLst>
                <p:ext uri="{D42A27DB-BD31-4B8C-83A1-F6EECF244321}">
                  <p14:modId xmlns:p14="http://schemas.microsoft.com/office/powerpoint/2010/main" val="4090538409"/>
                </p:ext>
              </p:extLst>
            </p:nvPr>
          </p:nvGraphicFramePr>
          <p:xfrm>
            <a:off x="488852" y="5802754"/>
            <a:ext cx="5400000" cy="345600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3"/>
            </a:graphicData>
          </a:graphic>
        </p:graphicFrame>
        <p:sp>
          <p:nvSpPr>
            <p:cNvPr id="5" name="TextBox 3">
              <a:extLst>
                <a:ext uri="{FF2B5EF4-FFF2-40B4-BE49-F238E27FC236}">
                  <a16:creationId xmlns:a16="http://schemas.microsoft.com/office/drawing/2014/main" id="{EDDF2E57-4B3F-4B20-A4D1-B1A5D74DE80F}"/>
                </a:ext>
              </a:extLst>
            </p:cNvPr>
            <p:cNvSpPr txBox="1"/>
            <p:nvPr/>
          </p:nvSpPr>
          <p:spPr>
            <a:xfrm>
              <a:off x="498880" y="5510060"/>
              <a:ext cx="4729268" cy="27263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1400" b="1" dirty="0">
                  <a:latin typeface="Avenir Next LT Pro Demi" panose="020B0704020202020204" pitchFamily="34" charset="0"/>
                  <a:cs typeface="Arial" panose="020B0604020202020204" pitchFamily="34" charset="0"/>
                </a:rPr>
                <a:t>Digitale Gesamtangebote: Top 10 Ø Tag in Millionen </a:t>
              </a:r>
            </a:p>
          </p:txBody>
        </p:sp>
        <p:pic>
          <p:nvPicPr>
            <p:cNvPr id="10" name="Grafik 9">
              <a:extLst>
                <a:ext uri="{FF2B5EF4-FFF2-40B4-BE49-F238E27FC236}">
                  <a16:creationId xmlns:a16="http://schemas.microsoft.com/office/drawing/2014/main" id="{30450C2D-C4C7-4580-92E0-EAEA43C6A5C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6883" y="9431821"/>
              <a:ext cx="613693" cy="216000"/>
            </a:xfrm>
            <a:prstGeom prst="rect">
              <a:avLst/>
            </a:prstGeom>
          </p:spPr>
        </p:pic>
        <p:sp>
          <p:nvSpPr>
            <p:cNvPr id="11" name="Textfeld 10">
              <a:extLst>
                <a:ext uri="{FF2B5EF4-FFF2-40B4-BE49-F238E27FC236}">
                  <a16:creationId xmlns:a16="http://schemas.microsoft.com/office/drawing/2014/main" id="{5D840688-574E-4B74-B649-8CDE1E445BC9}"/>
                </a:ext>
              </a:extLst>
            </p:cNvPr>
            <p:cNvSpPr txBox="1"/>
            <p:nvPr/>
          </p:nvSpPr>
          <p:spPr>
            <a:xfrm>
              <a:off x="1114721" y="9342009"/>
              <a:ext cx="536338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900" dirty="0">
                  <a:latin typeface="Avenir Next LT Pro" panose="020B0504020202020204" pitchFamily="34" charset="0"/>
                </a:rPr>
                <a:t>Quelle: agof </a:t>
              </a:r>
              <a:r>
                <a:rPr lang="de-DE" sz="900" dirty="0" err="1">
                  <a:latin typeface="Avenir Next LT Pro" panose="020B0504020202020204" pitchFamily="34" charset="0"/>
                </a:rPr>
                <a:t>ddf</a:t>
              </a:r>
              <a:r>
                <a:rPr lang="de-DE" sz="900" dirty="0">
                  <a:latin typeface="Avenir Next LT Pro" panose="020B0504020202020204" pitchFamily="34" charset="0"/>
                </a:rPr>
                <a:t> / Basis: Nutzer mobiler und/oder stationärer Angebote ab 16 J. / Zielgruppe: Gesamt / Medienauswahl: Digitale Gesamtangebote / Zeitraum: Jan. bis Nov. 2021</a:t>
              </a:r>
            </a:p>
          </p:txBody>
        </p:sp>
      </p:grpSp>
      <p:grpSp>
        <p:nvGrpSpPr>
          <p:cNvPr id="14" name="Gruppieren 13">
            <a:extLst>
              <a:ext uri="{FF2B5EF4-FFF2-40B4-BE49-F238E27FC236}">
                <a16:creationId xmlns:a16="http://schemas.microsoft.com/office/drawing/2014/main" id="{FB86FB77-4D03-44E5-AAD1-E60E6A683B67}"/>
              </a:ext>
            </a:extLst>
          </p:cNvPr>
          <p:cNvGrpSpPr/>
          <p:nvPr/>
        </p:nvGrpSpPr>
        <p:grpSpPr>
          <a:xfrm>
            <a:off x="476250" y="937294"/>
            <a:ext cx="6024489" cy="4176502"/>
            <a:chOff x="476250" y="937294"/>
            <a:chExt cx="6024489" cy="4176502"/>
          </a:xfrm>
        </p:grpSpPr>
        <p:graphicFrame>
          <p:nvGraphicFramePr>
            <p:cNvPr id="8" name="Chart 6">
              <a:extLst>
                <a:ext uri="{FF2B5EF4-FFF2-40B4-BE49-F238E27FC236}">
                  <a16:creationId xmlns:a16="http://schemas.microsoft.com/office/drawing/2014/main" id="{253D9170-7B75-4C4E-A8D8-AD2FC1504748}"/>
                </a:ext>
              </a:extLst>
            </p:cNvPr>
            <p:cNvGraphicFramePr/>
            <p:nvPr>
              <p:extLst>
                <p:ext uri="{D42A27DB-BD31-4B8C-83A1-F6EECF244321}">
                  <p14:modId xmlns:p14="http://schemas.microsoft.com/office/powerpoint/2010/main" val="273821408"/>
                </p:ext>
              </p:extLst>
            </p:nvPr>
          </p:nvGraphicFramePr>
          <p:xfrm>
            <a:off x="486883" y="1224748"/>
            <a:ext cx="5904000" cy="345600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4"/>
            </a:graphicData>
          </a:graphic>
        </p:graphicFrame>
        <p:sp>
          <p:nvSpPr>
            <p:cNvPr id="9" name="TextBox 3">
              <a:extLst>
                <a:ext uri="{FF2B5EF4-FFF2-40B4-BE49-F238E27FC236}">
                  <a16:creationId xmlns:a16="http://schemas.microsoft.com/office/drawing/2014/main" id="{4F86798A-BD20-4AA9-96DD-85C00EB4938F}"/>
                </a:ext>
              </a:extLst>
            </p:cNvPr>
            <p:cNvSpPr txBox="1"/>
            <p:nvPr/>
          </p:nvSpPr>
          <p:spPr>
            <a:xfrm>
              <a:off x="476250" y="937294"/>
              <a:ext cx="5527358" cy="2730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1400" b="1" dirty="0">
                  <a:latin typeface="Avenir Next LT Pro Demi" panose="020B0704020202020204" pitchFamily="34" charset="0"/>
                  <a:cs typeface="Arial" panose="020B0604020202020204" pitchFamily="34" charset="0"/>
                </a:rPr>
                <a:t>Digitale Gesamtangebote: Top 10 Ø Monat in Millionen </a:t>
              </a:r>
            </a:p>
          </p:txBody>
        </p:sp>
        <p:pic>
          <p:nvPicPr>
            <p:cNvPr id="12" name="Grafik 11">
              <a:extLst>
                <a:ext uri="{FF2B5EF4-FFF2-40B4-BE49-F238E27FC236}">
                  <a16:creationId xmlns:a16="http://schemas.microsoft.com/office/drawing/2014/main" id="{108FC1FC-EC9D-488C-82BF-F65546E5494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9514" y="4834276"/>
              <a:ext cx="613693" cy="216000"/>
            </a:xfrm>
            <a:prstGeom prst="rect">
              <a:avLst/>
            </a:prstGeom>
          </p:spPr>
        </p:pic>
        <p:sp>
          <p:nvSpPr>
            <p:cNvPr id="13" name="Textfeld 12">
              <a:extLst>
                <a:ext uri="{FF2B5EF4-FFF2-40B4-BE49-F238E27FC236}">
                  <a16:creationId xmlns:a16="http://schemas.microsoft.com/office/drawing/2014/main" id="{F54302AF-7EE7-4D5D-B099-6499271F9BA1}"/>
                </a:ext>
              </a:extLst>
            </p:cNvPr>
            <p:cNvSpPr txBox="1"/>
            <p:nvPr/>
          </p:nvSpPr>
          <p:spPr>
            <a:xfrm>
              <a:off x="1137352" y="4744464"/>
              <a:ext cx="536338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900" dirty="0">
                  <a:latin typeface="Avenir Next LT Pro" panose="020B0504020202020204" pitchFamily="34" charset="0"/>
                </a:rPr>
                <a:t>Quelle: agof </a:t>
              </a:r>
              <a:r>
                <a:rPr lang="de-DE" sz="900" dirty="0" err="1">
                  <a:latin typeface="Avenir Next LT Pro" panose="020B0504020202020204" pitchFamily="34" charset="0"/>
                </a:rPr>
                <a:t>ddf</a:t>
              </a:r>
              <a:r>
                <a:rPr lang="de-DE" sz="900" dirty="0">
                  <a:latin typeface="Avenir Next LT Pro" panose="020B0504020202020204" pitchFamily="34" charset="0"/>
                </a:rPr>
                <a:t> / Basis: Nutzer mobiler und/oder stationärer Angebote ab 16 J. / Zielgruppe: Gesamt / Medienauswahl: Digitale Gesamtangebote / Zeitraum: Jan. bis Nov. 2021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63276499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pieren 1">
            <a:extLst>
              <a:ext uri="{FF2B5EF4-FFF2-40B4-BE49-F238E27FC236}">
                <a16:creationId xmlns:a16="http://schemas.microsoft.com/office/drawing/2014/main" id="{419A333A-1836-4A11-BF43-E6D74C333E8F}"/>
              </a:ext>
            </a:extLst>
          </p:cNvPr>
          <p:cNvGrpSpPr/>
          <p:nvPr/>
        </p:nvGrpSpPr>
        <p:grpSpPr>
          <a:xfrm>
            <a:off x="640221" y="1197685"/>
            <a:ext cx="4723146" cy="7569823"/>
            <a:chOff x="468771" y="588085"/>
            <a:chExt cx="4723146" cy="7569823"/>
          </a:xfrm>
        </p:grpSpPr>
        <p:graphicFrame>
          <p:nvGraphicFramePr>
            <p:cNvPr id="6" name="Diagramm 5">
              <a:extLst>
                <a:ext uri="{FF2B5EF4-FFF2-40B4-BE49-F238E27FC236}">
                  <a16:creationId xmlns:a16="http://schemas.microsoft.com/office/drawing/2014/main" id="{A086CB06-A06E-49AF-AE05-A895C1F1636C}"/>
                </a:ext>
              </a:extLst>
            </p:cNvPr>
            <p:cNvGraphicFramePr/>
            <p:nvPr>
              <p:extLst>
                <p:ext uri="{D42A27DB-BD31-4B8C-83A1-F6EECF244321}">
                  <p14:modId xmlns:p14="http://schemas.microsoft.com/office/powerpoint/2010/main" val="180664652"/>
                </p:ext>
              </p:extLst>
            </p:nvPr>
          </p:nvGraphicFramePr>
          <p:xfrm>
            <a:off x="468771" y="1131466"/>
            <a:ext cx="4572000" cy="7026442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2"/>
            </a:graphicData>
          </a:graphic>
        </p:graphicFrame>
        <p:sp>
          <p:nvSpPr>
            <p:cNvPr id="7" name="TextBox 3">
              <a:extLst>
                <a:ext uri="{FF2B5EF4-FFF2-40B4-BE49-F238E27FC236}">
                  <a16:creationId xmlns:a16="http://schemas.microsoft.com/office/drawing/2014/main" id="{0D8A2CEF-7892-4674-AC67-331AE3A0424E}"/>
                </a:ext>
              </a:extLst>
            </p:cNvPr>
            <p:cNvSpPr txBox="1"/>
            <p:nvPr/>
          </p:nvSpPr>
          <p:spPr>
            <a:xfrm>
              <a:off x="489074" y="588085"/>
              <a:ext cx="4702843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1400" b="1" dirty="0">
                  <a:latin typeface="Avenir Next LT Pro Demi" panose="020B0704020202020204" pitchFamily="34" charset="0"/>
                  <a:cs typeface="Arial" panose="020B0604020202020204" pitchFamily="34" charset="0"/>
                </a:rPr>
                <a:t>Genutzte Themen: Gesamtreichweiten Januar bis November 2021 / Unique User in Prozent  </a:t>
              </a:r>
            </a:p>
          </p:txBody>
        </p:sp>
      </p:grpSp>
      <p:pic>
        <p:nvPicPr>
          <p:cNvPr id="10" name="Grafik 9">
            <a:extLst>
              <a:ext uri="{FF2B5EF4-FFF2-40B4-BE49-F238E27FC236}">
                <a16:creationId xmlns:a16="http://schemas.microsoft.com/office/drawing/2014/main" id="{14C079E0-8791-41BB-A182-B74AE951B15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9464" y="235785"/>
            <a:ext cx="1188998" cy="432000"/>
          </a:xfrm>
          <a:prstGeom prst="rect">
            <a:avLst/>
          </a:prstGeom>
        </p:spPr>
      </p:pic>
      <p:pic>
        <p:nvPicPr>
          <p:cNvPr id="11" name="Grafik 10">
            <a:extLst>
              <a:ext uri="{FF2B5EF4-FFF2-40B4-BE49-F238E27FC236}">
                <a16:creationId xmlns:a16="http://schemas.microsoft.com/office/drawing/2014/main" id="{2681A2FE-DC27-49AA-9E15-EF08EBEB163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074" y="9112623"/>
            <a:ext cx="613693" cy="216000"/>
          </a:xfrm>
          <a:prstGeom prst="rect">
            <a:avLst/>
          </a:prstGeom>
        </p:spPr>
      </p:pic>
      <p:sp>
        <p:nvSpPr>
          <p:cNvPr id="12" name="Textfeld 11">
            <a:extLst>
              <a:ext uri="{FF2B5EF4-FFF2-40B4-BE49-F238E27FC236}">
                <a16:creationId xmlns:a16="http://schemas.microsoft.com/office/drawing/2014/main" id="{984462B4-D736-4BE8-A8EB-D00F63BB12F2}"/>
              </a:ext>
            </a:extLst>
          </p:cNvPr>
          <p:cNvSpPr txBox="1"/>
          <p:nvPr/>
        </p:nvSpPr>
        <p:spPr>
          <a:xfrm>
            <a:off x="1116912" y="9022811"/>
            <a:ext cx="5473176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900" dirty="0">
                <a:latin typeface="Avenir Next LT Pro" panose="020B0504020202020204" pitchFamily="34" charset="0"/>
              </a:rPr>
              <a:t>Quelle: agof </a:t>
            </a:r>
            <a:r>
              <a:rPr lang="de-DE" sz="900" dirty="0" err="1">
                <a:latin typeface="Avenir Next LT Pro" panose="020B0504020202020204" pitchFamily="34" charset="0"/>
              </a:rPr>
              <a:t>ddf</a:t>
            </a:r>
            <a:r>
              <a:rPr lang="de-DE" sz="900" dirty="0">
                <a:latin typeface="Avenir Next LT Pro" panose="020B0504020202020204" pitchFamily="34" charset="0"/>
              </a:rPr>
              <a:t> / Basis: Nutzer mobiler und/oder stationärer Angebote ab 16 J. / Zielgruppe: Gesamt / Medienkombinationen nach TOP Navigationshilfen (inkl. Belegungseinheiten) / Zeitraum  Januar bis November 2021 </a:t>
            </a:r>
          </a:p>
        </p:txBody>
      </p:sp>
    </p:spTree>
    <p:extLst>
      <p:ext uri="{BB962C8B-B14F-4D97-AF65-F5344CB8AC3E}">
        <p14:creationId xmlns:p14="http://schemas.microsoft.com/office/powerpoint/2010/main" val="250734426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pieren 1">
            <a:extLst>
              <a:ext uri="{FF2B5EF4-FFF2-40B4-BE49-F238E27FC236}">
                <a16:creationId xmlns:a16="http://schemas.microsoft.com/office/drawing/2014/main" id="{419A333A-1836-4A11-BF43-E6D74C333E8F}"/>
              </a:ext>
            </a:extLst>
          </p:cNvPr>
          <p:cNvGrpSpPr/>
          <p:nvPr/>
        </p:nvGrpSpPr>
        <p:grpSpPr>
          <a:xfrm>
            <a:off x="640221" y="1254835"/>
            <a:ext cx="4723146" cy="7569823"/>
            <a:chOff x="468771" y="588085"/>
            <a:chExt cx="4723146" cy="7569823"/>
          </a:xfrm>
        </p:grpSpPr>
        <p:graphicFrame>
          <p:nvGraphicFramePr>
            <p:cNvPr id="6" name="Diagramm 5">
              <a:extLst>
                <a:ext uri="{FF2B5EF4-FFF2-40B4-BE49-F238E27FC236}">
                  <a16:creationId xmlns:a16="http://schemas.microsoft.com/office/drawing/2014/main" id="{A086CB06-A06E-49AF-AE05-A895C1F1636C}"/>
                </a:ext>
              </a:extLst>
            </p:cNvPr>
            <p:cNvGraphicFramePr/>
            <p:nvPr>
              <p:extLst>
                <p:ext uri="{D42A27DB-BD31-4B8C-83A1-F6EECF244321}">
                  <p14:modId xmlns:p14="http://schemas.microsoft.com/office/powerpoint/2010/main" val="3932960393"/>
                </p:ext>
              </p:extLst>
            </p:nvPr>
          </p:nvGraphicFramePr>
          <p:xfrm>
            <a:off x="468771" y="1131466"/>
            <a:ext cx="4572000" cy="7026442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2"/>
            </a:graphicData>
          </a:graphic>
        </p:graphicFrame>
        <p:sp>
          <p:nvSpPr>
            <p:cNvPr id="7" name="TextBox 3">
              <a:extLst>
                <a:ext uri="{FF2B5EF4-FFF2-40B4-BE49-F238E27FC236}">
                  <a16:creationId xmlns:a16="http://schemas.microsoft.com/office/drawing/2014/main" id="{0D8A2CEF-7892-4674-AC67-331AE3A0424E}"/>
                </a:ext>
              </a:extLst>
            </p:cNvPr>
            <p:cNvSpPr txBox="1"/>
            <p:nvPr/>
          </p:nvSpPr>
          <p:spPr>
            <a:xfrm>
              <a:off x="489074" y="588085"/>
              <a:ext cx="4702843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1400" b="1" dirty="0">
                  <a:latin typeface="Avenir Next LT Pro Demi" panose="020B0704020202020204" pitchFamily="34" charset="0"/>
                  <a:cs typeface="Arial" panose="020B0604020202020204" pitchFamily="34" charset="0"/>
                </a:rPr>
                <a:t>Genutzte Themen im Monatsschnitt 2021 /</a:t>
              </a:r>
            </a:p>
            <a:p>
              <a:r>
                <a:rPr lang="de-DE" sz="1400" b="1" dirty="0">
                  <a:latin typeface="Avenir Next LT Pro Demi" panose="020B0704020202020204" pitchFamily="34" charset="0"/>
                  <a:cs typeface="Arial" panose="020B0604020202020204" pitchFamily="34" charset="0"/>
                </a:rPr>
                <a:t>Unique User in Prozent  </a:t>
              </a:r>
            </a:p>
          </p:txBody>
        </p:sp>
      </p:grpSp>
      <p:pic>
        <p:nvPicPr>
          <p:cNvPr id="8" name="Grafik 7">
            <a:extLst>
              <a:ext uri="{FF2B5EF4-FFF2-40B4-BE49-F238E27FC236}">
                <a16:creationId xmlns:a16="http://schemas.microsoft.com/office/drawing/2014/main" id="{76B7296B-7C65-466C-A384-3A66EAA8FB9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250" y="9073419"/>
            <a:ext cx="613693" cy="216000"/>
          </a:xfrm>
          <a:prstGeom prst="rect">
            <a:avLst/>
          </a:prstGeom>
        </p:spPr>
      </p:pic>
      <p:sp>
        <p:nvSpPr>
          <p:cNvPr id="9" name="Textfeld 8">
            <a:extLst>
              <a:ext uri="{FF2B5EF4-FFF2-40B4-BE49-F238E27FC236}">
                <a16:creationId xmlns:a16="http://schemas.microsoft.com/office/drawing/2014/main" id="{1BC7634F-59D5-44CF-A1A3-79997CE6B0FC}"/>
              </a:ext>
            </a:extLst>
          </p:cNvPr>
          <p:cNvSpPr txBox="1"/>
          <p:nvPr/>
        </p:nvSpPr>
        <p:spPr>
          <a:xfrm>
            <a:off x="1104088" y="8983607"/>
            <a:ext cx="5413016" cy="5309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950" dirty="0">
                <a:latin typeface="Avenir Next LT Pro" panose="020B0504020202020204" pitchFamily="34" charset="0"/>
              </a:rPr>
              <a:t>Quelle: agof </a:t>
            </a:r>
            <a:r>
              <a:rPr lang="de-DE" sz="950" dirty="0" err="1">
                <a:latin typeface="Avenir Next LT Pro" panose="020B0504020202020204" pitchFamily="34" charset="0"/>
              </a:rPr>
              <a:t>ddf</a:t>
            </a:r>
            <a:r>
              <a:rPr lang="de-DE" sz="950" dirty="0">
                <a:latin typeface="Avenir Next LT Pro" panose="020B0504020202020204" pitchFamily="34" charset="0"/>
              </a:rPr>
              <a:t> / Basis: Nutzer mobiler und/oder stationärer Angebote ab 16 J. / Zielgruppe: Gesamt / Medienkombinationen nach TOP Navigationshilfen (inkl. Belegungseinheiten) / Zeitraum: </a:t>
            </a:r>
            <a:r>
              <a:rPr lang="de-DE" sz="950" dirty="0">
                <a:latin typeface="Avenir Next LT Pro Light" panose="020B0304020202020204" pitchFamily="34" charset="0"/>
              </a:rPr>
              <a:t>Ø Tag </a:t>
            </a:r>
            <a:r>
              <a:rPr lang="de-DE" sz="950" dirty="0">
                <a:latin typeface="Avenir Next LT Pro" panose="020B0504020202020204" pitchFamily="34" charset="0"/>
              </a:rPr>
              <a:t>Jan. bis Nov. 2021</a:t>
            </a:r>
          </a:p>
        </p:txBody>
      </p:sp>
      <p:pic>
        <p:nvPicPr>
          <p:cNvPr id="10" name="Grafik 9">
            <a:extLst>
              <a:ext uri="{FF2B5EF4-FFF2-40B4-BE49-F238E27FC236}">
                <a16:creationId xmlns:a16="http://schemas.microsoft.com/office/drawing/2014/main" id="{F20C59B5-77D3-4B1E-BDB6-80A2BE4DB7C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9464" y="235785"/>
            <a:ext cx="1188998" cy="43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867732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pieren 1">
            <a:extLst>
              <a:ext uri="{FF2B5EF4-FFF2-40B4-BE49-F238E27FC236}">
                <a16:creationId xmlns:a16="http://schemas.microsoft.com/office/drawing/2014/main" id="{B665073D-31D8-42F7-BBAB-4573CEA17AFF}"/>
              </a:ext>
            </a:extLst>
          </p:cNvPr>
          <p:cNvGrpSpPr/>
          <p:nvPr/>
        </p:nvGrpSpPr>
        <p:grpSpPr>
          <a:xfrm>
            <a:off x="648145" y="1024022"/>
            <a:ext cx="5199838" cy="8236603"/>
            <a:chOff x="476250" y="588085"/>
            <a:chExt cx="5199838" cy="8236603"/>
          </a:xfrm>
        </p:grpSpPr>
        <p:grpSp>
          <p:nvGrpSpPr>
            <p:cNvPr id="11" name="Gruppieren 10">
              <a:extLst>
                <a:ext uri="{FF2B5EF4-FFF2-40B4-BE49-F238E27FC236}">
                  <a16:creationId xmlns:a16="http://schemas.microsoft.com/office/drawing/2014/main" id="{2E662D59-F3E9-4096-8B6F-AEEA3F57B754}"/>
                </a:ext>
              </a:extLst>
            </p:cNvPr>
            <p:cNvGrpSpPr/>
            <p:nvPr/>
          </p:nvGrpSpPr>
          <p:grpSpPr>
            <a:xfrm>
              <a:off x="598258" y="588085"/>
              <a:ext cx="4702843" cy="7569823"/>
              <a:chOff x="489074" y="588085"/>
              <a:chExt cx="4702843" cy="7569823"/>
            </a:xfrm>
          </p:grpSpPr>
          <p:graphicFrame>
            <p:nvGraphicFramePr>
              <p:cNvPr id="6" name="Diagramm 5">
                <a:extLst>
                  <a:ext uri="{FF2B5EF4-FFF2-40B4-BE49-F238E27FC236}">
                    <a16:creationId xmlns:a16="http://schemas.microsoft.com/office/drawing/2014/main" id="{A086CB06-A06E-49AF-AE05-A895C1F1636C}"/>
                  </a:ext>
                </a:extLst>
              </p:cNvPr>
              <p:cNvGraphicFramePr/>
              <p:nvPr/>
            </p:nvGraphicFramePr>
            <p:xfrm>
              <a:off x="564021" y="1131466"/>
              <a:ext cx="4572000" cy="7026442"/>
            </p:xfrm>
            <a:graphic>
              <a:graphicData uri="http://schemas.openxmlformats.org/drawingml/2006/chart">
                <c:chart xmlns:c="http://schemas.openxmlformats.org/drawingml/2006/chart" xmlns:r="http://schemas.openxmlformats.org/officeDocument/2006/relationships" r:id="rId2"/>
              </a:graphicData>
            </a:graphic>
          </p:graphicFrame>
          <p:sp>
            <p:nvSpPr>
              <p:cNvPr id="7" name="TextBox 3">
                <a:extLst>
                  <a:ext uri="{FF2B5EF4-FFF2-40B4-BE49-F238E27FC236}">
                    <a16:creationId xmlns:a16="http://schemas.microsoft.com/office/drawing/2014/main" id="{0D8A2CEF-7892-4674-AC67-331AE3A0424E}"/>
                  </a:ext>
                </a:extLst>
              </p:cNvPr>
              <p:cNvSpPr txBox="1"/>
              <p:nvPr/>
            </p:nvSpPr>
            <p:spPr>
              <a:xfrm>
                <a:off x="489074" y="588085"/>
                <a:ext cx="4702843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de-DE" sz="1400" b="1" dirty="0">
                    <a:latin typeface="Avenir Next LT Pro Demi" panose="020B0704020202020204" pitchFamily="34" charset="0"/>
                    <a:cs typeface="Arial" panose="020B0604020202020204" pitchFamily="34" charset="0"/>
                  </a:rPr>
                  <a:t>Genutzte Themen: Reichweiten im Tagesschnitt 2021 / </a:t>
                </a:r>
                <a:br>
                  <a:rPr lang="de-DE" sz="1400" b="1" dirty="0">
                    <a:latin typeface="Avenir Next LT Pro Demi" panose="020B0704020202020204" pitchFamily="34" charset="0"/>
                    <a:cs typeface="Arial" panose="020B0604020202020204" pitchFamily="34" charset="0"/>
                  </a:rPr>
                </a:br>
                <a:r>
                  <a:rPr lang="de-DE" sz="1400" b="1" dirty="0">
                    <a:latin typeface="Avenir Next LT Pro Demi" panose="020B0704020202020204" pitchFamily="34" charset="0"/>
                    <a:cs typeface="Arial" panose="020B0604020202020204" pitchFamily="34" charset="0"/>
                  </a:rPr>
                  <a:t>Unique User in Prozent  </a:t>
                </a:r>
              </a:p>
            </p:txBody>
          </p:sp>
        </p:grpSp>
        <p:pic>
          <p:nvPicPr>
            <p:cNvPr id="8" name="Grafik 7">
              <a:extLst>
                <a:ext uri="{FF2B5EF4-FFF2-40B4-BE49-F238E27FC236}">
                  <a16:creationId xmlns:a16="http://schemas.microsoft.com/office/drawing/2014/main" id="{76B7296B-7C65-466C-A384-3A66EAA8FB9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6250" y="8406669"/>
              <a:ext cx="613693" cy="216000"/>
            </a:xfrm>
            <a:prstGeom prst="rect">
              <a:avLst/>
            </a:prstGeom>
          </p:spPr>
        </p:pic>
        <p:sp>
          <p:nvSpPr>
            <p:cNvPr id="9" name="Textfeld 8">
              <a:extLst>
                <a:ext uri="{FF2B5EF4-FFF2-40B4-BE49-F238E27FC236}">
                  <a16:creationId xmlns:a16="http://schemas.microsoft.com/office/drawing/2014/main" id="{1BC7634F-59D5-44CF-A1A3-79997CE6B0FC}"/>
                </a:ext>
              </a:extLst>
            </p:cNvPr>
            <p:cNvSpPr txBox="1"/>
            <p:nvPr/>
          </p:nvSpPr>
          <p:spPr>
            <a:xfrm>
              <a:off x="1104088" y="8316857"/>
              <a:ext cx="4572000" cy="5078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900" dirty="0">
                  <a:latin typeface="Avenir Next LT Pro" panose="020B0504020202020204" pitchFamily="34" charset="0"/>
                </a:rPr>
                <a:t>Quelle: agof </a:t>
              </a:r>
              <a:r>
                <a:rPr lang="de-DE" sz="900" dirty="0" err="1">
                  <a:latin typeface="Avenir Next LT Pro" panose="020B0504020202020204" pitchFamily="34" charset="0"/>
                </a:rPr>
                <a:t>ddf</a:t>
              </a:r>
              <a:r>
                <a:rPr lang="de-DE" sz="900" dirty="0">
                  <a:latin typeface="Avenir Next LT Pro" panose="020B0504020202020204" pitchFamily="34" charset="0"/>
                </a:rPr>
                <a:t> / Basis: Nutzer mobiler und/oder stationärer Angebote ab 16 J. / Zielgruppe: Gesamt / Medienkombinationen nach TOP Navigationshilfen (inkl. Belegungseinheiten) / Zeitraum: Ø Tag Jan. bis Nov. 2021</a:t>
              </a:r>
            </a:p>
          </p:txBody>
        </p:sp>
      </p:grpSp>
      <p:pic>
        <p:nvPicPr>
          <p:cNvPr id="10" name="Grafik 9">
            <a:extLst>
              <a:ext uri="{FF2B5EF4-FFF2-40B4-BE49-F238E27FC236}">
                <a16:creationId xmlns:a16="http://schemas.microsoft.com/office/drawing/2014/main" id="{BB87BCA2-A02B-4750-A423-8CB54EBBF74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9464" y="235785"/>
            <a:ext cx="1188998" cy="43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841381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pieren 1">
            <a:extLst>
              <a:ext uri="{FF2B5EF4-FFF2-40B4-BE49-F238E27FC236}">
                <a16:creationId xmlns:a16="http://schemas.microsoft.com/office/drawing/2014/main" id="{E1FA2454-759B-4DBC-B2F0-728DEC0C382B}"/>
              </a:ext>
            </a:extLst>
          </p:cNvPr>
          <p:cNvGrpSpPr/>
          <p:nvPr/>
        </p:nvGrpSpPr>
        <p:grpSpPr>
          <a:xfrm>
            <a:off x="584864" y="934693"/>
            <a:ext cx="5400000" cy="3828032"/>
            <a:chOff x="473574" y="246889"/>
            <a:chExt cx="5400000" cy="3828032"/>
          </a:xfrm>
        </p:grpSpPr>
        <p:graphicFrame>
          <p:nvGraphicFramePr>
            <p:cNvPr id="4" name="Chart 6">
              <a:extLst>
                <a:ext uri="{FF2B5EF4-FFF2-40B4-BE49-F238E27FC236}">
                  <a16:creationId xmlns:a16="http://schemas.microsoft.com/office/drawing/2014/main" id="{A7E66207-B4BD-41E7-94BC-5AD4137A1A38}"/>
                </a:ext>
              </a:extLst>
            </p:cNvPr>
            <p:cNvGraphicFramePr/>
            <p:nvPr>
              <p:extLst>
                <p:ext uri="{D42A27DB-BD31-4B8C-83A1-F6EECF244321}">
                  <p14:modId xmlns:p14="http://schemas.microsoft.com/office/powerpoint/2010/main" val="2754833892"/>
                </p:ext>
              </p:extLst>
            </p:nvPr>
          </p:nvGraphicFramePr>
          <p:xfrm>
            <a:off x="473574" y="539193"/>
            <a:ext cx="5400000" cy="3535728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2"/>
            </a:graphicData>
          </a:graphic>
        </p:graphicFrame>
        <p:sp>
          <p:nvSpPr>
            <p:cNvPr id="5" name="TextBox 3">
              <a:extLst>
                <a:ext uri="{FF2B5EF4-FFF2-40B4-BE49-F238E27FC236}">
                  <a16:creationId xmlns:a16="http://schemas.microsoft.com/office/drawing/2014/main" id="{EFD01895-622D-4F62-BBC0-890A4F4108B0}"/>
                </a:ext>
              </a:extLst>
            </p:cNvPr>
            <p:cNvSpPr txBox="1"/>
            <p:nvPr/>
          </p:nvSpPr>
          <p:spPr>
            <a:xfrm>
              <a:off x="503619" y="246889"/>
              <a:ext cx="4702843" cy="3022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1400" b="1" dirty="0">
                  <a:latin typeface="Avenir Next LT Pro Demi" panose="020B0704020202020204" pitchFamily="34" charset="0"/>
                  <a:cs typeface="Arial" panose="020B0604020202020204" pitchFamily="34" charset="0"/>
                </a:rPr>
                <a:t>TOP 10 News: Unique User 2021 in Prozent  </a:t>
              </a:r>
            </a:p>
          </p:txBody>
        </p:sp>
      </p:grpSp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id="{45E657AC-E00E-47FE-9669-963EBC5B6E4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133092803"/>
              </p:ext>
            </p:extLst>
          </p:nvPr>
        </p:nvGraphicFramePr>
        <p:xfrm>
          <a:off x="492966" y="5891615"/>
          <a:ext cx="5040000" cy="316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TextBox 3">
            <a:extLst>
              <a:ext uri="{FF2B5EF4-FFF2-40B4-BE49-F238E27FC236}">
                <a16:creationId xmlns:a16="http://schemas.microsoft.com/office/drawing/2014/main" id="{A4FB98EB-1591-47C6-8DC2-5B5C5D6F9F72}"/>
              </a:ext>
            </a:extLst>
          </p:cNvPr>
          <p:cNvSpPr txBox="1"/>
          <p:nvPr/>
        </p:nvSpPr>
        <p:spPr>
          <a:xfrm>
            <a:off x="523201" y="5565229"/>
            <a:ext cx="445937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b="1" dirty="0">
                <a:latin typeface="Avenir Next LT Pro Demi" panose="020B0704020202020204" pitchFamily="34" charset="0"/>
                <a:cs typeface="Arial" panose="020B0604020202020204" pitchFamily="34" charset="0"/>
              </a:rPr>
              <a:t>TOP 10 News: Unique User </a:t>
            </a:r>
            <a:r>
              <a:rPr lang="de-DE" sz="1400" b="1" dirty="0">
                <a:latin typeface="Avenir Next LT Pro Light" panose="020B0304020202020204" pitchFamily="34" charset="0"/>
                <a:cs typeface="Arial" panose="020B0604020202020204" pitchFamily="34" charset="0"/>
              </a:rPr>
              <a:t>Ø</a:t>
            </a:r>
            <a:r>
              <a:rPr lang="de-DE" sz="1400" b="1" dirty="0">
                <a:latin typeface="Avenir Next LT Pro Demi" panose="020B0704020202020204" pitchFamily="34" charset="0"/>
                <a:cs typeface="Arial" panose="020B0604020202020204" pitchFamily="34" charset="0"/>
              </a:rPr>
              <a:t> Monat in Prozent </a:t>
            </a:r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6B96C47B-E33A-4E6C-A5B2-A94577B2957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9464" y="235785"/>
            <a:ext cx="1188998" cy="432000"/>
          </a:xfrm>
          <a:prstGeom prst="rect">
            <a:avLst/>
          </a:prstGeom>
        </p:spPr>
      </p:pic>
      <p:pic>
        <p:nvPicPr>
          <p:cNvPr id="11" name="Grafik 10">
            <a:extLst>
              <a:ext uri="{FF2B5EF4-FFF2-40B4-BE49-F238E27FC236}">
                <a16:creationId xmlns:a16="http://schemas.microsoft.com/office/drawing/2014/main" id="{E9D82930-501C-48FA-92D4-570685E740D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636" y="9277917"/>
            <a:ext cx="613693" cy="216000"/>
          </a:xfrm>
          <a:prstGeom prst="rect">
            <a:avLst/>
          </a:prstGeom>
        </p:spPr>
      </p:pic>
      <p:sp>
        <p:nvSpPr>
          <p:cNvPr id="12" name="Textfeld 11">
            <a:extLst>
              <a:ext uri="{FF2B5EF4-FFF2-40B4-BE49-F238E27FC236}">
                <a16:creationId xmlns:a16="http://schemas.microsoft.com/office/drawing/2014/main" id="{A6D10059-5C35-4399-8A89-5E21C24C6EB8}"/>
              </a:ext>
            </a:extLst>
          </p:cNvPr>
          <p:cNvSpPr txBox="1"/>
          <p:nvPr/>
        </p:nvSpPr>
        <p:spPr>
          <a:xfrm>
            <a:off x="1149428" y="9188105"/>
            <a:ext cx="5497031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900" dirty="0">
                <a:latin typeface="Avenir Next LT Pro" panose="020B0504020202020204" pitchFamily="34" charset="0"/>
              </a:rPr>
              <a:t>Quelle: agof </a:t>
            </a:r>
            <a:r>
              <a:rPr lang="de-DE" sz="900" dirty="0" err="1">
                <a:latin typeface="Avenir Next LT Pro" panose="020B0504020202020204" pitchFamily="34" charset="0"/>
              </a:rPr>
              <a:t>ddf</a:t>
            </a:r>
            <a:r>
              <a:rPr lang="de-DE" sz="900" dirty="0">
                <a:latin typeface="Avenir Next LT Pro" panose="020B0504020202020204" pitchFamily="34" charset="0"/>
              </a:rPr>
              <a:t> / Basis: Nutzer mobiler und/oder stationärer Angebote ab 16 J. / </a:t>
            </a:r>
            <a:br>
              <a:rPr lang="de-DE" sz="900" dirty="0">
                <a:latin typeface="Avenir Next LT Pro" panose="020B0504020202020204" pitchFamily="34" charset="0"/>
              </a:rPr>
            </a:br>
            <a:r>
              <a:rPr lang="de-DE" sz="900" dirty="0">
                <a:latin typeface="Avenir Next LT Pro" panose="020B0504020202020204" pitchFamily="34" charset="0"/>
              </a:rPr>
              <a:t>Zielgruppe: Gesamt / Gesamt- und Einzelangebote nach TOP Navigationshilfe </a:t>
            </a:r>
            <a:br>
              <a:rPr lang="de-DE" sz="900" dirty="0">
                <a:latin typeface="Avenir Next LT Pro" panose="020B0504020202020204" pitchFamily="34" charset="0"/>
              </a:rPr>
            </a:br>
            <a:r>
              <a:rPr lang="de-DE" sz="900" dirty="0">
                <a:latin typeface="Avenir Next LT Pro" panose="020B0504020202020204" pitchFamily="34" charset="0"/>
              </a:rPr>
              <a:t>„Nachrichten, Aktuelles“ / Zeitraum: Ø Tag Jan. bis Nov. 2021</a:t>
            </a:r>
          </a:p>
        </p:txBody>
      </p:sp>
      <p:pic>
        <p:nvPicPr>
          <p:cNvPr id="13" name="Grafik 12">
            <a:extLst>
              <a:ext uri="{FF2B5EF4-FFF2-40B4-BE49-F238E27FC236}">
                <a16:creationId xmlns:a16="http://schemas.microsoft.com/office/drawing/2014/main" id="{98435DE8-55CF-4ED4-BAE3-85A576327A3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636" y="4880834"/>
            <a:ext cx="613693" cy="216000"/>
          </a:xfrm>
          <a:prstGeom prst="rect">
            <a:avLst/>
          </a:prstGeom>
        </p:spPr>
      </p:pic>
      <p:sp>
        <p:nvSpPr>
          <p:cNvPr id="14" name="Textfeld 13">
            <a:extLst>
              <a:ext uri="{FF2B5EF4-FFF2-40B4-BE49-F238E27FC236}">
                <a16:creationId xmlns:a16="http://schemas.microsoft.com/office/drawing/2014/main" id="{A739E1D8-C26C-41DA-AF94-DEB5DF9C0E16}"/>
              </a:ext>
            </a:extLst>
          </p:cNvPr>
          <p:cNvSpPr txBox="1"/>
          <p:nvPr/>
        </p:nvSpPr>
        <p:spPr>
          <a:xfrm>
            <a:off x="1149428" y="4791022"/>
            <a:ext cx="5497031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900" dirty="0">
                <a:latin typeface="Avenir Next LT Pro" panose="020B0504020202020204" pitchFamily="34" charset="0"/>
              </a:rPr>
              <a:t>Quelle: agof </a:t>
            </a:r>
            <a:r>
              <a:rPr lang="de-DE" sz="900" dirty="0" err="1">
                <a:latin typeface="Avenir Next LT Pro" panose="020B0504020202020204" pitchFamily="34" charset="0"/>
              </a:rPr>
              <a:t>ddf</a:t>
            </a:r>
            <a:r>
              <a:rPr lang="de-DE" sz="900" dirty="0">
                <a:latin typeface="Avenir Next LT Pro" panose="020B0504020202020204" pitchFamily="34" charset="0"/>
              </a:rPr>
              <a:t> / Basis: Nutzer mobiler und/oder stationärer Angebote ab 16 J. / </a:t>
            </a:r>
            <a:br>
              <a:rPr lang="de-DE" sz="900" dirty="0">
                <a:latin typeface="Avenir Next LT Pro" panose="020B0504020202020204" pitchFamily="34" charset="0"/>
              </a:rPr>
            </a:br>
            <a:r>
              <a:rPr lang="de-DE" sz="900" dirty="0">
                <a:latin typeface="Avenir Next LT Pro" panose="020B0504020202020204" pitchFamily="34" charset="0"/>
              </a:rPr>
              <a:t>Zielgruppe: Gesamt / Gesamt- und Einzelangebote nach TOP Navigationshilfe </a:t>
            </a:r>
            <a:br>
              <a:rPr lang="de-DE" sz="900" dirty="0">
                <a:latin typeface="Avenir Next LT Pro" panose="020B0504020202020204" pitchFamily="34" charset="0"/>
              </a:rPr>
            </a:br>
            <a:r>
              <a:rPr lang="de-DE" sz="900" dirty="0">
                <a:latin typeface="Avenir Next LT Pro" panose="020B0504020202020204" pitchFamily="34" charset="0"/>
              </a:rPr>
              <a:t>„Nachrichten, Aktuelles“ / Zeitraum: Ø Monat Jan. bis Nov. 2021</a:t>
            </a:r>
          </a:p>
        </p:txBody>
      </p:sp>
    </p:spTree>
    <p:extLst>
      <p:ext uri="{BB962C8B-B14F-4D97-AF65-F5344CB8AC3E}">
        <p14:creationId xmlns:p14="http://schemas.microsoft.com/office/powerpoint/2010/main" val="10259656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rafik 8">
            <a:extLst>
              <a:ext uri="{FF2B5EF4-FFF2-40B4-BE49-F238E27FC236}">
                <a16:creationId xmlns:a16="http://schemas.microsoft.com/office/drawing/2014/main" id="{5FE9A627-F946-4198-8E56-71F231E7345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9464" y="235785"/>
            <a:ext cx="1188998" cy="432000"/>
          </a:xfrm>
          <a:prstGeom prst="rect">
            <a:avLst/>
          </a:prstGeom>
        </p:spPr>
      </p:pic>
      <p:grpSp>
        <p:nvGrpSpPr>
          <p:cNvPr id="15" name="Gruppieren 14">
            <a:extLst>
              <a:ext uri="{FF2B5EF4-FFF2-40B4-BE49-F238E27FC236}">
                <a16:creationId xmlns:a16="http://schemas.microsoft.com/office/drawing/2014/main" id="{5488495F-7A6C-4EC7-8480-32161AECF9ED}"/>
              </a:ext>
            </a:extLst>
          </p:cNvPr>
          <p:cNvGrpSpPr/>
          <p:nvPr/>
        </p:nvGrpSpPr>
        <p:grpSpPr>
          <a:xfrm>
            <a:off x="471068" y="742189"/>
            <a:ext cx="6175391" cy="4070889"/>
            <a:chOff x="471068" y="742189"/>
            <a:chExt cx="6175391" cy="4070889"/>
          </a:xfrm>
        </p:grpSpPr>
        <p:grpSp>
          <p:nvGrpSpPr>
            <p:cNvPr id="14" name="Gruppieren 13">
              <a:extLst>
                <a:ext uri="{FF2B5EF4-FFF2-40B4-BE49-F238E27FC236}">
                  <a16:creationId xmlns:a16="http://schemas.microsoft.com/office/drawing/2014/main" id="{D39DA9C3-1105-4AC4-896E-15465975CF19}"/>
                </a:ext>
              </a:extLst>
            </p:cNvPr>
            <p:cNvGrpSpPr/>
            <p:nvPr/>
          </p:nvGrpSpPr>
          <p:grpSpPr>
            <a:xfrm>
              <a:off x="471068" y="742189"/>
              <a:ext cx="5040000" cy="3544336"/>
              <a:chOff x="471068" y="742189"/>
              <a:chExt cx="5040000" cy="3544336"/>
            </a:xfrm>
          </p:grpSpPr>
          <p:graphicFrame>
            <p:nvGraphicFramePr>
              <p:cNvPr id="4" name="Chart 6">
                <a:extLst>
                  <a:ext uri="{FF2B5EF4-FFF2-40B4-BE49-F238E27FC236}">
                    <a16:creationId xmlns:a16="http://schemas.microsoft.com/office/drawing/2014/main" id="{A7E66207-B4BD-41E7-94BC-5AD4137A1A38}"/>
                  </a:ext>
                </a:extLst>
              </p:cNvPr>
              <p:cNvGraphicFramePr/>
              <p:nvPr>
                <p:extLst>
                  <p:ext uri="{D42A27DB-BD31-4B8C-83A1-F6EECF244321}">
                    <p14:modId xmlns:p14="http://schemas.microsoft.com/office/powerpoint/2010/main" val="2407966034"/>
                  </p:ext>
                </p:extLst>
              </p:nvPr>
            </p:nvGraphicFramePr>
            <p:xfrm>
              <a:off x="471068" y="1046525"/>
              <a:ext cx="5040000" cy="3240000"/>
            </p:xfrm>
            <a:graphic>
              <a:graphicData uri="http://schemas.openxmlformats.org/drawingml/2006/chart">
                <c:chart xmlns:c="http://schemas.openxmlformats.org/drawingml/2006/chart" xmlns:r="http://schemas.openxmlformats.org/officeDocument/2006/relationships" r:id="rId3"/>
              </a:graphicData>
            </a:graphic>
          </p:graphicFrame>
          <p:sp>
            <p:nvSpPr>
              <p:cNvPr id="5" name="TextBox 3">
                <a:extLst>
                  <a:ext uri="{FF2B5EF4-FFF2-40B4-BE49-F238E27FC236}">
                    <a16:creationId xmlns:a16="http://schemas.microsoft.com/office/drawing/2014/main" id="{EFD01895-622D-4F62-BBC0-890A4F4108B0}"/>
                  </a:ext>
                </a:extLst>
              </p:cNvPr>
              <p:cNvSpPr txBox="1"/>
              <p:nvPr/>
            </p:nvSpPr>
            <p:spPr>
              <a:xfrm>
                <a:off x="489084" y="742189"/>
                <a:ext cx="4260883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de-DE" sz="1400" b="1" dirty="0">
                    <a:latin typeface="Avenir Next LT Pro Demi" panose="020B0704020202020204" pitchFamily="34" charset="0"/>
                    <a:cs typeface="Arial" panose="020B0604020202020204" pitchFamily="34" charset="0"/>
                  </a:rPr>
                  <a:t>TOP 10 Wirtschaft: Unique User 2021 in Prozent  </a:t>
                </a:r>
              </a:p>
            </p:txBody>
          </p:sp>
        </p:grpSp>
        <p:pic>
          <p:nvPicPr>
            <p:cNvPr id="10" name="Grafik 9">
              <a:extLst>
                <a:ext uri="{FF2B5EF4-FFF2-40B4-BE49-F238E27FC236}">
                  <a16:creationId xmlns:a16="http://schemas.microsoft.com/office/drawing/2014/main" id="{67991283-2E12-46C2-B017-5FB4A2F11A0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7636" y="4395059"/>
              <a:ext cx="613693" cy="216000"/>
            </a:xfrm>
            <a:prstGeom prst="rect">
              <a:avLst/>
            </a:prstGeom>
          </p:spPr>
        </p:pic>
        <p:sp>
          <p:nvSpPr>
            <p:cNvPr id="11" name="Textfeld 10">
              <a:extLst>
                <a:ext uri="{FF2B5EF4-FFF2-40B4-BE49-F238E27FC236}">
                  <a16:creationId xmlns:a16="http://schemas.microsoft.com/office/drawing/2014/main" id="{87D4C97E-E431-45F5-BE00-726C9D7BEB54}"/>
                </a:ext>
              </a:extLst>
            </p:cNvPr>
            <p:cNvSpPr txBox="1"/>
            <p:nvPr/>
          </p:nvSpPr>
          <p:spPr>
            <a:xfrm>
              <a:off x="1149428" y="4305247"/>
              <a:ext cx="5497031" cy="5078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900" dirty="0">
                  <a:latin typeface="Avenir Next LT Pro" panose="020B0504020202020204" pitchFamily="34" charset="0"/>
                </a:rPr>
                <a:t>Quelle: agof </a:t>
              </a:r>
              <a:r>
                <a:rPr lang="de-DE" sz="900" dirty="0" err="1">
                  <a:latin typeface="Avenir Next LT Pro" panose="020B0504020202020204" pitchFamily="34" charset="0"/>
                </a:rPr>
                <a:t>ddf</a:t>
              </a:r>
              <a:r>
                <a:rPr lang="de-DE" sz="900" dirty="0">
                  <a:latin typeface="Avenir Next LT Pro" panose="020B0504020202020204" pitchFamily="34" charset="0"/>
                </a:rPr>
                <a:t> / Basis: Nutzer mobiler und/oder stationärer Angebote ab 16 J. / </a:t>
              </a:r>
              <a:br>
                <a:rPr lang="de-DE" sz="900" dirty="0">
                  <a:latin typeface="Avenir Next LT Pro" panose="020B0504020202020204" pitchFamily="34" charset="0"/>
                </a:rPr>
              </a:br>
              <a:r>
                <a:rPr lang="de-DE" sz="900" dirty="0">
                  <a:latin typeface="Avenir Next LT Pro" panose="020B0504020202020204" pitchFamily="34" charset="0"/>
                </a:rPr>
                <a:t>Zielgruppe: Gesamt / Gesamt- und Einzelangebote nach TOP Navigationshilfe </a:t>
              </a:r>
              <a:br>
                <a:rPr lang="de-DE" sz="900" dirty="0">
                  <a:latin typeface="Avenir Next LT Pro" panose="020B0504020202020204" pitchFamily="34" charset="0"/>
                </a:rPr>
              </a:br>
              <a:r>
                <a:rPr lang="de-DE" sz="900" dirty="0">
                  <a:latin typeface="Avenir Next LT Pro" panose="020B0504020202020204" pitchFamily="34" charset="0"/>
                </a:rPr>
                <a:t>„Wirtschaft“ / Zeitraum: Ø Monat Jan. bis Nov. 2021</a:t>
              </a:r>
            </a:p>
          </p:txBody>
        </p:sp>
      </p:grpSp>
      <p:grpSp>
        <p:nvGrpSpPr>
          <p:cNvPr id="6" name="Gruppieren 5">
            <a:extLst>
              <a:ext uri="{FF2B5EF4-FFF2-40B4-BE49-F238E27FC236}">
                <a16:creationId xmlns:a16="http://schemas.microsoft.com/office/drawing/2014/main" id="{476BC4D0-87B7-4C23-9FD3-9D13E736CCE7}"/>
              </a:ext>
            </a:extLst>
          </p:cNvPr>
          <p:cNvGrpSpPr/>
          <p:nvPr/>
        </p:nvGrpSpPr>
        <p:grpSpPr>
          <a:xfrm>
            <a:off x="480593" y="5281057"/>
            <a:ext cx="5567782" cy="4243429"/>
            <a:chOff x="480593" y="5281057"/>
            <a:chExt cx="5567782" cy="4243429"/>
          </a:xfrm>
        </p:grpSpPr>
        <p:graphicFrame>
          <p:nvGraphicFramePr>
            <p:cNvPr id="7" name="Chart 6">
              <a:extLst>
                <a:ext uri="{FF2B5EF4-FFF2-40B4-BE49-F238E27FC236}">
                  <a16:creationId xmlns:a16="http://schemas.microsoft.com/office/drawing/2014/main" id="{45E657AC-E00E-47FE-9669-963EBC5B6E42}"/>
                </a:ext>
              </a:extLst>
            </p:cNvPr>
            <p:cNvGraphicFramePr/>
            <p:nvPr>
              <p:extLst>
                <p:ext uri="{D42A27DB-BD31-4B8C-83A1-F6EECF244321}">
                  <p14:modId xmlns:p14="http://schemas.microsoft.com/office/powerpoint/2010/main" val="650434790"/>
                </p:ext>
              </p:extLst>
            </p:nvPr>
          </p:nvGraphicFramePr>
          <p:xfrm>
            <a:off x="480593" y="5686150"/>
            <a:ext cx="5040000" cy="324000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4"/>
            </a:graphicData>
          </a:graphic>
        </p:graphicFrame>
        <p:sp>
          <p:nvSpPr>
            <p:cNvPr id="8" name="TextBox 3">
              <a:extLst>
                <a:ext uri="{FF2B5EF4-FFF2-40B4-BE49-F238E27FC236}">
                  <a16:creationId xmlns:a16="http://schemas.microsoft.com/office/drawing/2014/main" id="{A4FB98EB-1591-47C6-8DC2-5B5C5D6F9F72}"/>
                </a:ext>
              </a:extLst>
            </p:cNvPr>
            <p:cNvSpPr txBox="1"/>
            <p:nvPr/>
          </p:nvSpPr>
          <p:spPr>
            <a:xfrm>
              <a:off x="482253" y="5281057"/>
              <a:ext cx="4672735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1400" b="1" dirty="0">
                  <a:latin typeface="Avenir Next LT Pro Demi" panose="020B0704020202020204" pitchFamily="34" charset="0"/>
                  <a:cs typeface="Arial" panose="020B0604020202020204" pitchFamily="34" charset="0"/>
                </a:rPr>
                <a:t>TOP 10 Wirtschaft: Unique User </a:t>
              </a:r>
              <a:r>
                <a:rPr lang="de-DE" sz="1400" b="1" dirty="0">
                  <a:latin typeface="Avenir Next LT Pro Light" panose="020B0304020202020204" pitchFamily="34" charset="0"/>
                  <a:cs typeface="Arial" panose="020B0604020202020204" pitchFamily="34" charset="0"/>
                </a:rPr>
                <a:t>Ø</a:t>
              </a:r>
              <a:r>
                <a:rPr lang="de-DE" sz="1400" b="1" dirty="0">
                  <a:latin typeface="Avenir Next LT Pro Demi" panose="020B0704020202020204" pitchFamily="34" charset="0"/>
                  <a:cs typeface="Arial" panose="020B0604020202020204" pitchFamily="34" charset="0"/>
                </a:rPr>
                <a:t> Monat in Prozent  </a:t>
              </a:r>
            </a:p>
          </p:txBody>
        </p:sp>
        <p:pic>
          <p:nvPicPr>
            <p:cNvPr id="12" name="Grafik 11">
              <a:extLst>
                <a:ext uri="{FF2B5EF4-FFF2-40B4-BE49-F238E27FC236}">
                  <a16:creationId xmlns:a16="http://schemas.microsoft.com/office/drawing/2014/main" id="{D3554DEE-1821-4EAC-92AB-382C62DEE18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7636" y="9106467"/>
              <a:ext cx="613693" cy="216000"/>
            </a:xfrm>
            <a:prstGeom prst="rect">
              <a:avLst/>
            </a:prstGeom>
          </p:spPr>
        </p:pic>
        <p:sp>
          <p:nvSpPr>
            <p:cNvPr id="13" name="Textfeld 12">
              <a:extLst>
                <a:ext uri="{FF2B5EF4-FFF2-40B4-BE49-F238E27FC236}">
                  <a16:creationId xmlns:a16="http://schemas.microsoft.com/office/drawing/2014/main" id="{2A332313-FDDE-41A1-A1F9-671AF6BDA9B3}"/>
                </a:ext>
              </a:extLst>
            </p:cNvPr>
            <p:cNvSpPr txBox="1"/>
            <p:nvPr/>
          </p:nvSpPr>
          <p:spPr>
            <a:xfrm>
              <a:off x="1149428" y="9016655"/>
              <a:ext cx="4898947" cy="5078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900" dirty="0">
                  <a:latin typeface="Avenir Next LT Pro" panose="020B0504020202020204" pitchFamily="34" charset="0"/>
                </a:rPr>
                <a:t>Quelle: agof </a:t>
              </a:r>
              <a:r>
                <a:rPr lang="de-DE" sz="900" dirty="0" err="1">
                  <a:latin typeface="Avenir Next LT Pro" panose="020B0504020202020204" pitchFamily="34" charset="0"/>
                </a:rPr>
                <a:t>ddf</a:t>
              </a:r>
              <a:r>
                <a:rPr lang="de-DE" sz="900" dirty="0">
                  <a:latin typeface="Avenir Next LT Pro" panose="020B0504020202020204" pitchFamily="34" charset="0"/>
                </a:rPr>
                <a:t> / Basis: Nutzer mobiler und/oder stationärer Angebote ab 16 J. / </a:t>
              </a:r>
              <a:br>
                <a:rPr lang="de-DE" sz="900" dirty="0">
                  <a:latin typeface="Avenir Next LT Pro" panose="020B0504020202020204" pitchFamily="34" charset="0"/>
                </a:rPr>
              </a:br>
              <a:r>
                <a:rPr lang="de-DE" sz="900" dirty="0">
                  <a:latin typeface="Avenir Next LT Pro" panose="020B0504020202020204" pitchFamily="34" charset="0"/>
                </a:rPr>
                <a:t>Zielgruppe: Gesamt / Gesamt- und Einzelangebote nach TOP Navigationshilfe </a:t>
              </a:r>
              <a:br>
                <a:rPr lang="de-DE" sz="900" dirty="0">
                  <a:latin typeface="Avenir Next LT Pro" panose="020B0504020202020204" pitchFamily="34" charset="0"/>
                </a:rPr>
              </a:br>
              <a:r>
                <a:rPr lang="de-DE" sz="900" dirty="0">
                  <a:latin typeface="Avenir Next LT Pro" panose="020B0504020202020204" pitchFamily="34" charset="0"/>
                </a:rPr>
                <a:t>„Wirtschaft“ / Zeitraum: Ø Tag Jan. bis Nov. 2021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89470315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hart 6">
            <a:extLst>
              <a:ext uri="{FF2B5EF4-FFF2-40B4-BE49-F238E27FC236}">
                <a16:creationId xmlns:a16="http://schemas.microsoft.com/office/drawing/2014/main" id="{A7E66207-B4BD-41E7-94BC-5AD4137A1A3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158120892"/>
              </p:ext>
            </p:extLst>
          </p:nvPr>
        </p:nvGraphicFramePr>
        <p:xfrm>
          <a:off x="471068" y="1189400"/>
          <a:ext cx="5040000" cy="324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Box 3">
            <a:extLst>
              <a:ext uri="{FF2B5EF4-FFF2-40B4-BE49-F238E27FC236}">
                <a16:creationId xmlns:a16="http://schemas.microsoft.com/office/drawing/2014/main" id="{EFD01895-622D-4F62-BBC0-890A4F4108B0}"/>
              </a:ext>
            </a:extLst>
          </p:cNvPr>
          <p:cNvSpPr txBox="1"/>
          <p:nvPr/>
        </p:nvSpPr>
        <p:spPr>
          <a:xfrm>
            <a:off x="498609" y="846964"/>
            <a:ext cx="426088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b="1" dirty="0">
                <a:latin typeface="Avenir Next LT Pro Demi" panose="020B0704020202020204" pitchFamily="34" charset="0"/>
                <a:cs typeface="Arial" panose="020B0604020202020204" pitchFamily="34" charset="0"/>
              </a:rPr>
              <a:t>TOP 10 Sport: Unique User 2021 in Prozent  </a:t>
            </a:r>
          </a:p>
        </p:txBody>
      </p:sp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id="{45E657AC-E00E-47FE-9669-963EBC5B6E4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121937131"/>
              </p:ext>
            </p:extLst>
          </p:nvPr>
        </p:nvGraphicFramePr>
        <p:xfrm>
          <a:off x="479432" y="5614883"/>
          <a:ext cx="5040000" cy="324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TextBox 3">
            <a:extLst>
              <a:ext uri="{FF2B5EF4-FFF2-40B4-BE49-F238E27FC236}">
                <a16:creationId xmlns:a16="http://schemas.microsoft.com/office/drawing/2014/main" id="{A4FB98EB-1591-47C6-8DC2-5B5C5D6F9F72}"/>
              </a:ext>
            </a:extLst>
          </p:cNvPr>
          <p:cNvSpPr txBox="1"/>
          <p:nvPr/>
        </p:nvSpPr>
        <p:spPr>
          <a:xfrm>
            <a:off x="509667" y="5276465"/>
            <a:ext cx="467273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b="1" dirty="0">
                <a:latin typeface="Avenir Next LT Pro Demi" panose="020B0704020202020204" pitchFamily="34" charset="0"/>
                <a:cs typeface="Arial" panose="020B0604020202020204" pitchFamily="34" charset="0"/>
              </a:rPr>
              <a:t>TOP 10 Sport: Unique User </a:t>
            </a:r>
            <a:r>
              <a:rPr lang="de-DE" sz="1400" b="1" dirty="0">
                <a:latin typeface="Avenir Next LT Pro Light" panose="020B0304020202020204" pitchFamily="34" charset="0"/>
                <a:cs typeface="Arial" panose="020B0604020202020204" pitchFamily="34" charset="0"/>
              </a:rPr>
              <a:t>Ø</a:t>
            </a:r>
            <a:r>
              <a:rPr lang="de-DE" sz="1400" b="1" dirty="0">
                <a:latin typeface="Avenir Next LT Pro Demi" panose="020B0704020202020204" pitchFamily="34" charset="0"/>
                <a:cs typeface="Arial" panose="020B0604020202020204" pitchFamily="34" charset="0"/>
              </a:rPr>
              <a:t> Monat in Prozent  </a:t>
            </a:r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3CE91381-7974-4337-B367-58FD422B0CE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9464" y="235785"/>
            <a:ext cx="1188998" cy="432000"/>
          </a:xfrm>
          <a:prstGeom prst="rect">
            <a:avLst/>
          </a:prstGeom>
        </p:spPr>
      </p:pic>
      <p:pic>
        <p:nvPicPr>
          <p:cNvPr id="10" name="Grafik 9">
            <a:extLst>
              <a:ext uri="{FF2B5EF4-FFF2-40B4-BE49-F238E27FC236}">
                <a16:creationId xmlns:a16="http://schemas.microsoft.com/office/drawing/2014/main" id="{38EFA2DA-5268-4EC0-B0C6-B9510291286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636" y="4614134"/>
            <a:ext cx="613693" cy="216000"/>
          </a:xfrm>
          <a:prstGeom prst="rect">
            <a:avLst/>
          </a:prstGeom>
        </p:spPr>
      </p:pic>
      <p:sp>
        <p:nvSpPr>
          <p:cNvPr id="11" name="Textfeld 10">
            <a:extLst>
              <a:ext uri="{FF2B5EF4-FFF2-40B4-BE49-F238E27FC236}">
                <a16:creationId xmlns:a16="http://schemas.microsoft.com/office/drawing/2014/main" id="{75E597F9-87C2-46B2-9A13-4881477E4031}"/>
              </a:ext>
            </a:extLst>
          </p:cNvPr>
          <p:cNvSpPr txBox="1"/>
          <p:nvPr/>
        </p:nvSpPr>
        <p:spPr>
          <a:xfrm>
            <a:off x="1149429" y="4524322"/>
            <a:ext cx="4756072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900" dirty="0">
                <a:latin typeface="Avenir Next LT Pro" panose="020B0504020202020204" pitchFamily="34" charset="0"/>
              </a:rPr>
              <a:t>Quelle: agof </a:t>
            </a:r>
            <a:r>
              <a:rPr lang="de-DE" sz="900" dirty="0" err="1">
                <a:latin typeface="Avenir Next LT Pro" panose="020B0504020202020204" pitchFamily="34" charset="0"/>
              </a:rPr>
              <a:t>ddf</a:t>
            </a:r>
            <a:r>
              <a:rPr lang="de-DE" sz="900" dirty="0">
                <a:latin typeface="Avenir Next LT Pro" panose="020B0504020202020204" pitchFamily="34" charset="0"/>
              </a:rPr>
              <a:t> / Basis: Nutzer mobiler und/oder stationärer Angebote ab 16 J. / </a:t>
            </a:r>
            <a:br>
              <a:rPr lang="de-DE" sz="900" dirty="0">
                <a:latin typeface="Avenir Next LT Pro" panose="020B0504020202020204" pitchFamily="34" charset="0"/>
              </a:rPr>
            </a:br>
            <a:r>
              <a:rPr lang="de-DE" sz="900" dirty="0">
                <a:latin typeface="Avenir Next LT Pro" panose="020B0504020202020204" pitchFamily="34" charset="0"/>
              </a:rPr>
              <a:t>Zielgruppe: Gesamt / Gesamt- und Einzelangebote nach TOP Navigationshilfe </a:t>
            </a:r>
            <a:br>
              <a:rPr lang="de-DE" sz="900" dirty="0">
                <a:latin typeface="Avenir Next LT Pro" panose="020B0504020202020204" pitchFamily="34" charset="0"/>
              </a:rPr>
            </a:br>
            <a:r>
              <a:rPr lang="de-DE" sz="900" dirty="0">
                <a:latin typeface="Avenir Next LT Pro" panose="020B0504020202020204" pitchFamily="34" charset="0"/>
              </a:rPr>
              <a:t>„Sport“ / Zeitraum: Ø Monat Jan. bis Nov. 2021</a:t>
            </a:r>
          </a:p>
        </p:txBody>
      </p:sp>
      <p:pic>
        <p:nvPicPr>
          <p:cNvPr id="12" name="Grafik 11">
            <a:extLst>
              <a:ext uri="{FF2B5EF4-FFF2-40B4-BE49-F238E27FC236}">
                <a16:creationId xmlns:a16="http://schemas.microsoft.com/office/drawing/2014/main" id="{AA16AD5F-C3FF-499F-A765-D7E93B8EFF6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636" y="9106467"/>
            <a:ext cx="613693" cy="216000"/>
          </a:xfrm>
          <a:prstGeom prst="rect">
            <a:avLst/>
          </a:prstGeom>
        </p:spPr>
      </p:pic>
      <p:sp>
        <p:nvSpPr>
          <p:cNvPr id="13" name="Textfeld 12">
            <a:extLst>
              <a:ext uri="{FF2B5EF4-FFF2-40B4-BE49-F238E27FC236}">
                <a16:creationId xmlns:a16="http://schemas.microsoft.com/office/drawing/2014/main" id="{8F47BF6C-C414-4B53-9367-7F7B63286AFB}"/>
              </a:ext>
            </a:extLst>
          </p:cNvPr>
          <p:cNvSpPr txBox="1"/>
          <p:nvPr/>
        </p:nvSpPr>
        <p:spPr>
          <a:xfrm>
            <a:off x="1149428" y="9016655"/>
            <a:ext cx="4898947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900" dirty="0">
                <a:latin typeface="Avenir Next LT Pro" panose="020B0504020202020204" pitchFamily="34" charset="0"/>
              </a:rPr>
              <a:t>Quelle: agof </a:t>
            </a:r>
            <a:r>
              <a:rPr lang="de-DE" sz="900" dirty="0" err="1">
                <a:latin typeface="Avenir Next LT Pro" panose="020B0504020202020204" pitchFamily="34" charset="0"/>
              </a:rPr>
              <a:t>ddf</a:t>
            </a:r>
            <a:r>
              <a:rPr lang="de-DE" sz="900" dirty="0">
                <a:latin typeface="Avenir Next LT Pro" panose="020B0504020202020204" pitchFamily="34" charset="0"/>
              </a:rPr>
              <a:t> / Basis: Nutzer mobiler und/oder stationärer Angebote ab 16 J. / </a:t>
            </a:r>
            <a:br>
              <a:rPr lang="de-DE" sz="900" dirty="0">
                <a:latin typeface="Avenir Next LT Pro" panose="020B0504020202020204" pitchFamily="34" charset="0"/>
              </a:rPr>
            </a:br>
            <a:r>
              <a:rPr lang="de-DE" sz="900" dirty="0">
                <a:latin typeface="Avenir Next LT Pro" panose="020B0504020202020204" pitchFamily="34" charset="0"/>
              </a:rPr>
              <a:t>Zielgruppe: Gesamt / Gesamt- und Einzelangebote nach TOP Navigationshilfe </a:t>
            </a:r>
            <a:br>
              <a:rPr lang="de-DE" sz="900" dirty="0">
                <a:latin typeface="Avenir Next LT Pro" panose="020B0504020202020204" pitchFamily="34" charset="0"/>
              </a:rPr>
            </a:br>
            <a:r>
              <a:rPr lang="de-DE" sz="900" dirty="0">
                <a:latin typeface="Avenir Next LT Pro" panose="020B0504020202020204" pitchFamily="34" charset="0"/>
              </a:rPr>
              <a:t>„Sport“ / Zeitraum: Ø Tag Jan. bis Nov. 2021</a:t>
            </a:r>
          </a:p>
        </p:txBody>
      </p:sp>
    </p:spTree>
    <p:extLst>
      <p:ext uri="{BB962C8B-B14F-4D97-AF65-F5344CB8AC3E}">
        <p14:creationId xmlns:p14="http://schemas.microsoft.com/office/powerpoint/2010/main" val="284594578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hart 6">
            <a:extLst>
              <a:ext uri="{FF2B5EF4-FFF2-40B4-BE49-F238E27FC236}">
                <a16:creationId xmlns:a16="http://schemas.microsoft.com/office/drawing/2014/main" id="{A7E66207-B4BD-41E7-94BC-5AD4137A1A3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346532825"/>
              </p:ext>
            </p:extLst>
          </p:nvPr>
        </p:nvGraphicFramePr>
        <p:xfrm>
          <a:off x="471567" y="1217975"/>
          <a:ext cx="5040000" cy="324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Box 3">
            <a:extLst>
              <a:ext uri="{FF2B5EF4-FFF2-40B4-BE49-F238E27FC236}">
                <a16:creationId xmlns:a16="http://schemas.microsoft.com/office/drawing/2014/main" id="{EFD01895-622D-4F62-BBC0-890A4F4108B0}"/>
              </a:ext>
            </a:extLst>
          </p:cNvPr>
          <p:cNvSpPr txBox="1"/>
          <p:nvPr/>
        </p:nvSpPr>
        <p:spPr>
          <a:xfrm>
            <a:off x="508633" y="894589"/>
            <a:ext cx="426088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b="1" dirty="0">
                <a:latin typeface="Avenir Next LT Pro Demi" panose="020B0704020202020204" pitchFamily="34" charset="0"/>
                <a:cs typeface="Arial" panose="020B0604020202020204" pitchFamily="34" charset="0"/>
              </a:rPr>
              <a:t>TOP 10 Lokales: Unique User 2021 in Prozent  </a:t>
            </a:r>
          </a:p>
        </p:txBody>
      </p:sp>
      <p:grpSp>
        <p:nvGrpSpPr>
          <p:cNvPr id="3" name="Gruppieren 2">
            <a:extLst>
              <a:ext uri="{FF2B5EF4-FFF2-40B4-BE49-F238E27FC236}">
                <a16:creationId xmlns:a16="http://schemas.microsoft.com/office/drawing/2014/main" id="{DFF5AF37-67B3-4908-B32C-B042B9390596}"/>
              </a:ext>
            </a:extLst>
          </p:cNvPr>
          <p:cNvGrpSpPr/>
          <p:nvPr/>
        </p:nvGrpSpPr>
        <p:grpSpPr>
          <a:xfrm>
            <a:off x="479432" y="5352665"/>
            <a:ext cx="5040000" cy="3578418"/>
            <a:chOff x="479432" y="5276465"/>
            <a:chExt cx="5040000" cy="3578418"/>
          </a:xfrm>
        </p:grpSpPr>
        <p:graphicFrame>
          <p:nvGraphicFramePr>
            <p:cNvPr id="7" name="Chart 6">
              <a:extLst>
                <a:ext uri="{FF2B5EF4-FFF2-40B4-BE49-F238E27FC236}">
                  <a16:creationId xmlns:a16="http://schemas.microsoft.com/office/drawing/2014/main" id="{45E657AC-E00E-47FE-9669-963EBC5B6E42}"/>
                </a:ext>
              </a:extLst>
            </p:cNvPr>
            <p:cNvGraphicFramePr/>
            <p:nvPr>
              <p:extLst>
                <p:ext uri="{D42A27DB-BD31-4B8C-83A1-F6EECF244321}">
                  <p14:modId xmlns:p14="http://schemas.microsoft.com/office/powerpoint/2010/main" val="231163339"/>
                </p:ext>
              </p:extLst>
            </p:nvPr>
          </p:nvGraphicFramePr>
          <p:xfrm>
            <a:off x="479432" y="5614883"/>
            <a:ext cx="5040000" cy="324000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3"/>
            </a:graphicData>
          </a:graphic>
        </p:graphicFrame>
        <p:sp>
          <p:nvSpPr>
            <p:cNvPr id="8" name="TextBox 3">
              <a:extLst>
                <a:ext uri="{FF2B5EF4-FFF2-40B4-BE49-F238E27FC236}">
                  <a16:creationId xmlns:a16="http://schemas.microsoft.com/office/drawing/2014/main" id="{A4FB98EB-1591-47C6-8DC2-5B5C5D6F9F72}"/>
                </a:ext>
              </a:extLst>
            </p:cNvPr>
            <p:cNvSpPr txBox="1"/>
            <p:nvPr/>
          </p:nvSpPr>
          <p:spPr>
            <a:xfrm>
              <a:off x="509667" y="5276465"/>
              <a:ext cx="4672735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1400" b="1" dirty="0">
                  <a:latin typeface="Avenir Next LT Pro Demi" panose="020B0704020202020204" pitchFamily="34" charset="0"/>
                  <a:cs typeface="Arial" panose="020B0604020202020204" pitchFamily="34" charset="0"/>
                </a:rPr>
                <a:t>TOP 10 Lokales: Unique User </a:t>
              </a:r>
              <a:r>
                <a:rPr lang="de-DE" sz="1400" b="1" dirty="0">
                  <a:latin typeface="Avenir Next LT Pro Light" panose="020B0304020202020204" pitchFamily="34" charset="0"/>
                  <a:cs typeface="Arial" panose="020B0604020202020204" pitchFamily="34" charset="0"/>
                </a:rPr>
                <a:t>Ø</a:t>
              </a:r>
              <a:r>
                <a:rPr lang="de-DE" sz="1400" b="1" dirty="0">
                  <a:latin typeface="Avenir Next LT Pro Demi" panose="020B0704020202020204" pitchFamily="34" charset="0"/>
                  <a:cs typeface="Arial" panose="020B0604020202020204" pitchFamily="34" charset="0"/>
                </a:rPr>
                <a:t> Monat in Prozent  </a:t>
              </a:r>
            </a:p>
          </p:txBody>
        </p:sp>
      </p:grpSp>
      <p:pic>
        <p:nvPicPr>
          <p:cNvPr id="9" name="Grafik 8">
            <a:extLst>
              <a:ext uri="{FF2B5EF4-FFF2-40B4-BE49-F238E27FC236}">
                <a16:creationId xmlns:a16="http://schemas.microsoft.com/office/drawing/2014/main" id="{0DA6985F-F248-4332-A3F0-1B28C062A02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9464" y="235785"/>
            <a:ext cx="1188998" cy="432000"/>
          </a:xfrm>
          <a:prstGeom prst="rect">
            <a:avLst/>
          </a:prstGeom>
        </p:spPr>
      </p:pic>
      <p:pic>
        <p:nvPicPr>
          <p:cNvPr id="10" name="Grafik 9">
            <a:extLst>
              <a:ext uri="{FF2B5EF4-FFF2-40B4-BE49-F238E27FC236}">
                <a16:creationId xmlns:a16="http://schemas.microsoft.com/office/drawing/2014/main" id="{B38C2FD6-64C8-4B8A-B453-E442606A648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636" y="4614134"/>
            <a:ext cx="613693" cy="216000"/>
          </a:xfrm>
          <a:prstGeom prst="rect">
            <a:avLst/>
          </a:prstGeom>
        </p:spPr>
      </p:pic>
      <p:sp>
        <p:nvSpPr>
          <p:cNvPr id="11" name="Textfeld 10">
            <a:extLst>
              <a:ext uri="{FF2B5EF4-FFF2-40B4-BE49-F238E27FC236}">
                <a16:creationId xmlns:a16="http://schemas.microsoft.com/office/drawing/2014/main" id="{CF65525D-C138-4EC5-B2B6-69741F8EFF94}"/>
              </a:ext>
            </a:extLst>
          </p:cNvPr>
          <p:cNvSpPr txBox="1"/>
          <p:nvPr/>
        </p:nvSpPr>
        <p:spPr>
          <a:xfrm>
            <a:off x="1149429" y="4524322"/>
            <a:ext cx="4756072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900" dirty="0">
                <a:latin typeface="Avenir Next LT Pro" panose="020B0504020202020204" pitchFamily="34" charset="0"/>
              </a:rPr>
              <a:t>Quelle: agof </a:t>
            </a:r>
            <a:r>
              <a:rPr lang="de-DE" sz="900" dirty="0" err="1">
                <a:latin typeface="Avenir Next LT Pro" panose="020B0504020202020204" pitchFamily="34" charset="0"/>
              </a:rPr>
              <a:t>ddf</a:t>
            </a:r>
            <a:r>
              <a:rPr lang="de-DE" sz="900" dirty="0">
                <a:latin typeface="Avenir Next LT Pro" panose="020B0504020202020204" pitchFamily="34" charset="0"/>
              </a:rPr>
              <a:t> / Basis: Nutzer mobiler und/oder stationärer Angebote ab 16 J. / </a:t>
            </a:r>
            <a:br>
              <a:rPr lang="de-DE" sz="900" dirty="0">
                <a:latin typeface="Avenir Next LT Pro" panose="020B0504020202020204" pitchFamily="34" charset="0"/>
              </a:rPr>
            </a:br>
            <a:r>
              <a:rPr lang="de-DE" sz="900" dirty="0">
                <a:latin typeface="Avenir Next LT Pro" panose="020B0504020202020204" pitchFamily="34" charset="0"/>
              </a:rPr>
              <a:t>Zielgruppe: Gesamt / Gesamt- und Einzelangebote nach TOP Navigationshilfe </a:t>
            </a:r>
            <a:br>
              <a:rPr lang="de-DE" sz="900" dirty="0">
                <a:latin typeface="Avenir Next LT Pro" panose="020B0504020202020204" pitchFamily="34" charset="0"/>
              </a:rPr>
            </a:br>
            <a:r>
              <a:rPr lang="de-DE" sz="900" dirty="0">
                <a:latin typeface="Avenir Next LT Pro" panose="020B0504020202020204" pitchFamily="34" charset="0"/>
              </a:rPr>
              <a:t>„Lokales“ / Zeitraum: Ø Monat Jan. bis Nov. 2021</a:t>
            </a:r>
          </a:p>
        </p:txBody>
      </p:sp>
      <p:pic>
        <p:nvPicPr>
          <p:cNvPr id="12" name="Grafik 11">
            <a:extLst>
              <a:ext uri="{FF2B5EF4-FFF2-40B4-BE49-F238E27FC236}">
                <a16:creationId xmlns:a16="http://schemas.microsoft.com/office/drawing/2014/main" id="{F2F3C613-4814-4620-A867-9527E396B4E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636" y="9125517"/>
            <a:ext cx="613693" cy="216000"/>
          </a:xfrm>
          <a:prstGeom prst="rect">
            <a:avLst/>
          </a:prstGeom>
        </p:spPr>
      </p:pic>
      <p:sp>
        <p:nvSpPr>
          <p:cNvPr id="13" name="Textfeld 12">
            <a:extLst>
              <a:ext uri="{FF2B5EF4-FFF2-40B4-BE49-F238E27FC236}">
                <a16:creationId xmlns:a16="http://schemas.microsoft.com/office/drawing/2014/main" id="{D5D95F16-D9A0-4F7F-8FD5-F1D92CA67903}"/>
              </a:ext>
            </a:extLst>
          </p:cNvPr>
          <p:cNvSpPr txBox="1"/>
          <p:nvPr/>
        </p:nvSpPr>
        <p:spPr>
          <a:xfrm>
            <a:off x="1149428" y="9035705"/>
            <a:ext cx="4898947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900" dirty="0">
                <a:latin typeface="Avenir Next LT Pro" panose="020B0504020202020204" pitchFamily="34" charset="0"/>
              </a:rPr>
              <a:t>Quelle: agof </a:t>
            </a:r>
            <a:r>
              <a:rPr lang="de-DE" sz="900" dirty="0" err="1">
                <a:latin typeface="Avenir Next LT Pro" panose="020B0504020202020204" pitchFamily="34" charset="0"/>
              </a:rPr>
              <a:t>ddf</a:t>
            </a:r>
            <a:r>
              <a:rPr lang="de-DE" sz="900" dirty="0">
                <a:latin typeface="Avenir Next LT Pro" panose="020B0504020202020204" pitchFamily="34" charset="0"/>
              </a:rPr>
              <a:t> / Basis: Nutzer mobiler und/oder stationärer Angebote ab 16 J. / </a:t>
            </a:r>
            <a:br>
              <a:rPr lang="de-DE" sz="900" dirty="0">
                <a:latin typeface="Avenir Next LT Pro" panose="020B0504020202020204" pitchFamily="34" charset="0"/>
              </a:rPr>
            </a:br>
            <a:r>
              <a:rPr lang="de-DE" sz="900" dirty="0">
                <a:latin typeface="Avenir Next LT Pro" panose="020B0504020202020204" pitchFamily="34" charset="0"/>
              </a:rPr>
              <a:t>Zielgruppe: Gesamt / Gesamt- und Einzelangebote nach TOP Navigationshilfe </a:t>
            </a:r>
            <a:br>
              <a:rPr lang="de-DE" sz="900" dirty="0">
                <a:latin typeface="Avenir Next LT Pro" panose="020B0504020202020204" pitchFamily="34" charset="0"/>
              </a:rPr>
            </a:br>
            <a:r>
              <a:rPr lang="de-DE" sz="900" dirty="0">
                <a:latin typeface="Avenir Next LT Pro" panose="020B0504020202020204" pitchFamily="34" charset="0"/>
              </a:rPr>
              <a:t>„Lokales“ / Zeitraum: Ø Tag Jan. bis Nov. 2021</a:t>
            </a:r>
          </a:p>
        </p:txBody>
      </p:sp>
    </p:spTree>
    <p:extLst>
      <p:ext uri="{BB962C8B-B14F-4D97-AF65-F5344CB8AC3E}">
        <p14:creationId xmlns:p14="http://schemas.microsoft.com/office/powerpoint/2010/main" val="12504426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uppieren 4">
            <a:extLst>
              <a:ext uri="{FF2B5EF4-FFF2-40B4-BE49-F238E27FC236}">
                <a16:creationId xmlns:a16="http://schemas.microsoft.com/office/drawing/2014/main" id="{FD4590B6-FD6B-4BB2-8F48-9ED6EF8FFD4E}"/>
              </a:ext>
            </a:extLst>
          </p:cNvPr>
          <p:cNvGrpSpPr/>
          <p:nvPr/>
        </p:nvGrpSpPr>
        <p:grpSpPr>
          <a:xfrm>
            <a:off x="476250" y="1326043"/>
            <a:ext cx="6213310" cy="6224946"/>
            <a:chOff x="476250" y="452583"/>
            <a:chExt cx="6213310" cy="6224946"/>
          </a:xfrm>
        </p:grpSpPr>
        <p:sp>
          <p:nvSpPr>
            <p:cNvPr id="2" name="Textfeld 1">
              <a:extLst>
                <a:ext uri="{FF2B5EF4-FFF2-40B4-BE49-F238E27FC236}">
                  <a16:creationId xmlns:a16="http://schemas.microsoft.com/office/drawing/2014/main" id="{B79F1097-DB29-4060-97A3-240121EB3C8A}"/>
                </a:ext>
              </a:extLst>
            </p:cNvPr>
            <p:cNvSpPr txBox="1"/>
            <p:nvPr/>
          </p:nvSpPr>
          <p:spPr>
            <a:xfrm>
              <a:off x="500314" y="452583"/>
              <a:ext cx="618924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1400" b="1" dirty="0">
                  <a:latin typeface="Avenir Next LT Pro Demi" panose="020B0704020202020204" pitchFamily="34" charset="0"/>
                </a:rPr>
                <a:t>Mehr Kaufkraft im Netz: Netto-Einkommen der Onliner</a:t>
              </a:r>
              <a:r>
                <a:rPr lang="de-DE" sz="1400" dirty="0">
                  <a:latin typeface="Avenir Next LT Pro Demi" panose="020B0704020202020204" pitchFamily="34" charset="0"/>
                </a:rPr>
                <a:t> </a:t>
              </a:r>
              <a:br>
                <a:rPr lang="de-DE" sz="1400" dirty="0">
                  <a:latin typeface="Avenir Next LT Pro Demi" panose="020B0704020202020204" pitchFamily="34" charset="0"/>
                </a:rPr>
              </a:br>
              <a:r>
                <a:rPr lang="de-DE" sz="1400" b="1" dirty="0">
                  <a:latin typeface="Avenir Next LT Pro Demi" panose="020B0704020202020204" pitchFamily="34" charset="0"/>
                </a:rPr>
                <a:t>im Vorjahresvergleich </a:t>
              </a:r>
              <a:r>
                <a:rPr lang="de-DE" sz="1400" dirty="0">
                  <a:latin typeface="Avenir Next LT Pro Demi" panose="020B0704020202020204" pitchFamily="34" charset="0"/>
                </a:rPr>
                <a:t>/ Unique User in Millionen</a:t>
              </a:r>
            </a:p>
          </p:txBody>
        </p:sp>
        <p:graphicFrame>
          <p:nvGraphicFramePr>
            <p:cNvPr id="3" name="Chart 6">
              <a:extLst>
                <a:ext uri="{FF2B5EF4-FFF2-40B4-BE49-F238E27FC236}">
                  <a16:creationId xmlns:a16="http://schemas.microsoft.com/office/drawing/2014/main" id="{D61E3D7A-26D6-4605-B0E1-B3235EC685B5}"/>
                </a:ext>
              </a:extLst>
            </p:cNvPr>
            <p:cNvGraphicFramePr/>
            <p:nvPr>
              <p:extLst>
                <p:ext uri="{D42A27DB-BD31-4B8C-83A1-F6EECF244321}">
                  <p14:modId xmlns:p14="http://schemas.microsoft.com/office/powerpoint/2010/main" val="2948011354"/>
                </p:ext>
              </p:extLst>
            </p:nvPr>
          </p:nvGraphicFramePr>
          <p:xfrm>
            <a:off x="476250" y="1012271"/>
            <a:ext cx="5996734" cy="5665258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2"/>
            </a:graphicData>
          </a:graphic>
        </p:graphicFrame>
      </p:grpSp>
      <p:pic>
        <p:nvPicPr>
          <p:cNvPr id="6" name="Grafik 5">
            <a:extLst>
              <a:ext uri="{FF2B5EF4-FFF2-40B4-BE49-F238E27FC236}">
                <a16:creationId xmlns:a16="http://schemas.microsoft.com/office/drawing/2014/main" id="{76B1F0DD-DB40-4AD4-A1EE-0731B090CE6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9464" y="235785"/>
            <a:ext cx="1188998" cy="432000"/>
          </a:xfrm>
          <a:prstGeom prst="rect">
            <a:avLst/>
          </a:prstGeom>
        </p:spPr>
      </p:pic>
      <p:sp>
        <p:nvSpPr>
          <p:cNvPr id="7" name="Textfeld 6">
            <a:extLst>
              <a:ext uri="{FF2B5EF4-FFF2-40B4-BE49-F238E27FC236}">
                <a16:creationId xmlns:a16="http://schemas.microsoft.com/office/drawing/2014/main" id="{3AF4C057-950D-4CF6-9525-CCCBCEF105D6}"/>
              </a:ext>
            </a:extLst>
          </p:cNvPr>
          <p:cNvSpPr txBox="1"/>
          <p:nvPr/>
        </p:nvSpPr>
        <p:spPr>
          <a:xfrm>
            <a:off x="1336851" y="7823571"/>
            <a:ext cx="48798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900" dirty="0">
                <a:latin typeface="Avenir Next LT Pro" panose="020B0504020202020204" pitchFamily="34" charset="0"/>
              </a:rPr>
              <a:t>Quelle: agof ddf / Basis: Nutzer mobiler und/oder stationärer Online-Angebote ab 16 J. / Zielgruppe: Gesamt / Filter: Nettoeinkommen / Zeiträume: 2020 sowie 2021 (Jan.-Nov.)</a:t>
            </a:r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1A8B5AC3-291A-4D01-A58A-25B0B981C21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282" y="7871573"/>
            <a:ext cx="792666" cy="28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910225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pieren 1">
            <a:extLst>
              <a:ext uri="{FF2B5EF4-FFF2-40B4-BE49-F238E27FC236}">
                <a16:creationId xmlns:a16="http://schemas.microsoft.com/office/drawing/2014/main" id="{0A706DFC-A931-47A8-B680-94B454935803}"/>
              </a:ext>
            </a:extLst>
          </p:cNvPr>
          <p:cNvGrpSpPr/>
          <p:nvPr/>
        </p:nvGrpSpPr>
        <p:grpSpPr>
          <a:xfrm>
            <a:off x="566318" y="866014"/>
            <a:ext cx="5040000" cy="3544336"/>
            <a:chOff x="461543" y="246889"/>
            <a:chExt cx="5040000" cy="3544336"/>
          </a:xfrm>
        </p:grpSpPr>
        <p:graphicFrame>
          <p:nvGraphicFramePr>
            <p:cNvPr id="4" name="Chart 6">
              <a:extLst>
                <a:ext uri="{FF2B5EF4-FFF2-40B4-BE49-F238E27FC236}">
                  <a16:creationId xmlns:a16="http://schemas.microsoft.com/office/drawing/2014/main" id="{A7E66207-B4BD-41E7-94BC-5AD4137A1A38}"/>
                </a:ext>
              </a:extLst>
            </p:cNvPr>
            <p:cNvGraphicFramePr/>
            <p:nvPr>
              <p:extLst>
                <p:ext uri="{D42A27DB-BD31-4B8C-83A1-F6EECF244321}">
                  <p14:modId xmlns:p14="http://schemas.microsoft.com/office/powerpoint/2010/main" val="2058883830"/>
                </p:ext>
              </p:extLst>
            </p:nvPr>
          </p:nvGraphicFramePr>
          <p:xfrm>
            <a:off x="461543" y="551225"/>
            <a:ext cx="5040000" cy="324000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2"/>
            </a:graphicData>
          </a:graphic>
        </p:graphicFrame>
        <p:sp>
          <p:nvSpPr>
            <p:cNvPr id="5" name="TextBox 3">
              <a:extLst>
                <a:ext uri="{FF2B5EF4-FFF2-40B4-BE49-F238E27FC236}">
                  <a16:creationId xmlns:a16="http://schemas.microsoft.com/office/drawing/2014/main" id="{EFD01895-622D-4F62-BBC0-890A4F4108B0}"/>
                </a:ext>
              </a:extLst>
            </p:cNvPr>
            <p:cNvSpPr txBox="1"/>
            <p:nvPr/>
          </p:nvSpPr>
          <p:spPr>
            <a:xfrm>
              <a:off x="479559" y="246889"/>
              <a:ext cx="4260883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1400" b="1" dirty="0">
                  <a:latin typeface="Avenir Next LT Pro Demi" panose="020B0704020202020204" pitchFamily="34" charset="0"/>
                  <a:cs typeface="Arial" panose="020B0604020202020204" pitchFamily="34" charset="0"/>
                </a:rPr>
                <a:t>TOP 10 Boulevard: Unique User 2021 in Prozent  </a:t>
              </a:r>
            </a:p>
          </p:txBody>
        </p:sp>
      </p:grpSp>
      <p:grpSp>
        <p:nvGrpSpPr>
          <p:cNvPr id="3" name="Gruppieren 2">
            <a:extLst>
              <a:ext uri="{FF2B5EF4-FFF2-40B4-BE49-F238E27FC236}">
                <a16:creationId xmlns:a16="http://schemas.microsoft.com/office/drawing/2014/main" id="{41682D57-7AD0-4CED-B6E3-59B3EAD78B44}"/>
              </a:ext>
            </a:extLst>
          </p:cNvPr>
          <p:cNvGrpSpPr/>
          <p:nvPr/>
        </p:nvGrpSpPr>
        <p:grpSpPr>
          <a:xfrm>
            <a:off x="479432" y="5276465"/>
            <a:ext cx="5040000" cy="3578418"/>
            <a:chOff x="479432" y="5276465"/>
            <a:chExt cx="5040000" cy="3578418"/>
          </a:xfrm>
        </p:grpSpPr>
        <p:graphicFrame>
          <p:nvGraphicFramePr>
            <p:cNvPr id="7" name="Chart 6">
              <a:extLst>
                <a:ext uri="{FF2B5EF4-FFF2-40B4-BE49-F238E27FC236}">
                  <a16:creationId xmlns:a16="http://schemas.microsoft.com/office/drawing/2014/main" id="{45E657AC-E00E-47FE-9669-963EBC5B6E42}"/>
                </a:ext>
              </a:extLst>
            </p:cNvPr>
            <p:cNvGraphicFramePr/>
            <p:nvPr>
              <p:extLst>
                <p:ext uri="{D42A27DB-BD31-4B8C-83A1-F6EECF244321}">
                  <p14:modId xmlns:p14="http://schemas.microsoft.com/office/powerpoint/2010/main" val="2343264756"/>
                </p:ext>
              </p:extLst>
            </p:nvPr>
          </p:nvGraphicFramePr>
          <p:xfrm>
            <a:off x="479432" y="5614883"/>
            <a:ext cx="5040000" cy="324000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3"/>
            </a:graphicData>
          </a:graphic>
        </p:graphicFrame>
        <p:sp>
          <p:nvSpPr>
            <p:cNvPr id="8" name="TextBox 3">
              <a:extLst>
                <a:ext uri="{FF2B5EF4-FFF2-40B4-BE49-F238E27FC236}">
                  <a16:creationId xmlns:a16="http://schemas.microsoft.com/office/drawing/2014/main" id="{A4FB98EB-1591-47C6-8DC2-5B5C5D6F9F72}"/>
                </a:ext>
              </a:extLst>
            </p:cNvPr>
            <p:cNvSpPr txBox="1"/>
            <p:nvPr/>
          </p:nvSpPr>
          <p:spPr>
            <a:xfrm>
              <a:off x="509667" y="5276465"/>
              <a:ext cx="4672735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1400" b="1" dirty="0">
                  <a:latin typeface="Avenir Next LT Pro Demi" panose="020B0704020202020204" pitchFamily="34" charset="0"/>
                  <a:cs typeface="Arial" panose="020B0604020202020204" pitchFamily="34" charset="0"/>
                </a:rPr>
                <a:t>TOP 10 Boulevard: Unique User </a:t>
              </a:r>
              <a:r>
                <a:rPr lang="de-DE" sz="1400" b="1" dirty="0">
                  <a:latin typeface="Avenir Next LT Pro Light" panose="020B0304020202020204" pitchFamily="34" charset="0"/>
                  <a:cs typeface="Arial" panose="020B0604020202020204" pitchFamily="34" charset="0"/>
                </a:rPr>
                <a:t>Ø</a:t>
              </a:r>
              <a:r>
                <a:rPr lang="de-DE" sz="1400" b="1" dirty="0">
                  <a:latin typeface="Avenir Next LT Pro Demi" panose="020B0704020202020204" pitchFamily="34" charset="0"/>
                  <a:cs typeface="Arial" panose="020B0604020202020204" pitchFamily="34" charset="0"/>
                </a:rPr>
                <a:t> Monat in Prozent  </a:t>
              </a:r>
            </a:p>
          </p:txBody>
        </p:sp>
      </p:grpSp>
      <p:pic>
        <p:nvPicPr>
          <p:cNvPr id="9" name="Grafik 8">
            <a:extLst>
              <a:ext uri="{FF2B5EF4-FFF2-40B4-BE49-F238E27FC236}">
                <a16:creationId xmlns:a16="http://schemas.microsoft.com/office/drawing/2014/main" id="{45D41829-EAAB-4D88-9E08-1D8EA014E3E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9464" y="235785"/>
            <a:ext cx="1188998" cy="432000"/>
          </a:xfrm>
          <a:prstGeom prst="rect">
            <a:avLst/>
          </a:prstGeom>
        </p:spPr>
      </p:pic>
      <p:pic>
        <p:nvPicPr>
          <p:cNvPr id="10" name="Grafik 9">
            <a:extLst>
              <a:ext uri="{FF2B5EF4-FFF2-40B4-BE49-F238E27FC236}">
                <a16:creationId xmlns:a16="http://schemas.microsoft.com/office/drawing/2014/main" id="{3DF51F1E-2EFF-4C32-95A4-3518A8C723B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636" y="4614134"/>
            <a:ext cx="613693" cy="216000"/>
          </a:xfrm>
          <a:prstGeom prst="rect">
            <a:avLst/>
          </a:prstGeom>
        </p:spPr>
      </p:pic>
      <p:sp>
        <p:nvSpPr>
          <p:cNvPr id="11" name="Textfeld 10">
            <a:extLst>
              <a:ext uri="{FF2B5EF4-FFF2-40B4-BE49-F238E27FC236}">
                <a16:creationId xmlns:a16="http://schemas.microsoft.com/office/drawing/2014/main" id="{54F318F7-D4F9-4F25-B075-3D1709914BC1}"/>
              </a:ext>
            </a:extLst>
          </p:cNvPr>
          <p:cNvSpPr txBox="1"/>
          <p:nvPr/>
        </p:nvSpPr>
        <p:spPr>
          <a:xfrm>
            <a:off x="1149429" y="4524322"/>
            <a:ext cx="4756072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900" dirty="0">
                <a:latin typeface="Avenir Next LT Pro" panose="020B0504020202020204" pitchFamily="34" charset="0"/>
              </a:rPr>
              <a:t>Quelle: agof </a:t>
            </a:r>
            <a:r>
              <a:rPr lang="de-DE" sz="900" dirty="0" err="1">
                <a:latin typeface="Avenir Next LT Pro" panose="020B0504020202020204" pitchFamily="34" charset="0"/>
              </a:rPr>
              <a:t>ddf</a:t>
            </a:r>
            <a:r>
              <a:rPr lang="de-DE" sz="900" dirty="0">
                <a:latin typeface="Avenir Next LT Pro" panose="020B0504020202020204" pitchFamily="34" charset="0"/>
              </a:rPr>
              <a:t> / Basis: Nutzer mobiler und/oder stationärer Angebote ab 16 J. / </a:t>
            </a:r>
            <a:br>
              <a:rPr lang="de-DE" sz="900" dirty="0">
                <a:latin typeface="Avenir Next LT Pro" panose="020B0504020202020204" pitchFamily="34" charset="0"/>
              </a:rPr>
            </a:br>
            <a:r>
              <a:rPr lang="de-DE" sz="900" dirty="0">
                <a:latin typeface="Avenir Next LT Pro" panose="020B0504020202020204" pitchFamily="34" charset="0"/>
              </a:rPr>
              <a:t>Zielgruppe: Gesamt / Gesamt- und Einzelangebote nach TOP Navigationshilfe „Boulevard, Stars“ / Zeitraum: Ø Monat Jan. bis Nov. 2021</a:t>
            </a:r>
          </a:p>
        </p:txBody>
      </p:sp>
      <p:pic>
        <p:nvPicPr>
          <p:cNvPr id="14" name="Grafik 13">
            <a:extLst>
              <a:ext uri="{FF2B5EF4-FFF2-40B4-BE49-F238E27FC236}">
                <a16:creationId xmlns:a16="http://schemas.microsoft.com/office/drawing/2014/main" id="{2625A3BF-DD13-4356-89BF-0A55CB53804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636" y="9125517"/>
            <a:ext cx="613693" cy="216000"/>
          </a:xfrm>
          <a:prstGeom prst="rect">
            <a:avLst/>
          </a:prstGeom>
        </p:spPr>
      </p:pic>
      <p:sp>
        <p:nvSpPr>
          <p:cNvPr id="15" name="Textfeld 14">
            <a:extLst>
              <a:ext uri="{FF2B5EF4-FFF2-40B4-BE49-F238E27FC236}">
                <a16:creationId xmlns:a16="http://schemas.microsoft.com/office/drawing/2014/main" id="{CF479AF1-E377-4764-B31D-D306B5A642EC}"/>
              </a:ext>
            </a:extLst>
          </p:cNvPr>
          <p:cNvSpPr txBox="1"/>
          <p:nvPr/>
        </p:nvSpPr>
        <p:spPr>
          <a:xfrm>
            <a:off x="1149428" y="9035705"/>
            <a:ext cx="4898947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900" dirty="0">
                <a:latin typeface="Avenir Next LT Pro" panose="020B0504020202020204" pitchFamily="34" charset="0"/>
              </a:rPr>
              <a:t>Quelle: agof </a:t>
            </a:r>
            <a:r>
              <a:rPr lang="de-DE" sz="900" dirty="0" err="1">
                <a:latin typeface="Avenir Next LT Pro" panose="020B0504020202020204" pitchFamily="34" charset="0"/>
              </a:rPr>
              <a:t>ddf</a:t>
            </a:r>
            <a:r>
              <a:rPr lang="de-DE" sz="900" dirty="0">
                <a:latin typeface="Avenir Next LT Pro" panose="020B0504020202020204" pitchFamily="34" charset="0"/>
              </a:rPr>
              <a:t> / Basis: Nutzer mobiler und/oder stationärer Angebote ab 16 J. / </a:t>
            </a:r>
            <a:br>
              <a:rPr lang="de-DE" sz="900" dirty="0">
                <a:latin typeface="Avenir Next LT Pro" panose="020B0504020202020204" pitchFamily="34" charset="0"/>
              </a:rPr>
            </a:br>
            <a:r>
              <a:rPr lang="de-DE" sz="900" dirty="0">
                <a:latin typeface="Avenir Next LT Pro" panose="020B0504020202020204" pitchFamily="34" charset="0"/>
              </a:rPr>
              <a:t>Zielgruppe: Gesamt / Gesamt- und Einzelangebote nach TOP Navigationshilfe </a:t>
            </a:r>
            <a:br>
              <a:rPr lang="de-DE" sz="900" dirty="0">
                <a:latin typeface="Avenir Next LT Pro" panose="020B0504020202020204" pitchFamily="34" charset="0"/>
              </a:rPr>
            </a:br>
            <a:r>
              <a:rPr lang="de-DE" sz="900" dirty="0">
                <a:latin typeface="Avenir Next LT Pro" panose="020B0504020202020204" pitchFamily="34" charset="0"/>
              </a:rPr>
              <a:t>„Boulevard, Stars“ / Zeitraum: Ø Tag Jan. bis Nov. 2021</a:t>
            </a:r>
          </a:p>
        </p:txBody>
      </p:sp>
    </p:spTree>
    <p:extLst>
      <p:ext uri="{BB962C8B-B14F-4D97-AF65-F5344CB8AC3E}">
        <p14:creationId xmlns:p14="http://schemas.microsoft.com/office/powerpoint/2010/main" val="388865039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4">
            <a:extLst>
              <a:ext uri="{FF2B5EF4-FFF2-40B4-BE49-F238E27FC236}">
                <a16:creationId xmlns:a16="http://schemas.microsoft.com/office/drawing/2014/main" id="{32B59A31-6199-410E-AF29-C5236EF2C3B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53"/>
            <a:ext cx="6858000" cy="99032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04252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pieren 1">
            <a:extLst>
              <a:ext uri="{FF2B5EF4-FFF2-40B4-BE49-F238E27FC236}">
                <a16:creationId xmlns:a16="http://schemas.microsoft.com/office/drawing/2014/main" id="{F4F809C5-2AE5-4EEB-834A-2F92A4B5C909}"/>
              </a:ext>
            </a:extLst>
          </p:cNvPr>
          <p:cNvGrpSpPr/>
          <p:nvPr/>
        </p:nvGrpSpPr>
        <p:grpSpPr>
          <a:xfrm>
            <a:off x="338594" y="1149171"/>
            <a:ext cx="6192000" cy="5683594"/>
            <a:chOff x="239874" y="303011"/>
            <a:chExt cx="6192000" cy="5683594"/>
          </a:xfrm>
        </p:grpSpPr>
        <p:grpSp>
          <p:nvGrpSpPr>
            <p:cNvPr id="16" name="Gruppieren 15">
              <a:extLst>
                <a:ext uri="{FF2B5EF4-FFF2-40B4-BE49-F238E27FC236}">
                  <a16:creationId xmlns:a16="http://schemas.microsoft.com/office/drawing/2014/main" id="{485B3DCA-F071-4064-8DE7-3CA0EF9805AF}"/>
                </a:ext>
              </a:extLst>
            </p:cNvPr>
            <p:cNvGrpSpPr/>
            <p:nvPr/>
          </p:nvGrpSpPr>
          <p:grpSpPr>
            <a:xfrm>
              <a:off x="239874" y="938423"/>
              <a:ext cx="6192000" cy="5048182"/>
              <a:chOff x="480514" y="902327"/>
              <a:chExt cx="6377486" cy="5048182"/>
            </a:xfrm>
          </p:grpSpPr>
          <p:graphicFrame>
            <p:nvGraphicFramePr>
              <p:cNvPr id="15" name="Chart 6">
                <a:extLst>
                  <a:ext uri="{FF2B5EF4-FFF2-40B4-BE49-F238E27FC236}">
                    <a16:creationId xmlns:a16="http://schemas.microsoft.com/office/drawing/2014/main" id="{8059CB94-FA5F-4359-A559-69AC97FEA8DE}"/>
                  </a:ext>
                </a:extLst>
              </p:cNvPr>
              <p:cNvGraphicFramePr/>
              <p:nvPr>
                <p:extLst>
                  <p:ext uri="{D42A27DB-BD31-4B8C-83A1-F6EECF244321}">
                    <p14:modId xmlns:p14="http://schemas.microsoft.com/office/powerpoint/2010/main" val="2967847331"/>
                  </p:ext>
                </p:extLst>
              </p:nvPr>
            </p:nvGraphicFramePr>
            <p:xfrm>
              <a:off x="480514" y="902327"/>
              <a:ext cx="6377486" cy="5048182"/>
            </p:xfrm>
            <a:graphic>
              <a:graphicData uri="http://schemas.openxmlformats.org/drawingml/2006/chart">
                <c:chart xmlns:c="http://schemas.openxmlformats.org/drawingml/2006/chart" xmlns:r="http://schemas.openxmlformats.org/officeDocument/2006/relationships" r:id="rId2"/>
              </a:graphicData>
            </a:graphic>
          </p:graphicFrame>
          <p:pic>
            <p:nvPicPr>
              <p:cNvPr id="7" name="Grafik 6">
                <a:extLst>
                  <a:ext uri="{FF2B5EF4-FFF2-40B4-BE49-F238E27FC236}">
                    <a16:creationId xmlns:a16="http://schemas.microsoft.com/office/drawing/2014/main" id="{3724DE90-076A-44E2-BD9B-E1FB7189AC5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rcRect/>
              <a:stretch/>
            </p:blipFill>
            <p:spPr>
              <a:xfrm>
                <a:off x="3055649" y="2644698"/>
                <a:ext cx="1266469" cy="1296000"/>
              </a:xfrm>
              <a:prstGeom prst="rect">
                <a:avLst/>
              </a:prstGeom>
            </p:spPr>
          </p:pic>
          <p:sp>
            <p:nvSpPr>
              <p:cNvPr id="5" name="Textfeld 4">
                <a:extLst>
                  <a:ext uri="{FF2B5EF4-FFF2-40B4-BE49-F238E27FC236}">
                    <a16:creationId xmlns:a16="http://schemas.microsoft.com/office/drawing/2014/main" id="{D7116036-2115-4B5E-801F-E9D77FCCE9E5}"/>
                  </a:ext>
                </a:extLst>
              </p:cNvPr>
              <p:cNvSpPr txBox="1"/>
              <p:nvPr/>
            </p:nvSpPr>
            <p:spPr>
              <a:xfrm>
                <a:off x="2943677" y="3838582"/>
                <a:ext cx="1514475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de-DE" sz="1400" b="1" dirty="0">
                    <a:latin typeface="Avenir Next LT Pro Demi" panose="020B0704020202020204" pitchFamily="34" charset="0"/>
                  </a:rPr>
                  <a:t>Nutzeranteil </a:t>
                </a:r>
                <a:br>
                  <a:rPr lang="de-DE" sz="1400" b="1" dirty="0">
                    <a:latin typeface="Avenir Next LT Pro Demi" panose="020B0704020202020204" pitchFamily="34" charset="0"/>
                  </a:rPr>
                </a:br>
                <a:r>
                  <a:rPr lang="de-DE" sz="1400" b="1" dirty="0">
                    <a:latin typeface="Avenir Next LT Pro Demi" panose="020B0704020202020204" pitchFamily="34" charset="0"/>
                  </a:rPr>
                  <a:t>in Prozent</a:t>
                </a:r>
              </a:p>
            </p:txBody>
          </p:sp>
        </p:grpSp>
        <p:sp>
          <p:nvSpPr>
            <p:cNvPr id="14" name="Textfeld 13">
              <a:extLst>
                <a:ext uri="{FF2B5EF4-FFF2-40B4-BE49-F238E27FC236}">
                  <a16:creationId xmlns:a16="http://schemas.microsoft.com/office/drawing/2014/main" id="{EA074BB9-60CA-4957-B951-2028AC7CA714}"/>
                </a:ext>
              </a:extLst>
            </p:cNvPr>
            <p:cNvSpPr txBox="1"/>
            <p:nvPr/>
          </p:nvSpPr>
          <p:spPr>
            <a:xfrm>
              <a:off x="480514" y="303011"/>
              <a:ext cx="5102142" cy="38683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ts val="2600"/>
                </a:lnSpc>
              </a:pPr>
              <a:r>
                <a:rPr lang="de-DE" sz="1400" b="1" dirty="0">
                  <a:latin typeface="Avenir Next LT Pro Demi" panose="020B0704020202020204" pitchFamily="34" charset="0"/>
                </a:rPr>
                <a:t>Onliner 2021: Nutzeranteil nach Bildungsgrad</a:t>
              </a:r>
            </a:p>
          </p:txBody>
        </p:sp>
      </p:grpSp>
      <p:pic>
        <p:nvPicPr>
          <p:cNvPr id="8" name="Grafik 7">
            <a:extLst>
              <a:ext uri="{FF2B5EF4-FFF2-40B4-BE49-F238E27FC236}">
                <a16:creationId xmlns:a16="http://schemas.microsoft.com/office/drawing/2014/main" id="{1D3D0A1F-F844-4E65-A951-C9264FC243C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9464" y="235785"/>
            <a:ext cx="1188998" cy="432000"/>
          </a:xfrm>
          <a:prstGeom prst="rect">
            <a:avLst/>
          </a:prstGeom>
        </p:spPr>
      </p:pic>
      <p:sp>
        <p:nvSpPr>
          <p:cNvPr id="9" name="Textfeld 8">
            <a:extLst>
              <a:ext uri="{FF2B5EF4-FFF2-40B4-BE49-F238E27FC236}">
                <a16:creationId xmlns:a16="http://schemas.microsoft.com/office/drawing/2014/main" id="{49754FF9-8499-45D7-BAD6-7B8C6E3DCE53}"/>
              </a:ext>
            </a:extLst>
          </p:cNvPr>
          <p:cNvSpPr txBox="1"/>
          <p:nvPr/>
        </p:nvSpPr>
        <p:spPr>
          <a:xfrm>
            <a:off x="1347671" y="7287474"/>
            <a:ext cx="48798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900" dirty="0">
                <a:latin typeface="Avenir Next LT Pro" panose="020B0504020202020204" pitchFamily="34" charset="0"/>
              </a:rPr>
              <a:t>Quelle: agof ddf / Basis: Nutzer mobiler und/oder stationärer Online-Angebote ab 16 J. / Zielgruppe: Gesamt / Filter: Bildungsabschluss / Zeitraum: Januar bis November 2021</a:t>
            </a:r>
          </a:p>
        </p:txBody>
      </p:sp>
      <p:pic>
        <p:nvPicPr>
          <p:cNvPr id="10" name="Grafik 9">
            <a:extLst>
              <a:ext uri="{FF2B5EF4-FFF2-40B4-BE49-F238E27FC236}">
                <a16:creationId xmlns:a16="http://schemas.microsoft.com/office/drawing/2014/main" id="{BC97FFC8-6FD4-4563-9D46-E43F314E492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102" y="7335476"/>
            <a:ext cx="792666" cy="28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228891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Gruppieren 20">
            <a:extLst>
              <a:ext uri="{FF2B5EF4-FFF2-40B4-BE49-F238E27FC236}">
                <a16:creationId xmlns:a16="http://schemas.microsoft.com/office/drawing/2014/main" id="{96FC13B3-E35C-4E33-A5FF-B84CF3597CD6}"/>
              </a:ext>
            </a:extLst>
          </p:cNvPr>
          <p:cNvGrpSpPr/>
          <p:nvPr/>
        </p:nvGrpSpPr>
        <p:grpSpPr>
          <a:xfrm>
            <a:off x="449593" y="1518417"/>
            <a:ext cx="6227980" cy="6081455"/>
            <a:chOff x="486188" y="1175517"/>
            <a:chExt cx="6227980" cy="6081455"/>
          </a:xfrm>
        </p:grpSpPr>
        <p:sp>
          <p:nvSpPr>
            <p:cNvPr id="14" name="Textfeld 2">
              <a:extLst>
                <a:ext uri="{FF2B5EF4-FFF2-40B4-BE49-F238E27FC236}">
                  <a16:creationId xmlns:a16="http://schemas.microsoft.com/office/drawing/2014/main" id="{919A2E8F-6959-4C69-AEED-EAF7DB422667}"/>
                </a:ext>
              </a:extLst>
            </p:cNvPr>
            <p:cNvSpPr txBox="1"/>
            <p:nvPr/>
          </p:nvSpPr>
          <p:spPr>
            <a:xfrm>
              <a:off x="5357415" y="5007031"/>
              <a:ext cx="819177" cy="448658"/>
            </a:xfrm>
            <a:prstGeom prst="rect">
              <a:avLst/>
            </a:prstGeom>
          </p:spPr>
          <p:txBody>
            <a:bodyPr wrap="square" rtlCol="0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de-DE" sz="1200" b="1" dirty="0">
                  <a:latin typeface="Avenir Next LT Pro" panose="020B0504020202020204" pitchFamily="34" charset="0"/>
                </a:rPr>
                <a:t>+ 10,9%</a:t>
              </a:r>
            </a:p>
          </p:txBody>
        </p:sp>
        <p:sp>
          <p:nvSpPr>
            <p:cNvPr id="13" name="Ellipse 12">
              <a:extLst>
                <a:ext uri="{FF2B5EF4-FFF2-40B4-BE49-F238E27FC236}">
                  <a16:creationId xmlns:a16="http://schemas.microsoft.com/office/drawing/2014/main" id="{60685952-E81F-4B20-AE2B-CBDAADC11FE3}"/>
                </a:ext>
              </a:extLst>
            </p:cNvPr>
            <p:cNvSpPr/>
            <p:nvPr/>
          </p:nvSpPr>
          <p:spPr>
            <a:xfrm>
              <a:off x="5366940" y="4699538"/>
              <a:ext cx="847722" cy="867510"/>
            </a:xfrm>
            <a:prstGeom prst="ellipse">
              <a:avLst/>
            </a:prstGeom>
            <a:solidFill>
              <a:srgbClr val="BFBFB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de-DE"/>
            </a:p>
          </p:txBody>
        </p:sp>
        <p:sp>
          <p:nvSpPr>
            <p:cNvPr id="5" name="Textfeld 4">
              <a:extLst>
                <a:ext uri="{FF2B5EF4-FFF2-40B4-BE49-F238E27FC236}">
                  <a16:creationId xmlns:a16="http://schemas.microsoft.com/office/drawing/2014/main" id="{6EA786E4-F032-473F-A720-293E62E505A6}"/>
                </a:ext>
              </a:extLst>
            </p:cNvPr>
            <p:cNvSpPr txBox="1"/>
            <p:nvPr/>
          </p:nvSpPr>
          <p:spPr>
            <a:xfrm>
              <a:off x="486188" y="1175517"/>
              <a:ext cx="6227979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1400" b="1" dirty="0">
                  <a:latin typeface="Avenir Next LT Pro Demi" panose="020B0704020202020204" pitchFamily="34" charset="0"/>
                </a:rPr>
                <a:t>Ausstattung bundesdeutscher Haushalte mit PC, Laptop und/oder Tablet </a:t>
              </a:r>
              <a:br>
                <a:rPr lang="de-DE" sz="1400" b="1" dirty="0">
                  <a:latin typeface="Avenir Next LT Pro Demi" panose="020B0704020202020204" pitchFamily="34" charset="0"/>
                </a:rPr>
              </a:br>
              <a:r>
                <a:rPr lang="de-DE" sz="1400" b="1" dirty="0">
                  <a:latin typeface="Avenir Next LT Pro Demi" panose="020B0704020202020204" pitchFamily="34" charset="0"/>
                </a:rPr>
                <a:t>in unterschiedlichen Bevölkerungsgruppen im Jahresvergleich</a:t>
              </a:r>
            </a:p>
          </p:txBody>
        </p:sp>
        <p:graphicFrame>
          <p:nvGraphicFramePr>
            <p:cNvPr id="6" name="Diagramm 5">
              <a:extLst>
                <a:ext uri="{FF2B5EF4-FFF2-40B4-BE49-F238E27FC236}">
                  <a16:creationId xmlns:a16="http://schemas.microsoft.com/office/drawing/2014/main" id="{93734B37-94B8-44EE-B8CB-A0799C27E37E}"/>
                </a:ext>
              </a:extLst>
            </p:cNvPr>
            <p:cNvGraphicFramePr/>
            <p:nvPr/>
          </p:nvGraphicFramePr>
          <p:xfrm>
            <a:off x="1064035" y="2529179"/>
            <a:ext cx="4572000" cy="3138194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2"/>
            </a:graphicData>
          </a:graphic>
        </p:graphicFrame>
        <p:graphicFrame>
          <p:nvGraphicFramePr>
            <p:cNvPr id="4" name="Diagramm 3">
              <a:extLst>
                <a:ext uri="{FF2B5EF4-FFF2-40B4-BE49-F238E27FC236}">
                  <a16:creationId xmlns:a16="http://schemas.microsoft.com/office/drawing/2014/main" id="{6990D287-EC70-41F3-A56C-DA97AFF62F64}"/>
                </a:ext>
              </a:extLst>
            </p:cNvPr>
            <p:cNvGraphicFramePr/>
            <p:nvPr/>
          </p:nvGraphicFramePr>
          <p:xfrm>
            <a:off x="486189" y="1947660"/>
            <a:ext cx="6227979" cy="4973898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3"/>
            </a:graphicData>
          </a:graphic>
        </p:graphicFrame>
        <p:sp>
          <p:nvSpPr>
            <p:cNvPr id="7" name="Ellipse 6">
              <a:extLst>
                <a:ext uri="{FF2B5EF4-FFF2-40B4-BE49-F238E27FC236}">
                  <a16:creationId xmlns:a16="http://schemas.microsoft.com/office/drawing/2014/main" id="{E556DF1A-49F7-4D71-8591-B2D787010F6C}"/>
                </a:ext>
              </a:extLst>
            </p:cNvPr>
            <p:cNvSpPr/>
            <p:nvPr/>
          </p:nvSpPr>
          <p:spPr>
            <a:xfrm>
              <a:off x="2397525" y="1949628"/>
              <a:ext cx="847722" cy="867510"/>
            </a:xfrm>
            <a:prstGeom prst="ellipse">
              <a:avLst/>
            </a:prstGeom>
            <a:solidFill>
              <a:srgbClr val="BFBFB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de-DE"/>
            </a:p>
          </p:txBody>
        </p:sp>
        <p:sp>
          <p:nvSpPr>
            <p:cNvPr id="8" name="Textfeld 2">
              <a:extLst>
                <a:ext uri="{FF2B5EF4-FFF2-40B4-BE49-F238E27FC236}">
                  <a16:creationId xmlns:a16="http://schemas.microsoft.com/office/drawing/2014/main" id="{F4E2C8BD-EFD8-44B5-810C-B30973E524ED}"/>
                </a:ext>
              </a:extLst>
            </p:cNvPr>
            <p:cNvSpPr txBox="1"/>
            <p:nvPr/>
          </p:nvSpPr>
          <p:spPr>
            <a:xfrm>
              <a:off x="2388000" y="2257122"/>
              <a:ext cx="819177" cy="448658"/>
            </a:xfrm>
            <a:prstGeom prst="rect">
              <a:avLst/>
            </a:prstGeom>
          </p:spPr>
          <p:txBody>
            <a:bodyPr wrap="square" rtlCol="0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de-DE" sz="1200" b="1" dirty="0">
                  <a:latin typeface="Avenir Next LT Pro" panose="020B0504020202020204" pitchFamily="34" charset="0"/>
                </a:rPr>
                <a:t>+ 8,6%</a:t>
              </a:r>
            </a:p>
          </p:txBody>
        </p:sp>
        <p:sp>
          <p:nvSpPr>
            <p:cNvPr id="9" name="Ellipse 8">
              <a:extLst>
                <a:ext uri="{FF2B5EF4-FFF2-40B4-BE49-F238E27FC236}">
                  <a16:creationId xmlns:a16="http://schemas.microsoft.com/office/drawing/2014/main" id="{F08E09B5-4106-426C-AE92-B536DB63B02E}"/>
                </a:ext>
              </a:extLst>
            </p:cNvPr>
            <p:cNvSpPr/>
            <p:nvPr/>
          </p:nvSpPr>
          <p:spPr>
            <a:xfrm>
              <a:off x="841440" y="4522125"/>
              <a:ext cx="847722" cy="867510"/>
            </a:xfrm>
            <a:prstGeom prst="ellipse">
              <a:avLst/>
            </a:prstGeom>
            <a:solidFill>
              <a:srgbClr val="BFBFB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de-DE"/>
            </a:p>
          </p:txBody>
        </p:sp>
        <p:sp>
          <p:nvSpPr>
            <p:cNvPr id="10" name="Textfeld 2">
              <a:extLst>
                <a:ext uri="{FF2B5EF4-FFF2-40B4-BE49-F238E27FC236}">
                  <a16:creationId xmlns:a16="http://schemas.microsoft.com/office/drawing/2014/main" id="{49CFC729-9022-4E73-BBB5-C24872558654}"/>
                </a:ext>
              </a:extLst>
            </p:cNvPr>
            <p:cNvSpPr txBox="1"/>
            <p:nvPr/>
          </p:nvSpPr>
          <p:spPr>
            <a:xfrm>
              <a:off x="831915" y="4829618"/>
              <a:ext cx="819177" cy="448658"/>
            </a:xfrm>
            <a:prstGeom prst="rect">
              <a:avLst/>
            </a:prstGeom>
          </p:spPr>
          <p:txBody>
            <a:bodyPr wrap="square" rtlCol="0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de-DE" sz="1200" b="1" dirty="0">
                  <a:latin typeface="Avenir Next LT Pro" panose="020B0504020202020204" pitchFamily="34" charset="0"/>
                </a:rPr>
                <a:t>+ 5,6%</a:t>
              </a:r>
            </a:p>
          </p:txBody>
        </p:sp>
        <p:sp>
          <p:nvSpPr>
            <p:cNvPr id="11" name="Ellipse 10">
              <a:extLst>
                <a:ext uri="{FF2B5EF4-FFF2-40B4-BE49-F238E27FC236}">
                  <a16:creationId xmlns:a16="http://schemas.microsoft.com/office/drawing/2014/main" id="{1F086A12-E316-43AE-AA85-A10A4764B02A}"/>
                </a:ext>
              </a:extLst>
            </p:cNvPr>
            <p:cNvSpPr/>
            <p:nvPr/>
          </p:nvSpPr>
          <p:spPr>
            <a:xfrm>
              <a:off x="3957619" y="4088556"/>
              <a:ext cx="847722" cy="867510"/>
            </a:xfrm>
            <a:prstGeom prst="ellipse">
              <a:avLst/>
            </a:prstGeom>
            <a:solidFill>
              <a:srgbClr val="BFBFB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de-DE"/>
            </a:p>
          </p:txBody>
        </p:sp>
        <p:sp>
          <p:nvSpPr>
            <p:cNvPr id="12" name="Textfeld 2">
              <a:extLst>
                <a:ext uri="{FF2B5EF4-FFF2-40B4-BE49-F238E27FC236}">
                  <a16:creationId xmlns:a16="http://schemas.microsoft.com/office/drawing/2014/main" id="{7A86E7B2-FB3A-40F7-9EBB-8D0CDF12F087}"/>
                </a:ext>
              </a:extLst>
            </p:cNvPr>
            <p:cNvSpPr txBox="1"/>
            <p:nvPr/>
          </p:nvSpPr>
          <p:spPr>
            <a:xfrm>
              <a:off x="3948094" y="4396049"/>
              <a:ext cx="819177" cy="448658"/>
            </a:xfrm>
            <a:prstGeom prst="rect">
              <a:avLst/>
            </a:prstGeom>
          </p:spPr>
          <p:txBody>
            <a:bodyPr wrap="square" rtlCol="0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de-DE" sz="1200" b="1" dirty="0">
                  <a:latin typeface="Avenir Next LT Pro" panose="020B0504020202020204" pitchFamily="34" charset="0"/>
                </a:rPr>
                <a:t>+ 16,1%</a:t>
              </a:r>
            </a:p>
          </p:txBody>
        </p:sp>
        <p:sp>
          <p:nvSpPr>
            <p:cNvPr id="15" name="Textfeld 14">
              <a:extLst>
                <a:ext uri="{FF2B5EF4-FFF2-40B4-BE49-F238E27FC236}">
                  <a16:creationId xmlns:a16="http://schemas.microsoft.com/office/drawing/2014/main" id="{D1FBFFCB-BE03-48B0-8CAB-03CDEBB76DD8}"/>
                </a:ext>
              </a:extLst>
            </p:cNvPr>
            <p:cNvSpPr txBox="1"/>
            <p:nvPr/>
          </p:nvSpPr>
          <p:spPr>
            <a:xfrm>
              <a:off x="1264114" y="6856862"/>
              <a:ext cx="514745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1000" dirty="0">
                  <a:latin typeface="Avenir Next LT Pro" panose="020B0504020202020204" pitchFamily="34" charset="0"/>
                </a:rPr>
                <a:t>Quelle: </a:t>
              </a:r>
              <a:r>
                <a:rPr lang="de-DE" sz="1000" dirty="0" err="1">
                  <a:latin typeface="Avenir Next LT Pro" panose="020B0504020202020204" pitchFamily="34" charset="0"/>
                </a:rPr>
                <a:t>daily</a:t>
              </a:r>
              <a:r>
                <a:rPr lang="de-DE" sz="1000" dirty="0">
                  <a:latin typeface="Avenir Next LT Pro" panose="020B0504020202020204" pitchFamily="34" charset="0"/>
                </a:rPr>
                <a:t> digital </a:t>
              </a:r>
              <a:r>
                <a:rPr lang="de-DE" sz="1000" dirty="0" err="1">
                  <a:latin typeface="Avenir Next LT Pro" panose="020B0504020202020204" pitchFamily="34" charset="0"/>
                </a:rPr>
                <a:t>facts</a:t>
              </a:r>
              <a:r>
                <a:rPr lang="de-DE" sz="1000" dirty="0">
                  <a:latin typeface="Avenir Next LT Pro" panose="020B0504020202020204" pitchFamily="34" charset="0"/>
                </a:rPr>
                <a:t> / Basis: Deutsche Wohnbevölkerung ab 16 J. / Zielgruppe: Gesamt / Filter: Berufstätigkeit / Zeiträume: November 2020 versus November 2021</a:t>
              </a:r>
            </a:p>
          </p:txBody>
        </p:sp>
        <p:pic>
          <p:nvPicPr>
            <p:cNvPr id="17" name="Grafik 16">
              <a:extLst>
                <a:ext uri="{FF2B5EF4-FFF2-40B4-BE49-F238E27FC236}">
                  <a16:creationId xmlns:a16="http://schemas.microsoft.com/office/drawing/2014/main" id="{EC919947-7344-4DC8-A3CC-DF0E2F34150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0797" y="6907986"/>
              <a:ext cx="792666" cy="288000"/>
            </a:xfrm>
            <a:prstGeom prst="rect">
              <a:avLst/>
            </a:prstGeom>
          </p:spPr>
        </p:pic>
        <p:sp>
          <p:nvSpPr>
            <p:cNvPr id="18" name="Textfeld 2">
              <a:extLst>
                <a:ext uri="{FF2B5EF4-FFF2-40B4-BE49-F238E27FC236}">
                  <a16:creationId xmlns:a16="http://schemas.microsoft.com/office/drawing/2014/main" id="{BEFDD1C8-AC64-4B1A-A625-3B074F532377}"/>
                </a:ext>
              </a:extLst>
            </p:cNvPr>
            <p:cNvSpPr txBox="1"/>
            <p:nvPr/>
          </p:nvSpPr>
          <p:spPr>
            <a:xfrm>
              <a:off x="5357415" y="5005389"/>
              <a:ext cx="819177" cy="448658"/>
            </a:xfrm>
            <a:prstGeom prst="rect">
              <a:avLst/>
            </a:prstGeom>
          </p:spPr>
          <p:txBody>
            <a:bodyPr wrap="square" rtlCol="0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de-DE" sz="1200" b="1" dirty="0">
                  <a:latin typeface="Avenir Next LT Pro" panose="020B0504020202020204" pitchFamily="34" charset="0"/>
                </a:rPr>
                <a:t>+ 10,9%</a:t>
              </a:r>
            </a:p>
          </p:txBody>
        </p:sp>
      </p:grpSp>
      <p:pic>
        <p:nvPicPr>
          <p:cNvPr id="20" name="Grafik 19">
            <a:extLst>
              <a:ext uri="{FF2B5EF4-FFF2-40B4-BE49-F238E27FC236}">
                <a16:creationId xmlns:a16="http://schemas.microsoft.com/office/drawing/2014/main" id="{F47D3666-1148-433A-8E6E-2A41898A6E5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9464" y="235785"/>
            <a:ext cx="1188998" cy="43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546168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uppieren 2">
            <a:extLst>
              <a:ext uri="{FF2B5EF4-FFF2-40B4-BE49-F238E27FC236}">
                <a16:creationId xmlns:a16="http://schemas.microsoft.com/office/drawing/2014/main" id="{C02EBEAF-2B9C-45DD-BDFB-659942C16F8C}"/>
              </a:ext>
            </a:extLst>
          </p:cNvPr>
          <p:cNvGrpSpPr/>
          <p:nvPr/>
        </p:nvGrpSpPr>
        <p:grpSpPr>
          <a:xfrm>
            <a:off x="553258" y="877151"/>
            <a:ext cx="5577552" cy="4824648"/>
            <a:chOff x="466725" y="2660985"/>
            <a:chExt cx="5577552" cy="4824648"/>
          </a:xfrm>
        </p:grpSpPr>
        <p:graphicFrame>
          <p:nvGraphicFramePr>
            <p:cNvPr id="7" name="Diagramm 6">
              <a:extLst>
                <a:ext uri="{FF2B5EF4-FFF2-40B4-BE49-F238E27FC236}">
                  <a16:creationId xmlns:a16="http://schemas.microsoft.com/office/drawing/2014/main" id="{D71F74B4-20FB-4C26-91D0-FAE8B74239FA}"/>
                </a:ext>
              </a:extLst>
            </p:cNvPr>
            <p:cNvGraphicFramePr/>
            <p:nvPr/>
          </p:nvGraphicFramePr>
          <p:xfrm>
            <a:off x="484998" y="2660985"/>
            <a:ext cx="5559279" cy="4326901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2"/>
            </a:graphicData>
          </a:graphic>
        </p:graphicFrame>
        <p:sp>
          <p:nvSpPr>
            <p:cNvPr id="2" name="Textfeld 1">
              <a:extLst>
                <a:ext uri="{FF2B5EF4-FFF2-40B4-BE49-F238E27FC236}">
                  <a16:creationId xmlns:a16="http://schemas.microsoft.com/office/drawing/2014/main" id="{C141EAA9-D077-41C4-9F1E-6E042C5B1840}"/>
                </a:ext>
              </a:extLst>
            </p:cNvPr>
            <p:cNvSpPr txBox="1"/>
            <p:nvPr/>
          </p:nvSpPr>
          <p:spPr>
            <a:xfrm>
              <a:off x="1281364" y="7116301"/>
              <a:ext cx="456698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900" dirty="0">
                  <a:latin typeface="Avenir Next LT Pro" panose="020B0504020202020204" pitchFamily="34" charset="0"/>
                </a:rPr>
                <a:t>Quelle: </a:t>
              </a:r>
              <a:r>
                <a:rPr lang="de-DE" sz="900" dirty="0" err="1">
                  <a:latin typeface="Avenir Next LT Pro" panose="020B0504020202020204" pitchFamily="34" charset="0"/>
                </a:rPr>
                <a:t>daily</a:t>
              </a:r>
              <a:r>
                <a:rPr lang="de-DE" sz="900" dirty="0">
                  <a:latin typeface="Avenir Next LT Pro" panose="020B0504020202020204" pitchFamily="34" charset="0"/>
                </a:rPr>
                <a:t> digital </a:t>
              </a:r>
              <a:r>
                <a:rPr lang="de-DE" sz="900" dirty="0" err="1">
                  <a:latin typeface="Avenir Next LT Pro" panose="020B0504020202020204" pitchFamily="34" charset="0"/>
                </a:rPr>
                <a:t>facts</a:t>
              </a:r>
              <a:r>
                <a:rPr lang="de-DE" sz="900" dirty="0">
                  <a:latin typeface="Avenir Next LT Pro" panose="020B0504020202020204" pitchFamily="34" charset="0"/>
                </a:rPr>
                <a:t> / Basis: Deutsche Wohnbevölkerung ab 16 J. / Zielgruppe: Gesamt / Zeitraum: jeweils November der Jahre 2018 bis 2021</a:t>
              </a:r>
            </a:p>
          </p:txBody>
        </p:sp>
        <p:pic>
          <p:nvPicPr>
            <p:cNvPr id="5" name="Grafik 4">
              <a:extLst>
                <a:ext uri="{FF2B5EF4-FFF2-40B4-BE49-F238E27FC236}">
                  <a16:creationId xmlns:a16="http://schemas.microsoft.com/office/drawing/2014/main" id="{D586B093-6CF5-4560-9DD0-EDAF1AB8DC0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6725" y="7177088"/>
              <a:ext cx="792666" cy="288000"/>
            </a:xfrm>
            <a:prstGeom prst="rect">
              <a:avLst/>
            </a:prstGeom>
          </p:spPr>
        </p:pic>
      </p:grpSp>
      <p:pic>
        <p:nvPicPr>
          <p:cNvPr id="13" name="Grafik 12">
            <a:extLst>
              <a:ext uri="{FF2B5EF4-FFF2-40B4-BE49-F238E27FC236}">
                <a16:creationId xmlns:a16="http://schemas.microsoft.com/office/drawing/2014/main" id="{40C65307-59F2-4238-9713-DCAD2DBA1D3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9464" y="235785"/>
            <a:ext cx="1188998" cy="432000"/>
          </a:xfrm>
          <a:prstGeom prst="rect">
            <a:avLst/>
          </a:prstGeom>
        </p:spPr>
      </p:pic>
      <p:grpSp>
        <p:nvGrpSpPr>
          <p:cNvPr id="8" name="Gruppieren 7">
            <a:extLst>
              <a:ext uri="{FF2B5EF4-FFF2-40B4-BE49-F238E27FC236}">
                <a16:creationId xmlns:a16="http://schemas.microsoft.com/office/drawing/2014/main" id="{86D290E1-2A76-4707-8B7E-59142E7C0E49}"/>
              </a:ext>
            </a:extLst>
          </p:cNvPr>
          <p:cNvGrpSpPr/>
          <p:nvPr/>
        </p:nvGrpSpPr>
        <p:grpSpPr>
          <a:xfrm>
            <a:off x="571500" y="6094592"/>
            <a:ext cx="5508000" cy="3639958"/>
            <a:chOff x="476250" y="1913117"/>
            <a:chExt cx="5508000" cy="3639958"/>
          </a:xfrm>
        </p:grpSpPr>
        <p:graphicFrame>
          <p:nvGraphicFramePr>
            <p:cNvPr id="9" name="Diagramm 8">
              <a:extLst>
                <a:ext uri="{FF2B5EF4-FFF2-40B4-BE49-F238E27FC236}">
                  <a16:creationId xmlns:a16="http://schemas.microsoft.com/office/drawing/2014/main" id="{B8D6F14E-A892-4212-9AF9-1B0D2324BC35}"/>
                </a:ext>
              </a:extLst>
            </p:cNvPr>
            <p:cNvGraphicFramePr/>
            <p:nvPr>
              <p:extLst>
                <p:ext uri="{D42A27DB-BD31-4B8C-83A1-F6EECF244321}">
                  <p14:modId xmlns:p14="http://schemas.microsoft.com/office/powerpoint/2010/main" val="1580596169"/>
                </p:ext>
              </p:extLst>
            </p:nvPr>
          </p:nvGraphicFramePr>
          <p:xfrm>
            <a:off x="476250" y="1913117"/>
            <a:ext cx="5508000" cy="3639958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4"/>
            </a:graphicData>
          </a:graphic>
        </p:graphicFrame>
        <p:sp>
          <p:nvSpPr>
            <p:cNvPr id="10" name="Textfeld 9">
              <a:extLst>
                <a:ext uri="{FF2B5EF4-FFF2-40B4-BE49-F238E27FC236}">
                  <a16:creationId xmlns:a16="http://schemas.microsoft.com/office/drawing/2014/main" id="{4C00B716-40E2-4E9F-9C55-F4188AC10798}"/>
                </a:ext>
              </a:extLst>
            </p:cNvPr>
            <p:cNvSpPr txBox="1"/>
            <p:nvPr/>
          </p:nvSpPr>
          <p:spPr>
            <a:xfrm>
              <a:off x="1271837" y="4798858"/>
              <a:ext cx="451163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900" dirty="0">
                  <a:latin typeface="Avenir Next LT Pro" panose="020B0504020202020204" pitchFamily="34" charset="0"/>
                </a:rPr>
                <a:t>Quelle: agof </a:t>
              </a:r>
              <a:r>
                <a:rPr lang="de-DE" sz="900" dirty="0" err="1">
                  <a:latin typeface="Avenir Next LT Pro" panose="020B0504020202020204" pitchFamily="34" charset="0"/>
                </a:rPr>
                <a:t>daily</a:t>
              </a:r>
              <a:r>
                <a:rPr lang="de-DE" sz="900" dirty="0">
                  <a:latin typeface="Avenir Next LT Pro" panose="020B0504020202020204" pitchFamily="34" charset="0"/>
                </a:rPr>
                <a:t> digital </a:t>
              </a:r>
              <a:r>
                <a:rPr lang="de-DE" sz="900" dirty="0" err="1">
                  <a:latin typeface="Avenir Next LT Pro" panose="020B0504020202020204" pitchFamily="34" charset="0"/>
                </a:rPr>
                <a:t>facts</a:t>
              </a:r>
              <a:r>
                <a:rPr lang="de-DE" sz="900" dirty="0">
                  <a:latin typeface="Avenir Next LT Pro" panose="020B0504020202020204" pitchFamily="34" charset="0"/>
                </a:rPr>
                <a:t> / Basis: Gesamtbevölkerung ab 16 Jahre / </a:t>
              </a:r>
              <a:br>
                <a:rPr lang="de-DE" sz="900" dirty="0">
                  <a:latin typeface="Avenir Next LT Pro" panose="020B0504020202020204" pitchFamily="34" charset="0"/>
                </a:rPr>
              </a:br>
              <a:r>
                <a:rPr lang="de-DE" sz="900" dirty="0">
                  <a:latin typeface="Avenir Next LT Pro" panose="020B0504020202020204" pitchFamily="34" charset="0"/>
                </a:rPr>
                <a:t>Zielgruppe: Gesamt / Zeitraum: November 2020 vs. November 2021</a:t>
              </a:r>
            </a:p>
          </p:txBody>
        </p:sp>
        <p:sp>
          <p:nvSpPr>
            <p:cNvPr id="11" name="Pfeil: nach rechts 10">
              <a:extLst>
                <a:ext uri="{FF2B5EF4-FFF2-40B4-BE49-F238E27FC236}">
                  <a16:creationId xmlns:a16="http://schemas.microsoft.com/office/drawing/2014/main" id="{1D1816D4-20AC-4CC4-B7B4-E2DAB1C77110}"/>
                </a:ext>
              </a:extLst>
            </p:cNvPr>
            <p:cNvSpPr/>
            <p:nvPr/>
          </p:nvSpPr>
          <p:spPr>
            <a:xfrm rot="19697330">
              <a:off x="3837847" y="3538166"/>
              <a:ext cx="1337481" cy="814147"/>
            </a:xfrm>
            <a:prstGeom prst="rightArrow">
              <a:avLst/>
            </a:prstGeom>
            <a:solidFill>
              <a:srgbClr val="BFBFB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2" name="Textfeld 11">
              <a:extLst>
                <a:ext uri="{FF2B5EF4-FFF2-40B4-BE49-F238E27FC236}">
                  <a16:creationId xmlns:a16="http://schemas.microsoft.com/office/drawing/2014/main" id="{BB92B825-DAA2-4DA9-99F7-EB4EE7DECBFE}"/>
                </a:ext>
              </a:extLst>
            </p:cNvPr>
            <p:cNvSpPr txBox="1"/>
            <p:nvPr/>
          </p:nvSpPr>
          <p:spPr>
            <a:xfrm rot="19641894">
              <a:off x="3923871" y="3879124"/>
              <a:ext cx="862845" cy="307777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de-DE" sz="1400" b="1" dirty="0">
                  <a:latin typeface="Avenir Next LT Pro Demi" panose="020B0704020202020204" pitchFamily="34" charset="0"/>
                </a:rPr>
                <a:t>+ </a:t>
              </a:r>
              <a:r>
                <a:rPr lang="de-DE" sz="1100" b="1" dirty="0">
                  <a:latin typeface="Avenir Next LT Pro Demi" panose="020B0704020202020204" pitchFamily="34" charset="0"/>
                </a:rPr>
                <a:t>10,5</a:t>
              </a:r>
              <a:r>
                <a:rPr lang="de-DE" sz="1400" b="1" dirty="0">
                  <a:latin typeface="Avenir Next LT Pro Demi" panose="020B0704020202020204" pitchFamily="34" charset="0"/>
                </a:rPr>
                <a:t>%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38855410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uppieren 2">
            <a:extLst>
              <a:ext uri="{FF2B5EF4-FFF2-40B4-BE49-F238E27FC236}">
                <a16:creationId xmlns:a16="http://schemas.microsoft.com/office/drawing/2014/main" id="{3E65D548-C626-4149-9EE0-8D7E622A8B24}"/>
              </a:ext>
            </a:extLst>
          </p:cNvPr>
          <p:cNvGrpSpPr/>
          <p:nvPr/>
        </p:nvGrpSpPr>
        <p:grpSpPr>
          <a:xfrm>
            <a:off x="419690" y="7574734"/>
            <a:ext cx="6097533" cy="2228055"/>
            <a:chOff x="419690" y="7574734"/>
            <a:chExt cx="6097533" cy="2228055"/>
          </a:xfrm>
        </p:grpSpPr>
        <p:pic>
          <p:nvPicPr>
            <p:cNvPr id="58" name="Grafik 57">
              <a:extLst>
                <a:ext uri="{FF2B5EF4-FFF2-40B4-BE49-F238E27FC236}">
                  <a16:creationId xmlns:a16="http://schemas.microsoft.com/office/drawing/2014/main" id="{8C21FF6E-EDAB-4115-A597-DB536AA924D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0634" y="9458494"/>
              <a:ext cx="792666" cy="288000"/>
            </a:xfrm>
            <a:prstGeom prst="rect">
              <a:avLst/>
            </a:prstGeom>
          </p:spPr>
        </p:pic>
        <p:graphicFrame>
          <p:nvGraphicFramePr>
            <p:cNvPr id="54" name="Diagramm 53">
              <a:extLst>
                <a:ext uri="{FF2B5EF4-FFF2-40B4-BE49-F238E27FC236}">
                  <a16:creationId xmlns:a16="http://schemas.microsoft.com/office/drawing/2014/main" id="{9D6FCAD4-4EEF-421C-9FEC-55E4D40183EA}"/>
                </a:ext>
              </a:extLst>
            </p:cNvPr>
            <p:cNvGraphicFramePr/>
            <p:nvPr>
              <p:extLst>
                <p:ext uri="{D42A27DB-BD31-4B8C-83A1-F6EECF244321}">
                  <p14:modId xmlns:p14="http://schemas.microsoft.com/office/powerpoint/2010/main" val="1246249609"/>
                </p:ext>
              </p:extLst>
            </p:nvPr>
          </p:nvGraphicFramePr>
          <p:xfrm>
            <a:off x="704432" y="8272769"/>
            <a:ext cx="4711578" cy="99282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3"/>
            </a:graphicData>
          </a:graphic>
        </p:graphicFrame>
        <p:sp>
          <p:nvSpPr>
            <p:cNvPr id="55" name="Textfeld 54">
              <a:extLst>
                <a:ext uri="{FF2B5EF4-FFF2-40B4-BE49-F238E27FC236}">
                  <a16:creationId xmlns:a16="http://schemas.microsoft.com/office/drawing/2014/main" id="{98E18952-5EA1-4253-AA05-F54E5798038D}"/>
                </a:ext>
              </a:extLst>
            </p:cNvPr>
            <p:cNvSpPr txBox="1"/>
            <p:nvPr/>
          </p:nvSpPr>
          <p:spPr>
            <a:xfrm>
              <a:off x="419690" y="7574734"/>
              <a:ext cx="6097533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1400" b="1" dirty="0">
                  <a:latin typeface="Avenir Next LT Pro Demi" panose="020B0704020202020204" pitchFamily="34" charset="0"/>
                </a:rPr>
                <a:t>„In Deutschland sollte mehr Energie aus regenerativen Quellen </a:t>
              </a:r>
              <a:br>
                <a:rPr lang="de-DE" sz="1400" b="1" dirty="0">
                  <a:latin typeface="Avenir Next LT Pro Demi" panose="020B0704020202020204" pitchFamily="34" charset="0"/>
                </a:rPr>
              </a:br>
              <a:r>
                <a:rPr lang="de-DE" sz="1400" b="1" dirty="0">
                  <a:latin typeface="Avenir Next LT Pro Demi" panose="020B0704020202020204" pitchFamily="34" charset="0"/>
                </a:rPr>
                <a:t>erzeugt werden“ / Zustimmung im Stadt-Land Vergleich</a:t>
              </a:r>
            </a:p>
          </p:txBody>
        </p:sp>
        <p:sp>
          <p:nvSpPr>
            <p:cNvPr id="56" name="Textfeld 55">
              <a:extLst>
                <a:ext uri="{FF2B5EF4-FFF2-40B4-BE49-F238E27FC236}">
                  <a16:creationId xmlns:a16="http://schemas.microsoft.com/office/drawing/2014/main" id="{B3DD8D25-6944-4B03-8985-77C4F5D115FD}"/>
                </a:ext>
              </a:extLst>
            </p:cNvPr>
            <p:cNvSpPr txBox="1"/>
            <p:nvPr/>
          </p:nvSpPr>
          <p:spPr>
            <a:xfrm>
              <a:off x="1264990" y="9402679"/>
              <a:ext cx="5119596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1000" dirty="0">
                  <a:latin typeface="Avenir Next LT Pro" panose="020B0504020202020204" pitchFamily="34" charset="0"/>
                </a:rPr>
                <a:t>Quelle: </a:t>
              </a:r>
              <a:r>
                <a:rPr lang="de-DE" sz="1000" dirty="0" err="1">
                  <a:latin typeface="Avenir Next LT Pro" panose="020B0504020202020204" pitchFamily="34" charset="0"/>
                </a:rPr>
                <a:t>daily</a:t>
              </a:r>
              <a:r>
                <a:rPr lang="de-DE" sz="1000" dirty="0">
                  <a:latin typeface="Avenir Next LT Pro" panose="020B0504020202020204" pitchFamily="34" charset="0"/>
                </a:rPr>
                <a:t> digital </a:t>
              </a:r>
              <a:r>
                <a:rPr lang="de-DE" sz="1000" dirty="0" err="1">
                  <a:latin typeface="Avenir Next LT Pro" panose="020B0504020202020204" pitchFamily="34" charset="0"/>
                </a:rPr>
                <a:t>facts</a:t>
              </a:r>
              <a:r>
                <a:rPr lang="de-DE" sz="1000" dirty="0">
                  <a:latin typeface="Avenir Next LT Pro" panose="020B0504020202020204" pitchFamily="34" charset="0"/>
                </a:rPr>
                <a:t> / Basis: Deutsche Wohnbevölkerung ab 16 Jahren mit </a:t>
              </a:r>
              <a:r>
                <a:rPr lang="de-DE" sz="1000" dirty="0" err="1">
                  <a:latin typeface="Avenir Next LT Pro" panose="020B0504020202020204" pitchFamily="34" charset="0"/>
                </a:rPr>
                <a:t>VuMA</a:t>
              </a:r>
              <a:r>
                <a:rPr lang="de-DE" sz="1000" dirty="0">
                  <a:latin typeface="Avenir Next LT Pro" panose="020B0504020202020204" pitchFamily="34" charset="0"/>
                </a:rPr>
                <a:t> Merkmal / Zielgruppe: Ortsgrößen / Zeitraum: November 2021</a:t>
              </a:r>
            </a:p>
          </p:txBody>
        </p:sp>
      </p:grpSp>
      <p:grpSp>
        <p:nvGrpSpPr>
          <p:cNvPr id="2" name="Gruppieren 1">
            <a:extLst>
              <a:ext uri="{FF2B5EF4-FFF2-40B4-BE49-F238E27FC236}">
                <a16:creationId xmlns:a16="http://schemas.microsoft.com/office/drawing/2014/main" id="{B83A0E7E-2490-4C1D-A4F3-A3CFF2CEF427}"/>
              </a:ext>
            </a:extLst>
          </p:cNvPr>
          <p:cNvGrpSpPr/>
          <p:nvPr/>
        </p:nvGrpSpPr>
        <p:grpSpPr>
          <a:xfrm>
            <a:off x="464837" y="816668"/>
            <a:ext cx="6024864" cy="6196863"/>
            <a:chOff x="464837" y="434529"/>
            <a:chExt cx="6024864" cy="6196863"/>
          </a:xfrm>
        </p:grpSpPr>
        <p:graphicFrame>
          <p:nvGraphicFramePr>
            <p:cNvPr id="8" name="Diagramm 7">
              <a:extLst>
                <a:ext uri="{FF2B5EF4-FFF2-40B4-BE49-F238E27FC236}">
                  <a16:creationId xmlns:a16="http://schemas.microsoft.com/office/drawing/2014/main" id="{F7B9653D-23AC-4F33-B4B4-F78B23556A6B}"/>
                </a:ext>
              </a:extLst>
            </p:cNvPr>
            <p:cNvGraphicFramePr/>
            <p:nvPr>
              <p:extLst>
                <p:ext uri="{D42A27DB-BD31-4B8C-83A1-F6EECF244321}">
                  <p14:modId xmlns:p14="http://schemas.microsoft.com/office/powerpoint/2010/main" val="2220473578"/>
                </p:ext>
              </p:extLst>
            </p:nvPr>
          </p:nvGraphicFramePr>
          <p:xfrm>
            <a:off x="464837" y="1024728"/>
            <a:ext cx="5876925" cy="510522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4"/>
            </a:graphicData>
          </a:graphic>
        </p:graphicFrame>
        <p:sp>
          <p:nvSpPr>
            <p:cNvPr id="50" name="Textfeld 49">
              <a:extLst>
                <a:ext uri="{FF2B5EF4-FFF2-40B4-BE49-F238E27FC236}">
                  <a16:creationId xmlns:a16="http://schemas.microsoft.com/office/drawing/2014/main" id="{97401B41-FAF5-4ADC-BB07-CC8E41A095EF}"/>
                </a:ext>
              </a:extLst>
            </p:cNvPr>
            <p:cNvSpPr txBox="1"/>
            <p:nvPr/>
          </p:nvSpPr>
          <p:spPr>
            <a:xfrm>
              <a:off x="485331" y="434529"/>
              <a:ext cx="587008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1400" b="1" dirty="0">
                  <a:latin typeface="Avenir Next LT Pro Demi" panose="020B0704020202020204" pitchFamily="34" charset="0"/>
                </a:rPr>
                <a:t>„In Deutschland sollte mehr Energie aus regenerativen Quellen </a:t>
              </a:r>
              <a:br>
                <a:rPr lang="de-DE" sz="1400" b="1" dirty="0">
                  <a:latin typeface="Avenir Next LT Pro Demi" panose="020B0704020202020204" pitchFamily="34" charset="0"/>
                </a:rPr>
              </a:br>
              <a:r>
                <a:rPr lang="de-DE" sz="1400" b="1" dirty="0">
                  <a:latin typeface="Avenir Next LT Pro Demi" panose="020B0704020202020204" pitchFamily="34" charset="0"/>
                </a:rPr>
                <a:t>erzeugt werden“ / Zustimmung nach Altersgruppen</a:t>
              </a:r>
            </a:p>
          </p:txBody>
        </p:sp>
        <p:sp>
          <p:nvSpPr>
            <p:cNvPr id="51" name="Textfeld 50">
              <a:extLst>
                <a:ext uri="{FF2B5EF4-FFF2-40B4-BE49-F238E27FC236}">
                  <a16:creationId xmlns:a16="http://schemas.microsoft.com/office/drawing/2014/main" id="{62E95492-635A-4B63-B28B-11F911634072}"/>
                </a:ext>
              </a:extLst>
            </p:cNvPr>
            <p:cNvSpPr txBox="1"/>
            <p:nvPr/>
          </p:nvSpPr>
          <p:spPr>
            <a:xfrm>
              <a:off x="1277997" y="6231282"/>
              <a:ext cx="521170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1000" dirty="0">
                  <a:latin typeface="Avenir Next LT Pro" panose="020B0504020202020204" pitchFamily="34" charset="0"/>
                </a:rPr>
                <a:t>Quelle: </a:t>
              </a:r>
              <a:r>
                <a:rPr lang="de-DE" sz="1000" dirty="0" err="1">
                  <a:latin typeface="Avenir Next LT Pro" panose="020B0504020202020204" pitchFamily="34" charset="0"/>
                </a:rPr>
                <a:t>daily</a:t>
              </a:r>
              <a:r>
                <a:rPr lang="de-DE" sz="1000" dirty="0">
                  <a:latin typeface="Avenir Next LT Pro" panose="020B0504020202020204" pitchFamily="34" charset="0"/>
                </a:rPr>
                <a:t> digital </a:t>
              </a:r>
              <a:r>
                <a:rPr lang="de-DE" sz="1000" dirty="0" err="1">
                  <a:latin typeface="Avenir Next LT Pro" panose="020B0504020202020204" pitchFamily="34" charset="0"/>
                </a:rPr>
                <a:t>facts</a:t>
              </a:r>
              <a:r>
                <a:rPr lang="de-DE" sz="1000" dirty="0">
                  <a:latin typeface="Avenir Next LT Pro" panose="020B0504020202020204" pitchFamily="34" charset="0"/>
                </a:rPr>
                <a:t> / Basis: Deutsche Wohnbevölkerung ab 16 J. mit </a:t>
              </a:r>
              <a:r>
                <a:rPr lang="de-DE" sz="1000" dirty="0" err="1">
                  <a:latin typeface="Avenir Next LT Pro" panose="020B0504020202020204" pitchFamily="34" charset="0"/>
                </a:rPr>
                <a:t>VuMA</a:t>
              </a:r>
              <a:r>
                <a:rPr lang="de-DE" sz="1000" dirty="0">
                  <a:latin typeface="Avenir Next LT Pro" panose="020B0504020202020204" pitchFamily="34" charset="0"/>
                </a:rPr>
                <a:t> Merkmal / Zielgruppen nach Alter / Zeitraum: November 2021 /Angaben in Prozent </a:t>
              </a:r>
            </a:p>
          </p:txBody>
        </p:sp>
        <p:pic>
          <p:nvPicPr>
            <p:cNvPr id="10" name="Grafik 9">
              <a:extLst>
                <a:ext uri="{FF2B5EF4-FFF2-40B4-BE49-F238E27FC236}">
                  <a16:creationId xmlns:a16="http://schemas.microsoft.com/office/drawing/2014/main" id="{193255B5-E845-49C5-9E27-356FF5A3952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5330" y="6300115"/>
              <a:ext cx="792666" cy="2880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85657586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uppieren 6">
            <a:extLst>
              <a:ext uri="{FF2B5EF4-FFF2-40B4-BE49-F238E27FC236}">
                <a16:creationId xmlns:a16="http://schemas.microsoft.com/office/drawing/2014/main" id="{7434E588-B40D-4FF1-A9BC-31EDACCFD947}"/>
              </a:ext>
            </a:extLst>
          </p:cNvPr>
          <p:cNvGrpSpPr/>
          <p:nvPr/>
        </p:nvGrpSpPr>
        <p:grpSpPr>
          <a:xfrm>
            <a:off x="476250" y="824819"/>
            <a:ext cx="6185810" cy="7182752"/>
            <a:chOff x="476250" y="824819"/>
            <a:chExt cx="6185810" cy="7182752"/>
          </a:xfrm>
        </p:grpSpPr>
        <p:graphicFrame>
          <p:nvGraphicFramePr>
            <p:cNvPr id="2" name="Chart 6">
              <a:extLst>
                <a:ext uri="{FF2B5EF4-FFF2-40B4-BE49-F238E27FC236}">
                  <a16:creationId xmlns:a16="http://schemas.microsoft.com/office/drawing/2014/main" id="{41109228-580D-40E7-95B8-90C83961DB96}"/>
                </a:ext>
              </a:extLst>
            </p:cNvPr>
            <p:cNvGraphicFramePr/>
            <p:nvPr>
              <p:extLst>
                <p:ext uri="{D42A27DB-BD31-4B8C-83A1-F6EECF244321}">
                  <p14:modId xmlns:p14="http://schemas.microsoft.com/office/powerpoint/2010/main" val="3792312505"/>
                </p:ext>
              </p:extLst>
            </p:nvPr>
          </p:nvGraphicFramePr>
          <p:xfrm>
            <a:off x="482156" y="1440201"/>
            <a:ext cx="6179904" cy="5895473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2"/>
            </a:graphicData>
          </a:graphic>
        </p:graphicFrame>
        <p:sp>
          <p:nvSpPr>
            <p:cNvPr id="3" name="Textfeld 2">
              <a:extLst>
                <a:ext uri="{FF2B5EF4-FFF2-40B4-BE49-F238E27FC236}">
                  <a16:creationId xmlns:a16="http://schemas.microsoft.com/office/drawing/2014/main" id="{F8A589FB-7161-47BA-B24E-C658BFA2013E}"/>
                </a:ext>
              </a:extLst>
            </p:cNvPr>
            <p:cNvSpPr txBox="1"/>
            <p:nvPr/>
          </p:nvSpPr>
          <p:spPr>
            <a:xfrm>
              <a:off x="476250" y="824819"/>
              <a:ext cx="5527507" cy="5407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ts val="1800"/>
                </a:lnSpc>
              </a:pPr>
              <a:r>
                <a:rPr lang="de-DE" sz="1400" b="1" dirty="0">
                  <a:latin typeface="Avenir Next LT Pro Demi" panose="020B0704020202020204" pitchFamily="34" charset="0"/>
                </a:rPr>
                <a:t>„Ich nutze das Internet häufig für...“ </a:t>
              </a:r>
              <a:br>
                <a:rPr lang="de-DE" sz="1400" b="1" dirty="0">
                  <a:latin typeface="Avenir Next LT Pro Demi" panose="020B0704020202020204" pitchFamily="34" charset="0"/>
                </a:rPr>
              </a:br>
              <a:r>
                <a:rPr lang="de-DE" sz="1400" dirty="0">
                  <a:latin typeface="Avenir Next LT Pro Demi" panose="020B0704020202020204" pitchFamily="34" charset="0"/>
                </a:rPr>
                <a:t>Top 15 der Onliner-Aktivitäten / Nutzeranteil in Prozent</a:t>
              </a:r>
            </a:p>
          </p:txBody>
        </p:sp>
        <p:sp>
          <p:nvSpPr>
            <p:cNvPr id="4" name="Textfeld 3">
              <a:extLst>
                <a:ext uri="{FF2B5EF4-FFF2-40B4-BE49-F238E27FC236}">
                  <a16:creationId xmlns:a16="http://schemas.microsoft.com/office/drawing/2014/main" id="{C800D54F-18D5-4159-8C27-8C2982926B86}"/>
                </a:ext>
              </a:extLst>
            </p:cNvPr>
            <p:cNvSpPr txBox="1"/>
            <p:nvPr/>
          </p:nvSpPr>
          <p:spPr>
            <a:xfrm>
              <a:off x="1352200" y="7453573"/>
              <a:ext cx="3750805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1000" dirty="0">
                  <a:latin typeface="Avenir Next LT Pro" panose="020B0504020202020204" pitchFamily="34" charset="0"/>
                </a:rPr>
                <a:t>Quelle: agof ddf / Basis: Nutzer mobiler und/oder stationärer Online-Angebote ab 16 Jahren  / Zielgruppe: Gesamt / Filter: Informationsquellen im Internet / Zeitraum: Jan. – Nov. 2021</a:t>
              </a:r>
            </a:p>
          </p:txBody>
        </p:sp>
        <p:pic>
          <p:nvPicPr>
            <p:cNvPr id="5" name="Grafik 4">
              <a:extLst>
                <a:ext uri="{FF2B5EF4-FFF2-40B4-BE49-F238E27FC236}">
                  <a16:creationId xmlns:a16="http://schemas.microsoft.com/office/drawing/2014/main" id="{4E5C0268-A4A6-4407-BD5E-AF4930AE5F0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0414" y="7571910"/>
              <a:ext cx="767595" cy="288000"/>
            </a:xfrm>
            <a:prstGeom prst="rect">
              <a:avLst/>
            </a:prstGeom>
          </p:spPr>
        </p:pic>
      </p:grpSp>
      <p:pic>
        <p:nvPicPr>
          <p:cNvPr id="8" name="Grafik 7">
            <a:extLst>
              <a:ext uri="{FF2B5EF4-FFF2-40B4-BE49-F238E27FC236}">
                <a16:creationId xmlns:a16="http://schemas.microsoft.com/office/drawing/2014/main" id="{1B72E7A8-4582-4EA2-9BA4-030904DAC97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9464" y="235785"/>
            <a:ext cx="1188998" cy="43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122596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uppieren 14">
            <a:extLst>
              <a:ext uri="{FF2B5EF4-FFF2-40B4-BE49-F238E27FC236}">
                <a16:creationId xmlns:a16="http://schemas.microsoft.com/office/drawing/2014/main" id="{5E580048-F573-45D0-8C6C-D00BD6942D38}"/>
              </a:ext>
            </a:extLst>
          </p:cNvPr>
          <p:cNvGrpSpPr/>
          <p:nvPr/>
        </p:nvGrpSpPr>
        <p:grpSpPr>
          <a:xfrm>
            <a:off x="568890" y="6573353"/>
            <a:ext cx="5280830" cy="2174862"/>
            <a:chOff x="488282" y="6395930"/>
            <a:chExt cx="5280830" cy="1549314"/>
          </a:xfrm>
        </p:grpSpPr>
        <p:graphicFrame>
          <p:nvGraphicFramePr>
            <p:cNvPr id="10" name="Diagramm 9">
              <a:extLst>
                <a:ext uri="{FF2B5EF4-FFF2-40B4-BE49-F238E27FC236}">
                  <a16:creationId xmlns:a16="http://schemas.microsoft.com/office/drawing/2014/main" id="{D2F71AAA-4BE4-4430-938F-FAA7E8DFEB67}"/>
                </a:ext>
              </a:extLst>
            </p:cNvPr>
            <p:cNvGraphicFramePr/>
            <p:nvPr>
              <p:extLst>
                <p:ext uri="{D42A27DB-BD31-4B8C-83A1-F6EECF244321}">
                  <p14:modId xmlns:p14="http://schemas.microsoft.com/office/powerpoint/2010/main" val="3653640161"/>
                </p:ext>
              </p:extLst>
            </p:nvPr>
          </p:nvGraphicFramePr>
          <p:xfrm>
            <a:off x="496026" y="6787609"/>
            <a:ext cx="5273086" cy="1157635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2"/>
            </a:graphicData>
          </a:graphic>
        </p:graphicFrame>
        <p:sp>
          <p:nvSpPr>
            <p:cNvPr id="11" name="Textfeld 1">
              <a:extLst>
                <a:ext uri="{FF2B5EF4-FFF2-40B4-BE49-F238E27FC236}">
                  <a16:creationId xmlns:a16="http://schemas.microsoft.com/office/drawing/2014/main" id="{1478B51C-8CB8-4EBC-9CC2-7D885741C4EA}"/>
                </a:ext>
              </a:extLst>
            </p:cNvPr>
            <p:cNvSpPr txBox="1"/>
            <p:nvPr/>
          </p:nvSpPr>
          <p:spPr>
            <a:xfrm>
              <a:off x="488282" y="6395930"/>
              <a:ext cx="4987485" cy="353369"/>
            </a:xfrm>
            <a:prstGeom prst="rect">
              <a:avLst/>
            </a:prstGeom>
          </p:spPr>
          <p:txBody>
            <a:bodyPr wrap="square" rtlCol="0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de-DE" sz="1400" b="1" dirty="0" err="1">
                  <a:latin typeface="Avenir Next LT Pro Demi" panose="020B0704020202020204" pitchFamily="34" charset="0"/>
                </a:rPr>
                <a:t>Social</a:t>
              </a:r>
              <a:r>
                <a:rPr lang="de-DE" sz="1400" b="1" dirty="0">
                  <a:latin typeface="Avenir Next LT Pro Demi" panose="020B0704020202020204" pitchFamily="34" charset="0"/>
                </a:rPr>
                <a:t> Media Zielgruppen: Nutzeranteil in Prozent </a:t>
              </a:r>
            </a:p>
          </p:txBody>
        </p:sp>
      </p:grpSp>
      <p:sp>
        <p:nvSpPr>
          <p:cNvPr id="5" name="Textfeld 4">
            <a:extLst>
              <a:ext uri="{FF2B5EF4-FFF2-40B4-BE49-F238E27FC236}">
                <a16:creationId xmlns:a16="http://schemas.microsoft.com/office/drawing/2014/main" id="{406E5EB4-8119-4B10-B182-11EE8C0B634B}"/>
              </a:ext>
            </a:extLst>
          </p:cNvPr>
          <p:cNvSpPr txBox="1"/>
          <p:nvPr/>
        </p:nvSpPr>
        <p:spPr>
          <a:xfrm>
            <a:off x="1289849" y="5281954"/>
            <a:ext cx="4879844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900" dirty="0">
                <a:latin typeface="Avenir Next LT Pro" panose="020B0504020202020204" pitchFamily="34" charset="0"/>
              </a:rPr>
              <a:t>Quelle: agof ddf / Basis: Nutzer mobiler und/oder stationärer Online-Angebote ab 16 J. / Zielgruppe: Gesamt / Filter: </a:t>
            </a:r>
            <a:r>
              <a:rPr lang="de-DE" sz="900" dirty="0" err="1">
                <a:latin typeface="Avenir Next LT Pro" panose="020B0504020202020204" pitchFamily="34" charset="0"/>
              </a:rPr>
              <a:t>Social</a:t>
            </a:r>
            <a:r>
              <a:rPr lang="de-DE" sz="900" dirty="0">
                <a:latin typeface="Avenir Next LT Pro" panose="020B0504020202020204" pitchFamily="34" charset="0"/>
              </a:rPr>
              <a:t> Media User nach Plattformen / Zeitraum: April bis  November 2021</a:t>
            </a:r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C1DD1557-D526-4612-98CF-CFAA2F89EDA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376" y="5366052"/>
            <a:ext cx="792666" cy="288000"/>
          </a:xfrm>
          <a:prstGeom prst="rect">
            <a:avLst/>
          </a:prstGeom>
        </p:spPr>
      </p:pic>
      <p:grpSp>
        <p:nvGrpSpPr>
          <p:cNvPr id="14" name="Gruppieren 13">
            <a:extLst>
              <a:ext uri="{FF2B5EF4-FFF2-40B4-BE49-F238E27FC236}">
                <a16:creationId xmlns:a16="http://schemas.microsoft.com/office/drawing/2014/main" id="{D5FC2A3F-2274-4E00-B55C-1CB028653826}"/>
              </a:ext>
            </a:extLst>
          </p:cNvPr>
          <p:cNvGrpSpPr/>
          <p:nvPr/>
        </p:nvGrpSpPr>
        <p:grpSpPr>
          <a:xfrm>
            <a:off x="571948" y="1298320"/>
            <a:ext cx="5084580" cy="3696793"/>
            <a:chOff x="476251" y="1298320"/>
            <a:chExt cx="5084580" cy="3696793"/>
          </a:xfrm>
        </p:grpSpPr>
        <p:graphicFrame>
          <p:nvGraphicFramePr>
            <p:cNvPr id="7" name="Diagramm 6">
              <a:extLst>
                <a:ext uri="{FF2B5EF4-FFF2-40B4-BE49-F238E27FC236}">
                  <a16:creationId xmlns:a16="http://schemas.microsoft.com/office/drawing/2014/main" id="{D71F74B4-20FB-4C26-91D0-FAE8B74239FA}"/>
                </a:ext>
              </a:extLst>
            </p:cNvPr>
            <p:cNvGraphicFramePr/>
            <p:nvPr>
              <p:extLst>
                <p:ext uri="{D42A27DB-BD31-4B8C-83A1-F6EECF244321}">
                  <p14:modId xmlns:p14="http://schemas.microsoft.com/office/powerpoint/2010/main" val="826311159"/>
                </p:ext>
              </p:extLst>
            </p:nvPr>
          </p:nvGraphicFramePr>
          <p:xfrm>
            <a:off x="476251" y="1298320"/>
            <a:ext cx="4793582" cy="3696793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4"/>
            </a:graphicData>
          </a:graphic>
        </p:graphicFrame>
        <p:sp>
          <p:nvSpPr>
            <p:cNvPr id="13" name="Textfeld 1">
              <a:extLst>
                <a:ext uri="{FF2B5EF4-FFF2-40B4-BE49-F238E27FC236}">
                  <a16:creationId xmlns:a16="http://schemas.microsoft.com/office/drawing/2014/main" id="{3BAC2651-C853-4549-B30D-69200DEDDB3D}"/>
                </a:ext>
              </a:extLst>
            </p:cNvPr>
            <p:cNvSpPr txBox="1"/>
            <p:nvPr/>
          </p:nvSpPr>
          <p:spPr>
            <a:xfrm>
              <a:off x="581090" y="1317945"/>
              <a:ext cx="4979741" cy="327032"/>
            </a:xfrm>
            <a:prstGeom prst="rect">
              <a:avLst/>
            </a:prstGeom>
          </p:spPr>
          <p:txBody>
            <a:bodyPr wrap="square" rtlCol="0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de-DE" sz="1400" b="1" dirty="0" err="1">
                  <a:latin typeface="Avenir Next LT Pro Demi" panose="020B0704020202020204" pitchFamily="34" charset="0"/>
                </a:rPr>
                <a:t>Social</a:t>
              </a:r>
              <a:r>
                <a:rPr lang="de-DE" sz="1400" b="1" dirty="0">
                  <a:latin typeface="Avenir Next LT Pro Demi" panose="020B0704020202020204" pitchFamily="34" charset="0"/>
                </a:rPr>
                <a:t> Networks: Nutzeranteil der „Big Five“ in Prozent</a:t>
              </a:r>
            </a:p>
          </p:txBody>
        </p:sp>
      </p:grpSp>
      <p:pic>
        <p:nvPicPr>
          <p:cNvPr id="12" name="Grafik 11">
            <a:extLst>
              <a:ext uri="{FF2B5EF4-FFF2-40B4-BE49-F238E27FC236}">
                <a16:creationId xmlns:a16="http://schemas.microsoft.com/office/drawing/2014/main" id="{993E4B32-0C08-4188-9F11-0FF4D68E6C7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9464" y="235785"/>
            <a:ext cx="1188998" cy="432000"/>
          </a:xfrm>
          <a:prstGeom prst="rect">
            <a:avLst/>
          </a:prstGeom>
        </p:spPr>
      </p:pic>
      <p:sp>
        <p:nvSpPr>
          <p:cNvPr id="16" name="Textfeld 15">
            <a:extLst>
              <a:ext uri="{FF2B5EF4-FFF2-40B4-BE49-F238E27FC236}">
                <a16:creationId xmlns:a16="http://schemas.microsoft.com/office/drawing/2014/main" id="{E623D977-9FBF-4E24-8615-B1E9631619D8}"/>
              </a:ext>
            </a:extLst>
          </p:cNvPr>
          <p:cNvSpPr txBox="1"/>
          <p:nvPr/>
        </p:nvSpPr>
        <p:spPr>
          <a:xfrm>
            <a:off x="1289092" y="9031457"/>
            <a:ext cx="4879844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900" dirty="0">
                <a:latin typeface="Avenir Next LT Pro" panose="020B0504020202020204" pitchFamily="34" charset="0"/>
              </a:rPr>
              <a:t>Quelle: agof ddf / Basis: Nutzer mobiler und/oder stationärer Online-Angebote ab 16 J. / Zielgruppe: Gesamt / Filter: </a:t>
            </a:r>
            <a:r>
              <a:rPr lang="de-DE" sz="900" dirty="0" err="1">
                <a:latin typeface="Avenir Next LT Pro" panose="020B0504020202020204" pitchFamily="34" charset="0"/>
              </a:rPr>
              <a:t>Social</a:t>
            </a:r>
            <a:r>
              <a:rPr lang="de-DE" sz="900" dirty="0">
                <a:latin typeface="Avenir Next LT Pro" panose="020B0504020202020204" pitchFamily="34" charset="0"/>
              </a:rPr>
              <a:t> Media Zielgruppen gemäß agof Definitionen / </a:t>
            </a:r>
            <a:br>
              <a:rPr lang="de-DE" sz="900" dirty="0">
                <a:latin typeface="Avenir Next LT Pro" panose="020B0504020202020204" pitchFamily="34" charset="0"/>
              </a:rPr>
            </a:br>
            <a:r>
              <a:rPr lang="de-DE" sz="900" dirty="0">
                <a:latin typeface="Avenir Next LT Pro" panose="020B0504020202020204" pitchFamily="34" charset="0"/>
              </a:rPr>
              <a:t>Zeitraum: April bis November 2021</a:t>
            </a:r>
          </a:p>
        </p:txBody>
      </p:sp>
      <p:pic>
        <p:nvPicPr>
          <p:cNvPr id="17" name="Grafik 16">
            <a:extLst>
              <a:ext uri="{FF2B5EF4-FFF2-40B4-BE49-F238E27FC236}">
                <a16:creationId xmlns:a16="http://schemas.microsoft.com/office/drawing/2014/main" id="{6AC4BD8C-481E-4B0A-BC16-FB948BBDF88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619" y="9153655"/>
            <a:ext cx="792666" cy="28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785909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2453</Words>
  <Application>Microsoft Office PowerPoint</Application>
  <PresentationFormat>A4-Papier (210 x 297 mm)</PresentationFormat>
  <Paragraphs>220</Paragraphs>
  <Slides>31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6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31</vt:i4>
      </vt:variant>
    </vt:vector>
  </HeadingPairs>
  <TitlesOfParts>
    <vt:vector size="38" baseType="lpstr">
      <vt:lpstr>Arial</vt:lpstr>
      <vt:lpstr>Avenir Next LT Pro</vt:lpstr>
      <vt:lpstr>Avenir Next LT Pro Demi</vt:lpstr>
      <vt:lpstr>Avenir Next LT Pro Light</vt:lpstr>
      <vt:lpstr>Calibri</vt:lpstr>
      <vt:lpstr>Calibri Light</vt:lpstr>
      <vt:lpstr>Office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Simone Danne, agof e.V.</dc:creator>
  <cp:lastModifiedBy>Simone Danne, agof e.V.</cp:lastModifiedBy>
  <cp:revision>68</cp:revision>
  <dcterms:created xsi:type="dcterms:W3CDTF">2021-09-19T15:02:26Z</dcterms:created>
  <dcterms:modified xsi:type="dcterms:W3CDTF">2022-04-26T10:27:54Z</dcterms:modified>
</cp:coreProperties>
</file>