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notesSlides/notesSlide30.xml" ContentType="application/vnd.openxmlformats-officedocument.presentationml.notesSlide+xml"/>
  <Override PartName="/ppt/charts/chart22.xml" ContentType="application/vnd.openxmlformats-officedocument.drawingml.chart+xml"/>
  <Override PartName="/ppt/notesSlides/notesSlide31.xml" ContentType="application/vnd.openxmlformats-officedocument.presentationml.notesSlide+xml"/>
  <Override PartName="/ppt/charts/chart23.xml" ContentType="application/vnd.openxmlformats-officedocument.drawingml.chart+xml"/>
  <Override PartName="/ppt/notesSlides/notesSlide32.xml" ContentType="application/vnd.openxmlformats-officedocument.presentationml.notesSlide+xml"/>
  <Override PartName="/ppt/charts/chart24.xml" ContentType="application/vnd.openxmlformats-officedocument.drawingml.chart+xml"/>
  <Override PartName="/ppt/notesSlides/notesSlide33.xml" ContentType="application/vnd.openxmlformats-officedocument.presentationml.notesSlide+xml"/>
  <Override PartName="/ppt/charts/chart25.xml" ContentType="application/vnd.openxmlformats-officedocument.drawingml.chart+xml"/>
  <Override PartName="/ppt/notesSlides/notesSlide34.xml" ContentType="application/vnd.openxmlformats-officedocument.presentationml.notesSlide+xml"/>
  <Override PartName="/ppt/charts/chart26.xml" ContentType="application/vnd.openxmlformats-officedocument.drawingml.chart+xml"/>
  <Override PartName="/ppt/notesSlides/notesSlide35.xml" ContentType="application/vnd.openxmlformats-officedocument.presentationml.notesSlide+xml"/>
  <Override PartName="/ppt/charts/chart27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3" r:id="rId2"/>
    <p:sldId id="511" r:id="rId3"/>
    <p:sldId id="471" r:id="rId4"/>
    <p:sldId id="472" r:id="rId5"/>
    <p:sldId id="485" r:id="rId6"/>
    <p:sldId id="503" r:id="rId7"/>
    <p:sldId id="513" r:id="rId8"/>
    <p:sldId id="498" r:id="rId9"/>
    <p:sldId id="447" r:id="rId10"/>
    <p:sldId id="514" r:id="rId11"/>
    <p:sldId id="476" r:id="rId12"/>
    <p:sldId id="378" r:id="rId13"/>
    <p:sldId id="518" r:id="rId14"/>
    <p:sldId id="496" r:id="rId15"/>
    <p:sldId id="502" r:id="rId16"/>
    <p:sldId id="512" r:id="rId17"/>
    <p:sldId id="470" r:id="rId18"/>
    <p:sldId id="491" r:id="rId19"/>
    <p:sldId id="483" r:id="rId20"/>
    <p:sldId id="474" r:id="rId21"/>
    <p:sldId id="501" r:id="rId22"/>
    <p:sldId id="475" r:id="rId23"/>
    <p:sldId id="517" r:id="rId24"/>
    <p:sldId id="506" r:id="rId25"/>
    <p:sldId id="510" r:id="rId26"/>
    <p:sldId id="479" r:id="rId27"/>
    <p:sldId id="480" r:id="rId28"/>
    <p:sldId id="490" r:id="rId29"/>
    <p:sldId id="492" r:id="rId30"/>
    <p:sldId id="484" r:id="rId31"/>
    <p:sldId id="481" r:id="rId32"/>
    <p:sldId id="482" r:id="rId33"/>
    <p:sldId id="486" r:id="rId34"/>
    <p:sldId id="487" r:id="rId35"/>
    <p:sldId id="488" r:id="rId36"/>
    <p:sldId id="500" r:id="rId37"/>
    <p:sldId id="515" r:id="rId38"/>
    <p:sldId id="508" r:id="rId39"/>
    <p:sldId id="505" r:id="rId40"/>
    <p:sldId id="507" r:id="rId41"/>
    <p:sldId id="516" r:id="rId42"/>
  </p:sldIdLst>
  <p:sldSz cx="9144000" cy="5143500" type="screen16x9"/>
  <p:notesSz cx="4691063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1969">
          <p15:clr>
            <a:srgbClr val="A4A3A4"/>
          </p15:clr>
        </p15:guide>
        <p15:guide id="4" orient="horz" pos="2820">
          <p15:clr>
            <a:srgbClr val="A4A3A4"/>
          </p15:clr>
        </p15:guide>
        <p15:guide id="5" orient="horz" pos="370">
          <p15:clr>
            <a:srgbClr val="A4A3A4"/>
          </p15:clr>
        </p15:guide>
        <p15:guide id="6" orient="horz" pos="475">
          <p15:clr>
            <a:srgbClr val="A4A3A4"/>
          </p15:clr>
        </p15:guide>
        <p15:guide id="7" orient="horz" pos="163">
          <p15:clr>
            <a:srgbClr val="A4A3A4"/>
          </p15:clr>
        </p15:guide>
        <p15:guide id="8" orient="horz" pos="644">
          <p15:clr>
            <a:srgbClr val="A4A3A4"/>
          </p15:clr>
        </p15:guide>
        <p15:guide id="9" orient="horz" pos="2938">
          <p15:clr>
            <a:srgbClr val="A4A3A4"/>
          </p15:clr>
        </p15:guide>
        <p15:guide id="10" orient="horz" pos="3160">
          <p15:clr>
            <a:srgbClr val="A4A3A4"/>
          </p15:clr>
        </p15:guide>
        <p15:guide id="11" orient="horz" pos="3131">
          <p15:clr>
            <a:srgbClr val="A4A3A4"/>
          </p15:clr>
        </p15:guide>
        <p15:guide id="12" orient="horz" pos="1148">
          <p15:clr>
            <a:srgbClr val="A4A3A4"/>
          </p15:clr>
        </p15:guide>
        <p15:guide id="13" orient="horz" pos="3022">
          <p15:clr>
            <a:srgbClr val="A4A3A4"/>
          </p15:clr>
        </p15:guide>
        <p15:guide id="14" orient="horz" pos="3200">
          <p15:clr>
            <a:srgbClr val="A4A3A4"/>
          </p15:clr>
        </p15:guide>
        <p15:guide id="15" orient="horz" pos="2567">
          <p15:clr>
            <a:srgbClr val="A4A3A4"/>
          </p15:clr>
        </p15:guide>
        <p15:guide id="16" orient="horz" pos="2852">
          <p15:clr>
            <a:srgbClr val="A4A3A4"/>
          </p15:clr>
        </p15:guide>
        <p15:guide id="17" pos="2935">
          <p15:clr>
            <a:srgbClr val="A4A3A4"/>
          </p15:clr>
        </p15:guide>
        <p15:guide id="18" pos="389">
          <p15:clr>
            <a:srgbClr val="A4A3A4"/>
          </p15:clr>
        </p15:guide>
        <p15:guide id="19" pos="5284">
          <p15:clr>
            <a:srgbClr val="A4A3A4"/>
          </p15:clr>
        </p15:guide>
        <p15:guide id="20" pos="5439">
          <p15:clr>
            <a:srgbClr val="A4A3A4"/>
          </p15:clr>
        </p15:guide>
        <p15:guide id="21" pos="329">
          <p15:clr>
            <a:srgbClr val="A4A3A4"/>
          </p15:clr>
        </p15:guide>
        <p15:guide id="22" pos="495">
          <p15:clr>
            <a:srgbClr val="A4A3A4"/>
          </p15:clr>
        </p15:guide>
        <p15:guide id="23" pos="578">
          <p15:clr>
            <a:srgbClr val="A4A3A4"/>
          </p15:clr>
        </p15:guide>
        <p15:guide id="24" pos="4615">
          <p15:clr>
            <a:srgbClr val="A4A3A4"/>
          </p15:clr>
        </p15:guide>
        <p15:guide id="25" pos="1784">
          <p15:clr>
            <a:srgbClr val="A4A3A4"/>
          </p15:clr>
        </p15:guide>
        <p15:guide id="26" pos="2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pos="147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7"/>
    <a:srgbClr val="7F7F7F"/>
    <a:srgbClr val="F3C116"/>
    <a:srgbClr val="0092C6"/>
    <a:srgbClr val="DFF4FF"/>
    <a:srgbClr val="DEFFD9"/>
    <a:srgbClr val="C3FFB7"/>
    <a:srgbClr val="009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01" autoAdjust="0"/>
    <p:restoredTop sz="93946" autoAdjust="0"/>
  </p:normalViewPr>
  <p:slideViewPr>
    <p:cSldViewPr snapToGrid="0" snapToObjects="1">
      <p:cViewPr varScale="1">
        <p:scale>
          <a:sx n="160" d="100"/>
          <a:sy n="160" d="100"/>
        </p:scale>
        <p:origin x="232" y="176"/>
      </p:cViewPr>
      <p:guideLst>
        <p:guide orient="horz" pos="755"/>
        <p:guide orient="horz"/>
        <p:guide orient="horz" pos="1969"/>
        <p:guide orient="horz" pos="2820"/>
        <p:guide orient="horz" pos="370"/>
        <p:guide orient="horz" pos="475"/>
        <p:guide orient="horz" pos="163"/>
        <p:guide orient="horz" pos="644"/>
        <p:guide orient="horz" pos="2938"/>
        <p:guide orient="horz" pos="3160"/>
        <p:guide orient="horz" pos="3131"/>
        <p:guide orient="horz" pos="1148"/>
        <p:guide orient="horz" pos="3022"/>
        <p:guide orient="horz" pos="3200"/>
        <p:guide orient="horz" pos="2567"/>
        <p:guide orient="horz" pos="2852"/>
        <p:guide pos="2935"/>
        <p:guide pos="389"/>
        <p:guide pos="5284"/>
        <p:guide pos="5439"/>
        <p:guide pos="329"/>
        <p:guide pos="495"/>
        <p:guide pos="578"/>
        <p:guide pos="4615"/>
        <p:guide pos="1784"/>
        <p:guide pos="23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160"/>
    </p:cViewPr>
  </p:sorterViewPr>
  <p:notesViewPr>
    <p:cSldViewPr snapToGrid="0" snapToObjects="1">
      <p:cViewPr varScale="1">
        <p:scale>
          <a:sx n="124" d="100"/>
          <a:sy n="124" d="100"/>
        </p:scale>
        <p:origin x="-3656" y="-112"/>
      </p:cViewPr>
      <p:guideLst>
        <p:guide orient="horz" pos="3127"/>
        <p:guide pos="2142"/>
        <p:guide orient="horz" pos="2736"/>
        <p:guide pos="14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Personen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 Haushalt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A-9A4C-BCE5-4DD4C182498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5A-9A4C-BCE5-4DD4C18249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5A-9A4C-BCE5-4DD4C182498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5A-9A4C-BCE5-4DD4C182498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5A-9A4C-BCE5-4DD4C182498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5A-9A4C-BCE5-4DD4C18249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 Person im Haushalt</c:v>
                </c:pt>
                <c:pt idx="1">
                  <c:v>2 Personen im Haushalt</c:v>
                </c:pt>
                <c:pt idx="2">
                  <c:v>3 Personen im Haushalt</c:v>
                </c:pt>
                <c:pt idx="3">
                  <c:v>4 Personen im Haushalt</c:v>
                </c:pt>
                <c:pt idx="4">
                  <c:v>5 und mehr Personen im Haushalt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21.5</c:v>
                </c:pt>
                <c:pt idx="1">
                  <c:v>37.299999999999997</c:v>
                </c:pt>
                <c:pt idx="2">
                  <c:v>18.5</c:v>
                </c:pt>
                <c:pt idx="3" formatCode="0.0">
                  <c:v>15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5A-9A4C-BCE5-4DD4C1824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4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Einkauf Spielzeug / Spiele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den letzten 12 Monaten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35-4C43-8CAA-60E1D83BC8F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35-4C43-8CAA-60E1D83BC8F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35-4C43-8CAA-60E1D83BC8F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35-4C43-8CAA-60E1D83BC8F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35-4C43-8CAA-60E1D83BC8F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35-4C43-8CAA-60E1D83BC8F8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35-4C43-8CAA-60E1D83BC8F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35-4C43-8CAA-60E1D83BC8F8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35-4C43-8CAA-60E1D83BC8F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35-4C43-8CAA-60E1D83BC8F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35-4C43-8CAA-60E1D83BC8F8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35-4C43-8CAA-60E1D83BC8F8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35-4C43-8CAA-60E1D83BC8F8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35-4C43-8CAA-60E1D83BC8F8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35-4C43-8CAA-60E1D83BC8F8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35-4C43-8CAA-60E1D83BC8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Spielzeug/Spiele gekauft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335-4C43-8CAA-60E1D83BC8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Spielzeug/Spiele gekauft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5-8F40-B377-D6FEB2C01C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Spielzeug/Spiele gekauft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5-8F40-B377-D6FEB2C01C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Spielzeug/Spiele gekauft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5-8F40-B377-D6FEB2C01C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Spielzeug/Spiele gekauft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55-8F40-B377-D6FEB2C01C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Spielzeug/Spiele gekauft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55-8F40-B377-D6FEB2C01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7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Statements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Ernährung (trifft voll und ganz zu / trifft zu)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E9-994E-8FBA-F675D9C0C06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E9-994E-8FBA-F675D9C0C06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E9-994E-8FBA-F675D9C0C06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E9-994E-8FBA-F675D9C0C06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E9-994E-8FBA-F675D9C0C06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E9-994E-8FBA-F675D9C0C063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E9-994E-8FBA-F675D9C0C063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E9-994E-8FBA-F675D9C0C06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E9-994E-8FBA-F675D9C0C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Ich lege sehr viel Wert darauf, dass Produkte, die ich kaufe, von Tieren aus artgerechter Haltung stammen</c:v>
                </c:pt>
                <c:pt idx="1">
                  <c:v>Gutes Essen und Trinken spielen in meinem Leben eine große Rolle</c:v>
                </c:pt>
                <c:pt idx="2">
                  <c:v>Ich lege Wert auf gesunde Ernährung, auch wenn es mehr kostet</c:v>
                </c:pt>
                <c:pt idx="3">
                  <c:v>Es macht mir Spaß, beim Kochen immer wieder neue Gerichte auszuprobieren</c:v>
                </c:pt>
                <c:pt idx="4">
                  <c:v>Beim Einkauf von Lebensmitteln achte ich mehr auf die Marke als auf den Preis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56.4</c:v>
                </c:pt>
                <c:pt idx="1">
                  <c:v>54.2</c:v>
                </c:pt>
                <c:pt idx="2">
                  <c:v>36.9</c:v>
                </c:pt>
                <c:pt idx="3">
                  <c:v>29.9</c:v>
                </c:pt>
                <c:pt idx="4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E9-994E-8FBA-F675D9C0C0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lege sehr viel Wert darauf, dass Produkte, die ich kaufe, von Tieren aus artgerechter Haltung stammen</c:v>
                </c:pt>
                <c:pt idx="1">
                  <c:v>Gutes Essen und Trinken spielen in meinem Leben eine große Rolle</c:v>
                </c:pt>
                <c:pt idx="2">
                  <c:v>Ich lege Wert auf gesunde Ernährung, auch wenn es mehr kostet</c:v>
                </c:pt>
                <c:pt idx="3">
                  <c:v>Es macht mir Spaß, beim Kochen immer wieder neue Gerichte auszuprobieren</c:v>
                </c:pt>
                <c:pt idx="4">
                  <c:v>Beim Einkauf von Lebensmitteln achte ich mehr auf die Marke als auf den Preis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57.9</c:v>
                </c:pt>
                <c:pt idx="1">
                  <c:v>55.2</c:v>
                </c:pt>
                <c:pt idx="2">
                  <c:v>38.5</c:v>
                </c:pt>
                <c:pt idx="3">
                  <c:v>32.1</c:v>
                </c:pt>
                <c:pt idx="4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1-7B4B-B9C5-F84AA70CB6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lege sehr viel Wert darauf, dass Produkte, die ich kaufe, von Tieren aus artgerechter Haltung stammen</c:v>
                </c:pt>
                <c:pt idx="1">
                  <c:v>Gutes Essen und Trinken spielen in meinem Leben eine große Rolle</c:v>
                </c:pt>
                <c:pt idx="2">
                  <c:v>Ich lege Wert auf gesunde Ernährung, auch wenn es mehr kostet</c:v>
                </c:pt>
                <c:pt idx="3">
                  <c:v>Es macht mir Spaß, beim Kochen immer wieder neue Gerichte auszuprobieren</c:v>
                </c:pt>
                <c:pt idx="4">
                  <c:v>Beim Einkauf von Lebensmitteln achte ich mehr auf die Marke als auf den Preis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58.2</c:v>
                </c:pt>
                <c:pt idx="1">
                  <c:v>56.8</c:v>
                </c:pt>
                <c:pt idx="2">
                  <c:v>39.5</c:v>
                </c:pt>
                <c:pt idx="3">
                  <c:v>32.799999999999997</c:v>
                </c:pt>
                <c:pt idx="4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1-7B4B-B9C5-F84AA70CB6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lege sehr viel Wert darauf, dass Produkte, die ich kaufe, von Tieren aus artgerechter Haltung stammen</c:v>
                </c:pt>
                <c:pt idx="1">
                  <c:v>Gutes Essen und Trinken spielen in meinem Leben eine große Rolle</c:v>
                </c:pt>
                <c:pt idx="2">
                  <c:v>Ich lege Wert auf gesunde Ernährung, auch wenn es mehr kostet</c:v>
                </c:pt>
                <c:pt idx="3">
                  <c:v>Es macht mir Spaß, beim Kochen immer wieder neue Gerichte auszuprobieren</c:v>
                </c:pt>
                <c:pt idx="4">
                  <c:v>Beim Einkauf von Lebensmitteln achte ich mehr auf die Marke als auf den Preis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57.3</c:v>
                </c:pt>
                <c:pt idx="1">
                  <c:v>57.2</c:v>
                </c:pt>
                <c:pt idx="2">
                  <c:v>40.4</c:v>
                </c:pt>
                <c:pt idx="3">
                  <c:v>32.200000000000003</c:v>
                </c:pt>
                <c:pt idx="4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1-7B4B-B9C5-F84AA70CB60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spPr>
            <a:solidFill>
              <a:srgbClr val="0092C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lege sehr viel Wert darauf, dass Produkte, die ich kaufe, von Tieren aus artgerechter Haltung stammen</c:v>
                </c:pt>
                <c:pt idx="1">
                  <c:v>Gutes Essen und Trinken spielen in meinem Leben eine große Rolle</c:v>
                </c:pt>
                <c:pt idx="2">
                  <c:v>Ich lege Wert auf gesunde Ernährung, auch wenn es mehr kostet</c:v>
                </c:pt>
                <c:pt idx="3">
                  <c:v>Es macht mir Spaß, beim Kochen immer wieder neue Gerichte auszuprobieren</c:v>
                </c:pt>
                <c:pt idx="4">
                  <c:v>Beim Einkauf von Lebensmitteln achte ich mehr auf die Marke als auf den Preis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58.1</c:v>
                </c:pt>
                <c:pt idx="1">
                  <c:v>56.3</c:v>
                </c:pt>
                <c:pt idx="2">
                  <c:v>40.6</c:v>
                </c:pt>
                <c:pt idx="3">
                  <c:v>32.1</c:v>
                </c:pt>
                <c:pt idx="4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1-7B4B-B9C5-F84AA70CB60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lege sehr viel Wert darauf, dass Produkte, die ich kaufe, von Tieren aus artgerechter Haltung stammen</c:v>
                </c:pt>
                <c:pt idx="1">
                  <c:v>Gutes Essen und Trinken spielen in meinem Leben eine große Rolle</c:v>
                </c:pt>
                <c:pt idx="2">
                  <c:v>Ich lege Wert auf gesunde Ernährung, auch wenn es mehr kostet</c:v>
                </c:pt>
                <c:pt idx="3">
                  <c:v>Es macht mir Spaß, beim Kochen immer wieder neue Gerichte auszuprobieren</c:v>
                </c:pt>
                <c:pt idx="4">
                  <c:v>Beim Einkauf von Lebensmitteln achte ich mehr auf die Marke als auf den Preis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53.7</c:v>
                </c:pt>
                <c:pt idx="1">
                  <c:v>53.2</c:v>
                </c:pt>
                <c:pt idx="2">
                  <c:v>34.700000000000003</c:v>
                </c:pt>
                <c:pt idx="3">
                  <c:v>27.3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C1-7B4B-B9C5-F84AA70CB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6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Kochen - Häufigkeit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D9-0B4D-9917-B76D11EA632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D9-0B4D-9917-B76D11EA63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D9-0B4D-9917-B76D11EA632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D9-0B4D-9917-B76D11EA632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D9-0B4D-9917-B76D11EA632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D9-0B4D-9917-B76D11EA6328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D9-0B4D-9917-B76D11EA632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D9-0B4D-9917-B76D11EA6328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D9-0B4D-9917-B76D11EA6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 formatCode="General">
                  <c:v>87.1</c:v>
                </c:pt>
                <c:pt idx="1">
                  <c:v>75</c:v>
                </c:pt>
                <c:pt idx="2" formatCode="General">
                  <c:v>69.2</c:v>
                </c:pt>
                <c:pt idx="3" formatCode="General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D9-0B4D-9917-B76D11EA6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89.2</c:v>
                </c:pt>
                <c:pt idx="1">
                  <c:v>75.8</c:v>
                </c:pt>
                <c:pt idx="2">
                  <c:v>69.599999999999994</c:v>
                </c:pt>
                <c:pt idx="3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D9-0B4D-9917-B76D11EA63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88.7</c:v>
                </c:pt>
                <c:pt idx="1">
                  <c:v>75.900000000000006</c:v>
                </c:pt>
                <c:pt idx="2">
                  <c:v>69.7</c:v>
                </c:pt>
                <c:pt idx="3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D9-0B4D-9917-B76D11EA63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87.9</c:v>
                </c:pt>
                <c:pt idx="1">
                  <c:v>75.7</c:v>
                </c:pt>
                <c:pt idx="2" formatCode="0.0">
                  <c:v>70</c:v>
                </c:pt>
                <c:pt idx="3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D9-0B4D-9917-B76D11EA63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 formatCode="General">
                  <c:v>87.4</c:v>
                </c:pt>
                <c:pt idx="1">
                  <c:v>75</c:v>
                </c:pt>
                <c:pt idx="2" formatCode="General">
                  <c:v>68.599999999999994</c:v>
                </c:pt>
                <c:pt idx="3" formatCode="General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CD9-0B4D-9917-B76D11EA632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9CD9-0B4D-9917-B76D11EA63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81.099999999999994</c:v>
                </c:pt>
                <c:pt idx="1">
                  <c:v>64.900000000000006</c:v>
                </c:pt>
                <c:pt idx="2">
                  <c:v>57.1</c:v>
                </c:pt>
                <c:pt idx="3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CD9-0B4D-9917-B76D11EA6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Besuch von Schnellrestaurants - Häufigkeit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51-F947-B46B-5560E02315F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51-F947-B46B-5560E02315F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51-F947-B46B-5560E02315F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1-F947-B46B-5560E02315F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51-F947-B46B-5560E02315F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51-F947-B46B-5560E02315F6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51-F947-B46B-5560E02315F6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51-F947-B46B-5560E02315F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51-F947-B46B-5560E0231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2-3 mal im Monat</c:v>
                </c:pt>
                <c:pt idx="1">
                  <c:v>ca. 1 mal im Monat</c:v>
                </c:pt>
                <c:pt idx="2">
                  <c:v>ca. 1 mal pro Woche</c:v>
                </c:pt>
                <c:pt idx="3">
                  <c:v>Mehrmals pro Woche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35.700000000000003</c:v>
                </c:pt>
                <c:pt idx="1">
                  <c:v>11.8</c:v>
                </c:pt>
                <c:pt idx="2">
                  <c:v>17.600000000000001</c:v>
                </c:pt>
                <c:pt idx="3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51-F947-B46B-5560E02315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2-3 mal im Monat</c:v>
                </c:pt>
                <c:pt idx="1">
                  <c:v>ca. 1 mal im Monat</c:v>
                </c:pt>
                <c:pt idx="2">
                  <c:v>ca. 1 mal pro Woche</c:v>
                </c:pt>
                <c:pt idx="3">
                  <c:v>Mehrmals pro Woche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41.8</c:v>
                </c:pt>
                <c:pt idx="1">
                  <c:v>11.2</c:v>
                </c:pt>
                <c:pt idx="2">
                  <c:v>22.2</c:v>
                </c:pt>
                <c:pt idx="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51-F947-B46B-5560E02315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2-3 mal im Monat</c:v>
                </c:pt>
                <c:pt idx="1">
                  <c:v>ca. 1 mal im Monat</c:v>
                </c:pt>
                <c:pt idx="2">
                  <c:v>ca. 1 mal pro Woche</c:v>
                </c:pt>
                <c:pt idx="3">
                  <c:v>Mehrmals pro Woche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41.4</c:v>
                </c:pt>
                <c:pt idx="1">
                  <c:v>10.9</c:v>
                </c:pt>
                <c:pt idx="2" formatCode="0.0">
                  <c:v>22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251-F947-B46B-5560E02315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2-3 mal im Monat</c:v>
                </c:pt>
                <c:pt idx="1">
                  <c:v>ca. 1 mal im Monat</c:v>
                </c:pt>
                <c:pt idx="2">
                  <c:v>ca. 1 mal pro Woche</c:v>
                </c:pt>
                <c:pt idx="3">
                  <c:v>Mehrmals pro Woche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 formatCode="General">
                  <c:v>41.6</c:v>
                </c:pt>
                <c:pt idx="1">
                  <c:v>11</c:v>
                </c:pt>
                <c:pt idx="2" formatCode="General">
                  <c:v>19.8</c:v>
                </c:pt>
                <c:pt idx="3" formatCode="General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51-F947-B46B-5560E02315F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2-3 mal im Monat</c:v>
                </c:pt>
                <c:pt idx="1">
                  <c:v>ca. 1 mal im Monat</c:v>
                </c:pt>
                <c:pt idx="2">
                  <c:v>ca. 1 mal pro Woche</c:v>
                </c:pt>
                <c:pt idx="3">
                  <c:v>Mehrmals pro Woche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40.5</c:v>
                </c:pt>
                <c:pt idx="1">
                  <c:v>11.5</c:v>
                </c:pt>
                <c:pt idx="2">
                  <c:v>19.5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51-F947-B46B-5560E02315F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1251-F947-B46B-5560E02315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2-3 mal im Monat</c:v>
                </c:pt>
                <c:pt idx="1">
                  <c:v>ca. 1 mal im Monat</c:v>
                </c:pt>
                <c:pt idx="2">
                  <c:v>ca. 1 mal pro Woche</c:v>
                </c:pt>
                <c:pt idx="3">
                  <c:v>Mehrmals pro Woche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38.200000000000003</c:v>
                </c:pt>
                <c:pt idx="1">
                  <c:v>11.5</c:v>
                </c:pt>
                <c:pt idx="2">
                  <c:v>21.7</c:v>
                </c:pt>
                <c:pt idx="3" formatCode="0.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251-F947-B46B-5560E0231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Babynahrung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Konsum im Haushalt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0D-EF46-B95D-F7D14691C39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0D-EF46-B95D-F7D14691C39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0D-EF46-B95D-F7D14691C39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0D-EF46-B95D-F7D14691C39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0D-EF46-B95D-F7D14691C39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0D-EF46-B95D-F7D14691C39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0D-EF46-B95D-F7D14691C3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Fertigkost im Gläschen</c:v>
                </c:pt>
                <c:pt idx="1">
                  <c:v>Babytee / -säfte</c:v>
                </c:pt>
                <c:pt idx="2">
                  <c:v>Instant-Breipulver</c:v>
                </c:pt>
                <c:pt idx="3">
                  <c:v>Milchpulver</c:v>
                </c:pt>
                <c:pt idx="4">
                  <c:v>Andere Babynahrung</c:v>
                </c:pt>
                <c:pt idx="5">
                  <c:v>Trinkfertige, flüssige Säuglingsmilchnahrung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4.7</c:v>
                </c:pt>
                <c:pt idx="1">
                  <c:v>4.5999999999999996</c:v>
                </c:pt>
                <c:pt idx="2">
                  <c:v>3.5</c:v>
                </c:pt>
                <c:pt idx="3">
                  <c:v>3.4</c:v>
                </c:pt>
                <c:pt idx="4">
                  <c:v>3.1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0D-EF46-B95D-F7D14691C3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Fertigkost im Gläschen</c:v>
                </c:pt>
                <c:pt idx="1">
                  <c:v>Babytee / -säfte</c:v>
                </c:pt>
                <c:pt idx="2">
                  <c:v>Instant-Breipulver</c:v>
                </c:pt>
                <c:pt idx="3">
                  <c:v>Milchpulver</c:v>
                </c:pt>
                <c:pt idx="4">
                  <c:v>Andere Babynahrung</c:v>
                </c:pt>
                <c:pt idx="5">
                  <c:v>Trinkfertige, flüssige Säuglingsmilchnahrung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51.4</c:v>
                </c:pt>
                <c:pt idx="1">
                  <c:v>50.2</c:v>
                </c:pt>
                <c:pt idx="2">
                  <c:v>40.9</c:v>
                </c:pt>
                <c:pt idx="3">
                  <c:v>38.700000000000003</c:v>
                </c:pt>
                <c:pt idx="4">
                  <c:v>33.299999999999997</c:v>
                </c:pt>
                <c:pt idx="5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A-5B44-BE6F-EDEF797C78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Fertigkost im Gläschen</c:v>
                </c:pt>
                <c:pt idx="1">
                  <c:v>Babytee / -säfte</c:v>
                </c:pt>
                <c:pt idx="2">
                  <c:v>Instant-Breipulver</c:v>
                </c:pt>
                <c:pt idx="3">
                  <c:v>Milchpulver</c:v>
                </c:pt>
                <c:pt idx="4">
                  <c:v>Andere Babynahrung</c:v>
                </c:pt>
                <c:pt idx="5">
                  <c:v>Trinkfertige, flüssige Säuglingsmilchnahrung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22.8</c:v>
                </c:pt>
                <c:pt idx="1">
                  <c:v>21.3</c:v>
                </c:pt>
                <c:pt idx="2">
                  <c:v>17</c:v>
                </c:pt>
                <c:pt idx="3">
                  <c:v>15.2</c:v>
                </c:pt>
                <c:pt idx="4">
                  <c:v>14.6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A-5B44-BE6F-EDEF797C78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Fertigkost im Gläschen</c:v>
                </c:pt>
                <c:pt idx="1">
                  <c:v>Babytee / -säfte</c:v>
                </c:pt>
                <c:pt idx="2">
                  <c:v>Instant-Breipulver</c:v>
                </c:pt>
                <c:pt idx="3">
                  <c:v>Milchpulver</c:v>
                </c:pt>
                <c:pt idx="4">
                  <c:v>Andere Babynahrung</c:v>
                </c:pt>
                <c:pt idx="5">
                  <c:v>Trinkfertige, flüssige Säuglingsmilchnahrung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9.1999999999999993</c:v>
                </c:pt>
                <c:pt idx="1">
                  <c:v>8.5</c:v>
                </c:pt>
                <c:pt idx="2">
                  <c:v>6.2</c:v>
                </c:pt>
                <c:pt idx="3">
                  <c:v>5.5</c:v>
                </c:pt>
                <c:pt idx="4">
                  <c:v>5.3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4A-5B44-BE6F-EDEF797C7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6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Bio-Babynahrung: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Konsum im Haushalt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0D-EF46-B95D-F7D14691C39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0D-EF46-B95D-F7D14691C39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0D-EF46-B95D-F7D14691C39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0D-EF46-B95D-F7D14691C39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0D-EF46-B95D-F7D14691C39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0D-EF46-B95D-F7D14691C39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0D-EF46-B95D-F7D14691C3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Bio-Babynahrung: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0D-EF46-B95D-F7D14691C3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 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EFA-EF4C-885D-E0AA65E7D18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Bio-Babynahrung: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A-EF4C-885D-E0AA65E7D1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Bio-Babynahrung: 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A-EF4C-885D-E0AA65E7D1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EFA-EF4C-885D-E0AA65E7D18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Bio-Babynahrung: 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A-EF4C-885D-E0AA65E7D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Babypflege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Verwendung im Haushalt (Kinder bis 4 Jahre im HH)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FF-8644-A00B-BB2327CA26E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F-8644-A00B-BB2327CA26E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FF-8644-A00B-BB2327CA26E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FF-8644-A00B-BB2327CA26E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FF-8644-A00B-BB2327CA26E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FF-8644-A00B-BB2327CA26E2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FF-8644-A00B-BB2327CA26E2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FF-8644-A00B-BB2327CA26E2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FF-8644-A00B-BB2327CA26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Feuchttücher</c:v>
                </c:pt>
                <c:pt idx="1">
                  <c:v>Baby-Creme</c:v>
                </c:pt>
                <c:pt idx="2">
                  <c:v>Wegwerfwindeln</c:v>
                </c:pt>
                <c:pt idx="3">
                  <c:v>Baby-Bad</c:v>
                </c:pt>
                <c:pt idx="4">
                  <c:v>Babyshampoo</c:v>
                </c:pt>
                <c:pt idx="5">
                  <c:v>Baby-Öl</c:v>
                </c:pt>
                <c:pt idx="6">
                  <c:v>Andere Babypflegeprodukte</c:v>
                </c:pt>
                <c:pt idx="7">
                  <c:v>Stoffwindeln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7.3</c:v>
                </c:pt>
                <c:pt idx="1">
                  <c:v>6.7</c:v>
                </c:pt>
                <c:pt idx="2">
                  <c:v>6.5</c:v>
                </c:pt>
                <c:pt idx="3">
                  <c:v>6.5</c:v>
                </c:pt>
                <c:pt idx="4">
                  <c:v>6.2</c:v>
                </c:pt>
                <c:pt idx="5">
                  <c:v>4.9000000000000004</c:v>
                </c:pt>
                <c:pt idx="6">
                  <c:v>3.7</c:v>
                </c:pt>
                <c:pt idx="7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3FF-8644-A00B-BB2327CA2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Feuchttücher</c:v>
                </c:pt>
                <c:pt idx="1">
                  <c:v>Baby-Creme</c:v>
                </c:pt>
                <c:pt idx="2">
                  <c:v>Wegwerfwindeln</c:v>
                </c:pt>
                <c:pt idx="3">
                  <c:v>Baby-Bad</c:v>
                </c:pt>
                <c:pt idx="4">
                  <c:v>Babyshampoo</c:v>
                </c:pt>
                <c:pt idx="5">
                  <c:v>Baby-Öl</c:v>
                </c:pt>
                <c:pt idx="6">
                  <c:v>Andere Babypflegeprodukte</c:v>
                </c:pt>
                <c:pt idx="7">
                  <c:v>Stoffwindeln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.0">
                  <c:v>71</c:v>
                </c:pt>
                <c:pt idx="1">
                  <c:v>67.8</c:v>
                </c:pt>
                <c:pt idx="2">
                  <c:v>69.599999999999994</c:v>
                </c:pt>
                <c:pt idx="3">
                  <c:v>67.8</c:v>
                </c:pt>
                <c:pt idx="4">
                  <c:v>65.099999999999994</c:v>
                </c:pt>
                <c:pt idx="5">
                  <c:v>54.9</c:v>
                </c:pt>
                <c:pt idx="6">
                  <c:v>37.9</c:v>
                </c:pt>
                <c:pt idx="7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8-8640-AD0A-08FE356101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Feuchttücher</c:v>
                </c:pt>
                <c:pt idx="1">
                  <c:v>Baby-Creme</c:v>
                </c:pt>
                <c:pt idx="2">
                  <c:v>Wegwerfwindeln</c:v>
                </c:pt>
                <c:pt idx="3">
                  <c:v>Baby-Bad</c:v>
                </c:pt>
                <c:pt idx="4">
                  <c:v>Babyshampoo</c:v>
                </c:pt>
                <c:pt idx="5">
                  <c:v>Baby-Öl</c:v>
                </c:pt>
                <c:pt idx="6">
                  <c:v>Andere Babypflegeprodukte</c:v>
                </c:pt>
                <c:pt idx="7">
                  <c:v>Stoffwindeln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36.700000000000003</c:v>
                </c:pt>
                <c:pt idx="1">
                  <c:v>33.9</c:v>
                </c:pt>
                <c:pt idx="2" formatCode="0.0">
                  <c:v>33</c:v>
                </c:pt>
                <c:pt idx="3">
                  <c:v>33.799999999999997</c:v>
                </c:pt>
                <c:pt idx="4">
                  <c:v>34.299999999999997</c:v>
                </c:pt>
                <c:pt idx="5">
                  <c:v>24.4</c:v>
                </c:pt>
                <c:pt idx="6">
                  <c:v>19.3</c:v>
                </c:pt>
                <c:pt idx="7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8-8640-AD0A-08FE35610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8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  <c:minorUnit val="2.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Bücher /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eBooks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lesen - Häufigkeit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64-3D4A-9FF9-BF71190F41D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4-3D4A-9FF9-BF71190F41D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64-3D4A-9FF9-BF71190F41D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64-3D4A-9FF9-BF71190F41D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64-3D4A-9FF9-BF71190F41D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64-3D4A-9FF9-BF71190F41D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64-3D4A-9FF9-BF71190F41D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64-3D4A-9FF9-BF71190F41DC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64-3D4A-9FF9-BF71190F4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76.5</c:v>
                </c:pt>
                <c:pt idx="1">
                  <c:v>49.7</c:v>
                </c:pt>
                <c:pt idx="2">
                  <c:v>38.9</c:v>
                </c:pt>
                <c:pt idx="3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64-3D4A-9FF9-BF71190F41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74</c:v>
                </c:pt>
                <c:pt idx="1">
                  <c:v>43.7</c:v>
                </c:pt>
                <c:pt idx="2">
                  <c:v>32</c:v>
                </c:pt>
                <c:pt idx="3" formatCode="General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6-E943-9440-E65409D49F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45.6</c:v>
                </c:pt>
                <c:pt idx="2">
                  <c:v>34.6</c:v>
                </c:pt>
                <c:pt idx="3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D6-E943-9440-E65409D49F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 formatCode="General">
                  <c:v>76.8</c:v>
                </c:pt>
                <c:pt idx="1">
                  <c:v>47</c:v>
                </c:pt>
                <c:pt idx="2">
                  <c:v>36</c:v>
                </c:pt>
                <c:pt idx="3" formatCode="General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D6-E943-9440-E65409D49F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77.3</c:v>
                </c:pt>
                <c:pt idx="1">
                  <c:v>49.2</c:v>
                </c:pt>
                <c:pt idx="2">
                  <c:v>37.700000000000003</c:v>
                </c:pt>
                <c:pt idx="3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D6-E943-9440-E65409D49FA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3011-FF42-8BA5-A4E2205F16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77.599999999999994</c:v>
                </c:pt>
                <c:pt idx="1">
                  <c:v>48.5</c:v>
                </c:pt>
                <c:pt idx="2">
                  <c:v>37.799999999999997</c:v>
                </c:pt>
                <c:pt idx="3" formatCode="0.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6-E943-9440-E65409D49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8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Hörbücher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Hörspiele / Podcasts hören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Häufigkeit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D7-6545-B9BF-6C97528BB8E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D7-6545-B9BF-6C97528BB8E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D7-6545-B9BF-6C97528BB8E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D7-6545-B9BF-6C97528BB8E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D7-6545-B9BF-6C97528BB8E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D7-6545-B9BF-6C97528BB8E6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D7-6545-B9BF-6C97528BB8E6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D7-6545-B9BF-6C97528BB8E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D7-6545-B9BF-6C97528BB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26.9</c:v>
                </c:pt>
                <c:pt idx="1">
                  <c:v>9.9</c:v>
                </c:pt>
                <c:pt idx="2">
                  <c:v>6.1</c:v>
                </c:pt>
                <c:pt idx="3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D7-6545-B9BF-6C97528BB8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30.4</c:v>
                </c:pt>
                <c:pt idx="1">
                  <c:v>10.7</c:v>
                </c:pt>
                <c:pt idx="2">
                  <c:v>6.8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D7-6545-B9BF-6C97528BB8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30.1</c:v>
                </c:pt>
                <c:pt idx="1">
                  <c:v>10.8</c:v>
                </c:pt>
                <c:pt idx="2">
                  <c:v>7.1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D7-6545-B9BF-6C97528BB8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 formatCode="General">
                  <c:v>28.6</c:v>
                </c:pt>
                <c:pt idx="1">
                  <c:v>9</c:v>
                </c:pt>
                <c:pt idx="2" formatCode="General">
                  <c:v>5.9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D7-6545-B9BF-6C97528BB8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 formatCode="General">
                  <c:v>29.1</c:v>
                </c:pt>
                <c:pt idx="1">
                  <c:v>9</c:v>
                </c:pt>
                <c:pt idx="2" formatCode="General">
                  <c:v>5.9</c:v>
                </c:pt>
                <c:pt idx="3" formatCode="General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5D7-6545-B9BF-6C97528BB8E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75D7-6545-B9BF-6C97528BB8E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29.2</c:v>
                </c:pt>
                <c:pt idx="1">
                  <c:v>9.1</c:v>
                </c:pt>
                <c:pt idx="2">
                  <c:v>5.4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5D7-6545-B9BF-6C97528BB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8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Brettspiele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Gesellschaftsspiele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Häufigkeit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7B-3E4E-9B89-1A8771643FB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7B-3E4E-9B89-1A8771643FB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7B-3E4E-9B89-1A8771643FB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7B-3E4E-9B89-1A8771643FB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7B-3E4E-9B89-1A8771643FB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7B-3E4E-9B89-1A8771643FB2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7B-3E4E-9B89-1A8771643FB2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7B-3E4E-9B89-1A8771643FB2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7B-3E4E-9B89-1A8771643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66.2</c:v>
                </c:pt>
                <c:pt idx="1">
                  <c:v>26.9</c:v>
                </c:pt>
                <c:pt idx="2">
                  <c:v>12.9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7B-3E4E-9B89-1A8771643F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73.8</c:v>
                </c:pt>
                <c:pt idx="1">
                  <c:v>34.9</c:v>
                </c:pt>
                <c:pt idx="2">
                  <c:v>19.100000000000001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7B-3E4E-9B89-1A8771643F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73.900000000000006</c:v>
                </c:pt>
                <c:pt idx="1">
                  <c:v>34.799999999999997</c:v>
                </c:pt>
                <c:pt idx="2">
                  <c:v>19.600000000000001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57B-3E4E-9B89-1A8771643F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73.7</c:v>
                </c:pt>
                <c:pt idx="1">
                  <c:v>31.8</c:v>
                </c:pt>
                <c:pt idx="2">
                  <c:v>17.2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57B-3E4E-9B89-1A8771643F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72.5</c:v>
                </c:pt>
                <c:pt idx="1">
                  <c:v>31.1</c:v>
                </c:pt>
                <c:pt idx="2">
                  <c:v>16.3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57B-3E4E-9B89-1A8771643FB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A57B-3E4E-9B89-1A8771643F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0.0">
                  <c:v>72</c:v>
                </c:pt>
                <c:pt idx="1">
                  <c:v>28.5</c:v>
                </c:pt>
                <c:pt idx="2">
                  <c:v>13.7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57B-3E4E-9B89-1A8771643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8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Personen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nach Altersgruppen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 Haushalt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Personen 14-29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2-0F45-B5AE-00D8590FF1A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2-0F45-B5AE-00D8590FF1A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2-0F45-B5AE-00D8590FF1A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2-0F45-B5AE-00D8590FF1A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2-0F45-B5AE-00D8590FF1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Mindestens eine Person im HH</c:v>
                </c:pt>
                <c:pt idx="1">
                  <c:v>1 Person im HH</c:v>
                </c:pt>
                <c:pt idx="2">
                  <c:v>2 Personen im HH</c:v>
                </c:pt>
                <c:pt idx="3">
                  <c:v>3 Personen und mehr im HH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35.700000000000003</c:v>
                </c:pt>
                <c:pt idx="1">
                  <c:v>22.4</c:v>
                </c:pt>
                <c:pt idx="2">
                  <c:v>10.9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E2-0F45-B5AE-00D8590FF1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Personen 30-49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E2-0F45-B5AE-00D8590FF1AC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EC-FC43-86F0-240902D20342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EC-FC43-86F0-240902D20342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EC-FC43-86F0-240902D2034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Mindestens eine Person im HH</c:v>
                </c:pt>
                <c:pt idx="1">
                  <c:v>1 Person im HH</c:v>
                </c:pt>
                <c:pt idx="2">
                  <c:v>2 Personen im HH</c:v>
                </c:pt>
                <c:pt idx="3">
                  <c:v>3 Personen und mehr im HH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47.8</c:v>
                </c:pt>
                <c:pt idx="1">
                  <c:v>25.9</c:v>
                </c:pt>
                <c:pt idx="2">
                  <c:v>21.1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E2-0F45-B5AE-00D8590FF1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Personen 50plus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Mindestens eine Person im HH</c:v>
                </c:pt>
                <c:pt idx="1">
                  <c:v>1 Person im HH</c:v>
                </c:pt>
                <c:pt idx="2">
                  <c:v>2 Personen im HH</c:v>
                </c:pt>
                <c:pt idx="3">
                  <c:v>3 Personen und mehr im HH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">
                  <c:v>58</c:v>
                </c:pt>
                <c:pt idx="1">
                  <c:v>23.8</c:v>
                </c:pt>
                <c:pt idx="2">
                  <c:v>32.5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E2-0F45-B5AE-00D8590FF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 Kino gehen - Häufigkeit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25-CD42-BD56-F7558F2A666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25-CD42-BD56-F7558F2A666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25-CD42-BD56-F7558F2A666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25-CD42-BD56-F7558F2A666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25-CD42-BD56-F7558F2A6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seltener</c:v>
                </c:pt>
                <c:pt idx="1">
                  <c:v>Mache ich mehrmals im Monat</c:v>
                </c:pt>
                <c:pt idx="2">
                  <c:v>Mache ich mehrmals in der Woche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57.6</c:v>
                </c:pt>
                <c:pt idx="1">
                  <c:v>17.399999999999999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25-CD42-BD56-F7558F2A66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seltener</c:v>
                </c:pt>
                <c:pt idx="1">
                  <c:v>Mache ich mehrmals im Monat</c:v>
                </c:pt>
                <c:pt idx="2">
                  <c:v>Mache ich mehrmals in der Woche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 formatCode="General">
                  <c:v>63.1</c:v>
                </c:pt>
                <c:pt idx="1">
                  <c:v>17</c:v>
                </c:pt>
                <c:pt idx="2" formatCode="General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4-1849-BA33-75B54EC2DA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seltener</c:v>
                </c:pt>
                <c:pt idx="1">
                  <c:v>Mache ich mehrmals im Monat</c:v>
                </c:pt>
                <c:pt idx="2">
                  <c:v>Mache ich mehrmals in der Woche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64.5</c:v>
                </c:pt>
                <c:pt idx="1">
                  <c:v>17.600000000000001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B4-1849-BA33-75B54EC2DA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seltener</c:v>
                </c:pt>
                <c:pt idx="1">
                  <c:v>Mache ich mehrmals im Monat</c:v>
                </c:pt>
                <c:pt idx="2">
                  <c:v>Mache ich mehrmals in der Woche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66.400000000000006</c:v>
                </c:pt>
                <c:pt idx="1">
                  <c:v>16.399999999999999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B4-1849-BA33-75B54EC2DA2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seltener</c:v>
                </c:pt>
                <c:pt idx="1">
                  <c:v>Mache ich mehrmals im Monat</c:v>
                </c:pt>
                <c:pt idx="2">
                  <c:v>Mache ich mehrmals in der Woche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63.7</c:v>
                </c:pt>
                <c:pt idx="1">
                  <c:v>17.399999999999999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B4-1849-BA33-75B54EC2DA2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seltener</c:v>
                </c:pt>
                <c:pt idx="1">
                  <c:v>Mache ich mehrmals im Monat</c:v>
                </c:pt>
                <c:pt idx="2">
                  <c:v>Mache ich mehrmals in der Woche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61.6</c:v>
                </c:pt>
                <c:pt idx="1">
                  <c:v>21.7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B4-1849-BA33-75B54EC2D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7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Etwas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(Enkel-)Kindern unternehmen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Häufigkeit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51-B64C-AC93-8BA37253FAA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51-B64C-AC93-8BA37253FAA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51-B64C-AC93-8BA37253FAA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51-B64C-AC93-8BA37253FAA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51-B64C-AC93-8BA37253FAA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51-B64C-AC93-8BA37253FAA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51-B64C-AC93-8BA37253FAA7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51-B64C-AC93-8BA37253FAA7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51-B64C-AC93-8BA37253F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 formatCode="General">
                  <c:v>58.1</c:v>
                </c:pt>
                <c:pt idx="1">
                  <c:v>47</c:v>
                </c:pt>
                <c:pt idx="2" formatCode="General">
                  <c:v>38.299999999999997</c:v>
                </c:pt>
                <c:pt idx="3" formatCode="General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51-B64C-AC93-8BA37253FA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73.400000000000006</c:v>
                </c:pt>
                <c:pt idx="1">
                  <c:v>69.2</c:v>
                </c:pt>
                <c:pt idx="2">
                  <c:v>65.400000000000006</c:v>
                </c:pt>
                <c:pt idx="3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51-B64C-AC93-8BA37253FA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76.099999999999994</c:v>
                </c:pt>
                <c:pt idx="1">
                  <c:v>71.900000000000006</c:v>
                </c:pt>
                <c:pt idx="2">
                  <c:v>67.900000000000006</c:v>
                </c:pt>
                <c:pt idx="3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51-B64C-AC93-8BA37253FA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75.8</c:v>
                </c:pt>
                <c:pt idx="1">
                  <c:v>70.099999999999994</c:v>
                </c:pt>
                <c:pt idx="2">
                  <c:v>65.099999999999994</c:v>
                </c:pt>
                <c:pt idx="3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51-B64C-AC93-8BA37253FA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72.099999999999994</c:v>
                </c:pt>
                <c:pt idx="1">
                  <c:v>65.2</c:v>
                </c:pt>
                <c:pt idx="2">
                  <c:v>58.7</c:v>
                </c:pt>
                <c:pt idx="3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51-B64C-AC93-8BA37253FAA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4851-B64C-AC93-8BA37253FA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  <c:pt idx="3">
                  <c:v>Mache ich mehrmals in der Woche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55.9</c:v>
                </c:pt>
                <c:pt idx="1">
                  <c:v>49.6</c:v>
                </c:pt>
                <c:pt idx="2">
                  <c:v>43.5</c:v>
                </c:pt>
                <c:pt idx="3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851-B64C-AC93-8BA37253F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8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Stadtfeste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(Flohmärkte etc.)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Häufigkeit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8D-8B43-8D27-1333400C915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8D-8B43-8D27-1333400C915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8D-8B43-8D27-1333400C915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D-8B43-8D27-1333400C915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8D-8B43-8D27-1333400C915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8D-8B43-8D27-1333400C915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8D-8B43-8D27-1333400C9157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8D-8B43-8D27-1333400C9157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8D-8B43-8D27-1333400C9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85</c:v>
                </c:pt>
                <c:pt idx="1">
                  <c:v>23.1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8D-8B43-8D27-1333400C91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88.7</c:v>
                </c:pt>
                <c:pt idx="1">
                  <c:v>25.1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8D-8B43-8D27-1333400C91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88.7</c:v>
                </c:pt>
                <c:pt idx="1">
                  <c:v>23.8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8D-8B43-8D27-1333400C91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88.6</c:v>
                </c:pt>
                <c:pt idx="1">
                  <c:v>22.4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8D-8B43-8D27-1333400C91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87.8</c:v>
                </c:pt>
                <c:pt idx="1">
                  <c:v>22.7</c:v>
                </c:pt>
                <c:pt idx="2" formatCode="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D8D-8B43-8D27-1333400C91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9D8D-8B43-8D27-1333400C91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85.6</c:v>
                </c:pt>
                <c:pt idx="1">
                  <c:v>23.1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8D-8B43-8D27-1333400C9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Tagesausflüge - Häufigkeit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8F-4D4E-9D12-1397C4481D4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8F-4D4E-9D12-1397C4481D4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8F-4D4E-9D12-1397C4481D4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8F-4D4E-9D12-1397C4481D4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8F-4D4E-9D12-1397C4481D4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8F-4D4E-9D12-1397C4481D4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8F-4D4E-9D12-1397C4481D4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8F-4D4E-9D12-1397C4481D4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8F-4D4E-9D12-1397C4481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85.1</c:v>
                </c:pt>
                <c:pt idx="1">
                  <c:v>36.200000000000003</c:v>
                </c:pt>
                <c:pt idx="2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8F-4D4E-9D12-1397C4481D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89.3</c:v>
                </c:pt>
                <c:pt idx="1">
                  <c:v>43.5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8F-4D4E-9D12-1397C4481D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89.7</c:v>
                </c:pt>
                <c:pt idx="1">
                  <c:v>42.9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8F-4D4E-9D12-1397C4481D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89.3</c:v>
                </c:pt>
                <c:pt idx="1">
                  <c:v>42</c:v>
                </c:pt>
                <c:pt idx="2" formatCode="General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8F-4D4E-9D12-1397C4481D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>
                  <c:v>89</c:v>
                </c:pt>
                <c:pt idx="1">
                  <c:v>39.299999999999997</c:v>
                </c:pt>
                <c:pt idx="2" formatCode="General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E8F-4D4E-9D12-1397C4481D4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5E8F-4D4E-9D12-1397C4481D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Mache ich mindestens selten</c:v>
                </c:pt>
                <c:pt idx="1">
                  <c:v>Mache ich mindestens einmal im Monat</c:v>
                </c:pt>
                <c:pt idx="2">
                  <c:v>Mache ich mindestens mehrmals im Monat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86.9</c:v>
                </c:pt>
                <c:pt idx="1">
                  <c:v>37.200000000000003</c:v>
                </c:pt>
                <c:pt idx="2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E8F-4D4E-9D12-1397C4481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der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Urlaubsreisen (letzte 12 Monate)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C0-8645-99ED-309318717DD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0-8645-99ED-309318717DD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C0-8645-99ED-309318717DD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C0-8645-99ED-309318717DD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C0-8645-99ED-309318717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Ja, eine Urlaubsreise</c:v>
                </c:pt>
                <c:pt idx="1">
                  <c:v>Ja, zwei Urlaubsreisen</c:v>
                </c:pt>
                <c:pt idx="2">
                  <c:v>Ja, drei und mehr Urlaubsreisen</c:v>
                </c:pt>
                <c:pt idx="3">
                  <c:v>Keine Urlaubsreise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50.7</c:v>
                </c:pt>
                <c:pt idx="1">
                  <c:v>14.6</c:v>
                </c:pt>
                <c:pt idx="2">
                  <c:v>3.3</c:v>
                </c:pt>
                <c:pt idx="3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C0-8645-99ED-309318717D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Ja, eine Urlaubsreise</c:v>
                </c:pt>
                <c:pt idx="1">
                  <c:v>Ja, zwei Urlaubsreisen</c:v>
                </c:pt>
                <c:pt idx="2">
                  <c:v>Ja, drei und mehr Urlaubsreisen</c:v>
                </c:pt>
                <c:pt idx="3">
                  <c:v>Keine Urlaubsreise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54.4</c:v>
                </c:pt>
                <c:pt idx="1">
                  <c:v>15.3</c:v>
                </c:pt>
                <c:pt idx="2">
                  <c:v>1.4</c:v>
                </c:pt>
                <c:pt idx="3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1-B54B-A3C2-44971ADAC0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Ja, eine Urlaubsreise</c:v>
                </c:pt>
                <c:pt idx="1">
                  <c:v>Ja, zwei Urlaubsreisen</c:v>
                </c:pt>
                <c:pt idx="2">
                  <c:v>Ja, drei und mehr Urlaubsreisen</c:v>
                </c:pt>
                <c:pt idx="3">
                  <c:v>Keine Urlaubsreise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57.3</c:v>
                </c:pt>
                <c:pt idx="1">
                  <c:v>15.3</c:v>
                </c:pt>
                <c:pt idx="2">
                  <c:v>1.4</c:v>
                </c:pt>
                <c:pt idx="3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1-B54B-A3C2-44971ADAC0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Ja, eine Urlaubsreise</c:v>
                </c:pt>
                <c:pt idx="1">
                  <c:v>Ja, zwei Urlaubsreisen</c:v>
                </c:pt>
                <c:pt idx="2">
                  <c:v>Ja, drei und mehr Urlaubsreisen</c:v>
                </c:pt>
                <c:pt idx="3">
                  <c:v>Keine Urlaubsreise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57.1</c:v>
                </c:pt>
                <c:pt idx="1">
                  <c:v>16.600000000000001</c:v>
                </c:pt>
                <c:pt idx="2">
                  <c:v>1.7</c:v>
                </c:pt>
                <c:pt idx="3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A1-B54B-A3C2-44971ADAC0D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Ja, eine Urlaubsreise</c:v>
                </c:pt>
                <c:pt idx="1">
                  <c:v>Ja, zwei Urlaubsreisen</c:v>
                </c:pt>
                <c:pt idx="2">
                  <c:v>Ja, drei und mehr Urlaubsreisen</c:v>
                </c:pt>
                <c:pt idx="3">
                  <c:v>Keine Urlaubsreise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56.3</c:v>
                </c:pt>
                <c:pt idx="1">
                  <c:v>16.600000000000001</c:v>
                </c:pt>
                <c:pt idx="2">
                  <c:v>1.9</c:v>
                </c:pt>
                <c:pt idx="3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A1-B54B-A3C2-44971ADAC0D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Ja, eine Urlaubsreise</c:v>
                </c:pt>
                <c:pt idx="1">
                  <c:v>Ja, zwei Urlaubsreisen</c:v>
                </c:pt>
                <c:pt idx="2">
                  <c:v>Ja, drei und mehr Urlaubsreisen</c:v>
                </c:pt>
                <c:pt idx="3">
                  <c:v>Keine Urlaubsreise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57.4</c:v>
                </c:pt>
                <c:pt idx="1">
                  <c:v>13.8</c:v>
                </c:pt>
                <c:pt idx="2">
                  <c:v>1.3</c:v>
                </c:pt>
                <c:pt idx="3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A1-B54B-A3C2-44971ADA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6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der Urlaubsreisen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35-4C43-8CAA-60E1D83BC8F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35-4C43-8CAA-60E1D83BC8F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35-4C43-8CAA-60E1D83BC8F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35-4C43-8CAA-60E1D83BC8F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35-4C43-8CAA-60E1D83BC8F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35-4C43-8CAA-60E1D83BC8F8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35-4C43-8CAA-60E1D83BC8F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35-4C43-8CAA-60E1D83BC8F8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35-4C43-8CAA-60E1D83BC8F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35-4C43-8CAA-60E1D83BC8F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35-4C43-8CAA-60E1D83BC8F8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35-4C43-8CAA-60E1D83BC8F8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35-4C43-8CAA-60E1D83BC8F8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35-4C43-8CAA-60E1D83BC8F8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35-4C43-8CAA-60E1D83BC8F8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35-4C43-8CAA-60E1D83BC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Bade- / Sonnenurlaub</c:v>
                </c:pt>
                <c:pt idx="1">
                  <c:v>Familienurlaub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42.6</c:v>
                </c:pt>
                <c:pt idx="1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335-4C43-8CAA-60E1D83BC8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Bade- / Sonnenurlaub</c:v>
                </c:pt>
                <c:pt idx="1">
                  <c:v>Familienurlaub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45.8</c:v>
                </c:pt>
                <c:pt idx="1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5-8F40-B377-D6FEB2C01C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Bade- / Sonnenurlaub</c:v>
                </c:pt>
                <c:pt idx="1">
                  <c:v>Familienurlaub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 formatCode="General">
                  <c:v>47.4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5-8F40-B377-D6FEB2C01C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Bade- / Sonnenurlaub</c:v>
                </c:pt>
                <c:pt idx="1">
                  <c:v>Familienurlaub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 formatCode="General">
                  <c:v>48.5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5-8F40-B377-D6FEB2C01C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Bade- / Sonnenurlaub</c:v>
                </c:pt>
                <c:pt idx="1">
                  <c:v>Familienurlaub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48.6</c:v>
                </c:pt>
                <c:pt idx="1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55-8F40-B377-D6FEB2C01C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Bade- / Sonnenurlaub</c:v>
                </c:pt>
                <c:pt idx="1">
                  <c:v>Familienurlaub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49.5</c:v>
                </c:pt>
                <c:pt idx="1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55-8F40-B377-D6FEB2C01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6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Hunde im Haushalt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86-B444-9C55-28A834DD2D1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86-B444-9C55-28A834DD2D1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86-B444-9C55-28A834DD2D1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86-B444-9C55-28A834DD2D1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86-B444-9C55-28A834DD2D1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86-B444-9C55-28A834DD2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Ein Hund</c:v>
                </c:pt>
                <c:pt idx="1">
                  <c:v>Zwei Hunde</c:v>
                </c:pt>
                <c:pt idx="2">
                  <c:v>Keine Hunde, aber andere Haustiere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12.7</c:v>
                </c:pt>
                <c:pt idx="1">
                  <c:v>2.4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86-B444-9C55-28A834DD2D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Hund</c:v>
                </c:pt>
                <c:pt idx="1">
                  <c:v>Zwei Hunde</c:v>
                </c:pt>
                <c:pt idx="2">
                  <c:v>Keine Hunde, aber andere Haustiere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 formatCode="General">
                  <c:v>11.9</c:v>
                </c:pt>
                <c:pt idx="1">
                  <c:v>2</c:v>
                </c:pt>
                <c:pt idx="2" formatCode="General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4-8044-9CA9-CDC953C880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Hund</c:v>
                </c:pt>
                <c:pt idx="1">
                  <c:v>Zwei Hunde</c:v>
                </c:pt>
                <c:pt idx="2">
                  <c:v>Keine Hunde, aber andere Haustiere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12.4</c:v>
                </c:pt>
                <c:pt idx="1">
                  <c:v>2.2000000000000002</c:v>
                </c:pt>
                <c:pt idx="2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54-8044-9CA9-CDC953C880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Hund</c:v>
                </c:pt>
                <c:pt idx="1">
                  <c:v>Zwei Hunde</c:v>
                </c:pt>
                <c:pt idx="2">
                  <c:v>Keine Hunde, aber andere Haustiere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13.4</c:v>
                </c:pt>
                <c:pt idx="1">
                  <c:v>2.2999999999999998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54-8044-9CA9-CDC953C880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spPr>
            <a:solidFill>
              <a:srgbClr val="0092C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Hund</c:v>
                </c:pt>
                <c:pt idx="1">
                  <c:v>Zwei Hunde</c:v>
                </c:pt>
                <c:pt idx="2">
                  <c:v>Keine Hunde, aber andere Haustiere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15.1</c:v>
                </c:pt>
                <c:pt idx="1">
                  <c:v>2.5</c:v>
                </c:pt>
                <c:pt idx="2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54-8044-9CA9-CDC953C8800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Hund</c:v>
                </c:pt>
                <c:pt idx="1">
                  <c:v>Zwei Hunde</c:v>
                </c:pt>
                <c:pt idx="2">
                  <c:v>Keine Hunde, aber andere Haustiere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15.4</c:v>
                </c:pt>
                <c:pt idx="1">
                  <c:v>3.5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54-8044-9CA9-CDC953C88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Nagetiere (Hamster, Meerschweinchen etc.) im Haushalt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9-0846-950C-111818D854F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19-0846-950C-111818D854F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19-0846-950C-111818D854F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19-0846-950C-111818D854F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19-0846-950C-111818D854F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19-0846-950C-111818D85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Ein Nagetier</c:v>
                </c:pt>
                <c:pt idx="1">
                  <c:v>Zwei Nagetiere</c:v>
                </c:pt>
                <c:pt idx="2">
                  <c:v>Keine Nagetiere, aber andere Haustiere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1.2</c:v>
                </c:pt>
                <c:pt idx="1">
                  <c:v>1.1000000000000001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19-0846-950C-111818D854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Nagetier</c:v>
                </c:pt>
                <c:pt idx="1">
                  <c:v>Zwei Nagetiere</c:v>
                </c:pt>
                <c:pt idx="2">
                  <c:v>Keine Nagetiere, aber andere Haustiere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1.8</c:v>
                </c:pt>
                <c:pt idx="1">
                  <c:v>1.7</c:v>
                </c:pt>
                <c:pt idx="2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2-AC41-B022-CBD2A9DDAE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Nagetier</c:v>
                </c:pt>
                <c:pt idx="1">
                  <c:v>Zwei Nagetiere</c:v>
                </c:pt>
                <c:pt idx="2">
                  <c:v>Keine Nagetiere, aber andere Haustiere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1.8</c:v>
                </c:pt>
                <c:pt idx="1">
                  <c:v>1.9</c:v>
                </c:pt>
                <c:pt idx="2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2-AC41-B022-CBD2A9DDAE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Nagetier</c:v>
                </c:pt>
                <c:pt idx="1">
                  <c:v>Zwei Nagetiere</c:v>
                </c:pt>
                <c:pt idx="2">
                  <c:v>Keine Nagetiere, aber andere Haustiere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1.8</c:v>
                </c:pt>
                <c:pt idx="1">
                  <c:v>2.1</c:v>
                </c:pt>
                <c:pt idx="2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2-AC41-B022-CBD2A9DDAE1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spPr>
            <a:solidFill>
              <a:srgbClr val="0092C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Nagetier</c:v>
                </c:pt>
                <c:pt idx="1">
                  <c:v>Zwei Nagetiere</c:v>
                </c:pt>
                <c:pt idx="2">
                  <c:v>Keine Nagetiere, aber andere Haustiere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1.9</c:v>
                </c:pt>
                <c:pt idx="1">
                  <c:v>2.1</c:v>
                </c:pt>
                <c:pt idx="2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B2-AC41-B022-CBD2A9DDAE1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Ein Nagetier</c:v>
                </c:pt>
                <c:pt idx="1">
                  <c:v>Zwei Nagetiere</c:v>
                </c:pt>
                <c:pt idx="2">
                  <c:v>Keine Nagetiere, aber andere Haustiere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1.9</c:v>
                </c:pt>
                <c:pt idx="1">
                  <c:v>1.7</c:v>
                </c:pt>
                <c:pt idx="2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2-AC41-B022-CBD2A9DDA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3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3C116"/>
              </a:solidFill>
            </c:spPr>
            <c:extLst>
              <c:ext xmlns:c16="http://schemas.microsoft.com/office/drawing/2014/chart" uri="{C3380CC4-5D6E-409C-BE32-E72D297353CC}">
                <c16:uniqueId val="{00000001-0402-A74E-9EAD-80BECB527CA9}"/>
              </c:ext>
            </c:extLst>
          </c:dPt>
          <c:dPt>
            <c:idx val="1"/>
            <c:bubble3D val="0"/>
            <c:spPr>
              <a:solidFill>
                <a:srgbClr val="0090C5"/>
              </a:solidFill>
            </c:spPr>
            <c:extLst>
              <c:ext xmlns:c16="http://schemas.microsoft.com/office/drawing/2014/chart" uri="{C3380CC4-5D6E-409C-BE32-E72D297353CC}">
                <c16:uniqueId val="{00000003-0402-A74E-9EAD-80BECB527CA9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402-A74E-9EAD-80BECB527CA9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402-A74E-9EAD-80BECB527CA9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402-A74E-9EAD-80BECB527CA9}"/>
              </c:ext>
            </c:extLst>
          </c:dPt>
          <c:dPt>
            <c:idx val="5"/>
            <c:bubble3D val="0"/>
            <c:spPr>
              <a:solidFill>
                <a:srgbClr val="484848"/>
              </a:solidFill>
            </c:spPr>
            <c:extLst>
              <c:ext xmlns:c16="http://schemas.microsoft.com/office/drawing/2014/chart" uri="{C3380CC4-5D6E-409C-BE32-E72D297353CC}">
                <c16:uniqueId val="{0000000B-0402-A74E-9EAD-80BECB527CA9}"/>
              </c:ext>
            </c:extLst>
          </c:dPt>
          <c:dLbls>
            <c:dLbl>
              <c:idx val="1"/>
              <c:layout>
                <c:manualLayout>
                  <c:x val="-0.15764558904989304"/>
                  <c:y val="-8.26121911596851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02-A74E-9EAD-80BECB527CA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02-A74E-9EAD-80BECB527C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02-A74E-9EAD-80BECB527C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02-A74E-9EAD-80BECB527CA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B1-2E40-9F4C-D16975870A5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02-A74E-9EAD-80BECB527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>
                    <a:latin typeface="Verdana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Digital</c:v>
                </c:pt>
                <c:pt idx="1">
                  <c:v>Fernsehen</c:v>
                </c:pt>
                <c:pt idx="2">
                  <c:v>Zeitungen</c:v>
                </c:pt>
                <c:pt idx="3">
                  <c:v>Publikumszeitschriften</c:v>
                </c:pt>
                <c:pt idx="4">
                  <c:v>Fachzeitschriften</c:v>
                </c:pt>
                <c:pt idx="5">
                  <c:v>Radio</c:v>
                </c:pt>
                <c:pt idx="6">
                  <c:v>Plakat</c:v>
                </c:pt>
                <c:pt idx="7">
                  <c:v>Kino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7.2999999999999995E-2</c:v>
                </c:pt>
                <c:pt idx="1">
                  <c:v>0.88300000000000001</c:v>
                </c:pt>
                <c:pt idx="2">
                  <c:v>0</c:v>
                </c:pt>
                <c:pt idx="3">
                  <c:v>3.5000000000000003E-2</c:v>
                </c:pt>
                <c:pt idx="4">
                  <c:v>4.0000000000000001E-3</c:v>
                </c:pt>
                <c:pt idx="5">
                  <c:v>0</c:v>
                </c:pt>
                <c:pt idx="6">
                  <c:v>0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02-A74E-9EAD-80BECB527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900">
              <a:latin typeface="Verdana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Kinder im Haushalt – nach Altersgruppen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2-0F45-B5AE-00D8590FF1A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2-0F45-B5AE-00D8590FF1A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2-0F45-B5AE-00D8590FF1A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2-0F45-B5AE-00D8590FF1A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2-0F45-B5AE-00D8590FF1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Kein Kind</c:v>
                </c:pt>
                <c:pt idx="1">
                  <c:v>1 Kind</c:v>
                </c:pt>
                <c:pt idx="2">
                  <c:v>2 Kinder und mehr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94.4</c:v>
                </c:pt>
                <c:pt idx="1">
                  <c:v>4.7</c:v>
                </c:pt>
                <c:pt idx="2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E2-0F45-B5AE-00D8590FF1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E2-0F45-B5AE-00D8590FF1AC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C8-914D-A8AE-EB020BE13DD0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C8-914D-A8AE-EB020BE13DD0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C8-914D-A8AE-EB020BE13DD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Kein Kind</c:v>
                </c:pt>
                <c:pt idx="1">
                  <c:v>1 Kind</c:v>
                </c:pt>
                <c:pt idx="2">
                  <c:v>2 Kinder und mehr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91.8</c:v>
                </c:pt>
                <c:pt idx="1">
                  <c:v>7.1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E2-0F45-B5AE-00D8590FF1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Kein Kind</c:v>
                </c:pt>
                <c:pt idx="1">
                  <c:v>1 Kind</c:v>
                </c:pt>
                <c:pt idx="2">
                  <c:v>2 Kinder und mehr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92.8</c:v>
                </c:pt>
                <c:pt idx="1">
                  <c:v>6.5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E2-0F45-B5AE-00D8590FF1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10-13 Jahre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Kein Kind</c:v>
                </c:pt>
                <c:pt idx="1">
                  <c:v>1 Kind</c:v>
                </c:pt>
                <c:pt idx="2">
                  <c:v>2 Kinder und mehr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89.8</c:v>
                </c:pt>
                <c:pt idx="1">
                  <c:v>8.3000000000000007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E2-0F45-B5AE-00D8590FF1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14-17 Jahre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Kein Kind</c:v>
                </c:pt>
                <c:pt idx="1">
                  <c:v>1 Kind</c:v>
                </c:pt>
                <c:pt idx="2">
                  <c:v>2 Kinder und mehr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89.5</c:v>
                </c:pt>
                <c:pt idx="1">
                  <c:v>8.9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E2-0F45-B5AE-00D8590FF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6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Interesse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(sehr interessiert / interessiert)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67-D646-B570-0E324BF2C82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67-D646-B570-0E324BF2C82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67-D646-B570-0E324BF2C82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67-D646-B570-0E324BF2C82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67-D646-B570-0E324BF2C82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67-D646-B570-0E324BF2C82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67-D646-B570-0E324BF2C82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67-D646-B570-0E324BF2C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Weiterbildungsangebote</c:v>
                </c:pt>
                <c:pt idx="1">
                  <c:v>Renovieren, Bauen</c:v>
                </c:pt>
                <c:pt idx="2">
                  <c:v>Spielwaren / Spielzeug</c:v>
                </c:pt>
                <c:pt idx="3">
                  <c:v>Babynahrung</c:v>
                </c:pt>
                <c:pt idx="4">
                  <c:v>Babywindeln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30.3</c:v>
                </c:pt>
                <c:pt idx="1">
                  <c:v>26.7</c:v>
                </c:pt>
                <c:pt idx="2">
                  <c:v>18.600000000000001</c:v>
                </c:pt>
                <c:pt idx="3">
                  <c:v>5.5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67-D646-B570-0E324BF2C8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Weiterbildungsangebote</c:v>
                </c:pt>
                <c:pt idx="1">
                  <c:v>Renovieren, Bauen</c:v>
                </c:pt>
                <c:pt idx="2">
                  <c:v>Spielwaren / Spielzeug</c:v>
                </c:pt>
                <c:pt idx="3">
                  <c:v>Babynahrung</c:v>
                </c:pt>
                <c:pt idx="4">
                  <c:v>Babywindeln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37.200000000000003</c:v>
                </c:pt>
                <c:pt idx="1">
                  <c:v>31.4</c:v>
                </c:pt>
                <c:pt idx="2">
                  <c:v>40.799999999999997</c:v>
                </c:pt>
                <c:pt idx="3">
                  <c:v>15.4</c:v>
                </c:pt>
                <c:pt idx="4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1-4340-B71F-9A1BEA0A1E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Weiterbildungsangebote</c:v>
                </c:pt>
                <c:pt idx="1">
                  <c:v>Renovieren, Bauen</c:v>
                </c:pt>
                <c:pt idx="2">
                  <c:v>Spielwaren / Spielzeug</c:v>
                </c:pt>
                <c:pt idx="3">
                  <c:v>Babynahrung</c:v>
                </c:pt>
                <c:pt idx="4">
                  <c:v>Babywindeln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37.1</c:v>
                </c:pt>
                <c:pt idx="1">
                  <c:v>30.8</c:v>
                </c:pt>
                <c:pt idx="2">
                  <c:v>39.299999999999997</c:v>
                </c:pt>
                <c:pt idx="3">
                  <c:v>12.3</c:v>
                </c:pt>
                <c:pt idx="4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1-4340-B71F-9A1BEA0A1E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Weiterbildungsangebote</c:v>
                </c:pt>
                <c:pt idx="1">
                  <c:v>Renovieren, Bauen</c:v>
                </c:pt>
                <c:pt idx="2">
                  <c:v>Spielwaren / Spielzeug</c:v>
                </c:pt>
                <c:pt idx="3">
                  <c:v>Babynahrung</c:v>
                </c:pt>
                <c:pt idx="4">
                  <c:v>Babywindeln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37.1</c:v>
                </c:pt>
                <c:pt idx="1">
                  <c:v>30.8</c:v>
                </c:pt>
                <c:pt idx="2">
                  <c:v>34.4</c:v>
                </c:pt>
                <c:pt idx="3">
                  <c:v>9.8000000000000007</c:v>
                </c:pt>
                <c:pt idx="4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31-4340-B71F-9A1BEA0A1E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 </c:v>
                </c:pt>
              </c:strCache>
            </c:strRef>
          </c:tx>
          <c:spPr>
            <a:solidFill>
              <a:srgbClr val="0092C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Weiterbildungsangebote</c:v>
                </c:pt>
                <c:pt idx="1">
                  <c:v>Renovieren, Bauen</c:v>
                </c:pt>
                <c:pt idx="2">
                  <c:v>Spielwaren / Spielzeug</c:v>
                </c:pt>
                <c:pt idx="3">
                  <c:v>Babynahrung</c:v>
                </c:pt>
                <c:pt idx="4">
                  <c:v>Babywindeln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34.200000000000003</c:v>
                </c:pt>
                <c:pt idx="1">
                  <c:v>29.7</c:v>
                </c:pt>
                <c:pt idx="2">
                  <c:v>28.6</c:v>
                </c:pt>
                <c:pt idx="3">
                  <c:v>7.5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31-4340-B71F-9A1BEA0A1E9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 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Weiterbildungsangebote</c:v>
                </c:pt>
                <c:pt idx="1">
                  <c:v>Renovieren, Bauen</c:v>
                </c:pt>
                <c:pt idx="2">
                  <c:v>Spielwaren / Spielzeug</c:v>
                </c:pt>
                <c:pt idx="3">
                  <c:v>Babynahrung</c:v>
                </c:pt>
                <c:pt idx="4">
                  <c:v>Babywindeln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32.700000000000003</c:v>
                </c:pt>
                <c:pt idx="1">
                  <c:v>24.9</c:v>
                </c:pt>
                <c:pt idx="2">
                  <c:v>20.9</c:v>
                </c:pt>
                <c:pt idx="3">
                  <c:v>5.4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31-4340-B71F-9A1BEA0A1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4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Statements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zur persönlichen Lebenssituation 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(trifft voll und ganz zu / trifft eher zu)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16-B645-861C-D87A037C518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16-B645-861C-D87A037C518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16-B645-861C-D87A037C518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16-B645-861C-D87A037C518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16-B645-861C-D87A037C5181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16-B645-861C-D87A037C518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16-B645-861C-D87A037C5181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16-B645-861C-D87A037C5181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16-B645-861C-D87A037C5181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16-B645-861C-D87A037C5181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16-B645-861C-D87A037C5181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16-B645-861C-D87A037C5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Ich bemühe mich, für meinen Partner möglichst attraktiv zu sein</c:v>
                </c:pt>
                <c:pt idx="1">
                  <c:v>Alles in allem habe ich genug Geld, um meine Bedürfnisse zu befriedigen</c:v>
                </c:pt>
                <c:pt idx="2">
                  <c:v>Für umweltfreundliche Produkte bin ich bereit, mehr auszugeben</c:v>
                </c:pt>
                <c:pt idx="3">
                  <c:v>Ich wechsle gern häufiger mal die Marke, statt immer das gleiche zu kaufen</c:v>
                </c:pt>
                <c:pt idx="4">
                  <c:v>Ich informiere mich oft im Geschäft, kaufe aber online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76.2</c:v>
                </c:pt>
                <c:pt idx="1">
                  <c:v>65.7</c:v>
                </c:pt>
                <c:pt idx="2">
                  <c:v>49.6</c:v>
                </c:pt>
                <c:pt idx="3">
                  <c:v>48.6</c:v>
                </c:pt>
                <c:pt idx="4" formatCode="0.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16-B645-861C-D87A037C51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bemühe mich, für meinen Partner möglichst attraktiv zu sein</c:v>
                </c:pt>
                <c:pt idx="1">
                  <c:v>Alles in allem habe ich genug Geld, um meine Bedürfnisse zu befriedigen</c:v>
                </c:pt>
                <c:pt idx="2">
                  <c:v>Für umweltfreundliche Produkte bin ich bereit, mehr auszugeben</c:v>
                </c:pt>
                <c:pt idx="3">
                  <c:v>Ich wechsle gern häufiger mal die Marke, statt immer das gleiche zu kaufen</c:v>
                </c:pt>
                <c:pt idx="4">
                  <c:v>Ich informiere mich oft im Geschäft, kaufe aber online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85.4</c:v>
                </c:pt>
                <c:pt idx="1">
                  <c:v>65.400000000000006</c:v>
                </c:pt>
                <c:pt idx="2">
                  <c:v>50.5</c:v>
                </c:pt>
                <c:pt idx="3">
                  <c:v>53.4</c:v>
                </c:pt>
                <c:pt idx="4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3-ED4F-BE4D-3516C8F90F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bemühe mich, für meinen Partner möglichst attraktiv zu sein</c:v>
                </c:pt>
                <c:pt idx="1">
                  <c:v>Alles in allem habe ich genug Geld, um meine Bedürfnisse zu befriedigen</c:v>
                </c:pt>
                <c:pt idx="2">
                  <c:v>Für umweltfreundliche Produkte bin ich bereit, mehr auszugeben</c:v>
                </c:pt>
                <c:pt idx="3">
                  <c:v>Ich wechsle gern häufiger mal die Marke, statt immer das gleiche zu kaufen</c:v>
                </c:pt>
                <c:pt idx="4">
                  <c:v>Ich informiere mich oft im Geschäft, kaufe aber online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86</c:v>
                </c:pt>
                <c:pt idx="1">
                  <c:v>68.400000000000006</c:v>
                </c:pt>
                <c:pt idx="2">
                  <c:v>51.5</c:v>
                </c:pt>
                <c:pt idx="3">
                  <c:v>53.5</c:v>
                </c:pt>
                <c:pt idx="4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3-ED4F-BE4D-3516C8F90F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bemühe mich, für meinen Partner möglichst attraktiv zu sein</c:v>
                </c:pt>
                <c:pt idx="1">
                  <c:v>Alles in allem habe ich genug Geld, um meine Bedürfnisse zu befriedigen</c:v>
                </c:pt>
                <c:pt idx="2">
                  <c:v>Für umweltfreundliche Produkte bin ich bereit, mehr auszugeben</c:v>
                </c:pt>
                <c:pt idx="3">
                  <c:v>Ich wechsle gern häufiger mal die Marke, statt immer das gleiche zu kaufen</c:v>
                </c:pt>
                <c:pt idx="4">
                  <c:v>Ich informiere mich oft im Geschäft, kaufe aber online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85.5</c:v>
                </c:pt>
                <c:pt idx="1">
                  <c:v>68.3</c:v>
                </c:pt>
                <c:pt idx="2" formatCode="0.0">
                  <c:v>51</c:v>
                </c:pt>
                <c:pt idx="3">
                  <c:v>52.2</c:v>
                </c:pt>
                <c:pt idx="4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3-ED4F-BE4D-3516C8F90F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spPr>
            <a:solidFill>
              <a:srgbClr val="0092C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bemühe mich, für meinen Partner möglichst attraktiv zu sein</c:v>
                </c:pt>
                <c:pt idx="1">
                  <c:v>Alles in allem habe ich genug Geld, um meine Bedürfnisse zu befriedigen</c:v>
                </c:pt>
                <c:pt idx="2">
                  <c:v>Für umweltfreundliche Produkte bin ich bereit, mehr auszugeben</c:v>
                </c:pt>
                <c:pt idx="3">
                  <c:v>Ich wechsle gern häufiger mal die Marke, statt immer das gleiche zu kaufen</c:v>
                </c:pt>
                <c:pt idx="4">
                  <c:v>Ich informiere mich oft im Geschäft, kaufe aber online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83.9</c:v>
                </c:pt>
                <c:pt idx="1">
                  <c:v>68.099999999999994</c:v>
                </c:pt>
                <c:pt idx="2">
                  <c:v>51.8</c:v>
                </c:pt>
                <c:pt idx="3">
                  <c:v>51.4</c:v>
                </c:pt>
                <c:pt idx="4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3-ED4F-BE4D-3516C8F90F8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Ich bemühe mich, für meinen Partner möglichst attraktiv zu sein</c:v>
                </c:pt>
                <c:pt idx="1">
                  <c:v>Alles in allem habe ich genug Geld, um meine Bedürfnisse zu befriedigen</c:v>
                </c:pt>
                <c:pt idx="2">
                  <c:v>Für umweltfreundliche Produkte bin ich bereit, mehr auszugeben</c:v>
                </c:pt>
                <c:pt idx="3">
                  <c:v>Ich wechsle gern häufiger mal die Marke, statt immer das gleiche zu kaufen</c:v>
                </c:pt>
                <c:pt idx="4">
                  <c:v>Ich informiere mich oft im Geschäft, kaufe aber online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 formatCode="0.0">
                  <c:v>80</c:v>
                </c:pt>
                <c:pt idx="1">
                  <c:v>62.1</c:v>
                </c:pt>
                <c:pt idx="2">
                  <c:v>50.1</c:v>
                </c:pt>
                <c:pt idx="3">
                  <c:v>50.7</c:v>
                </c:pt>
                <c:pt idx="4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3-ED4F-BE4D-3516C8F90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 und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Kinder: Nutzungshäufigkeit von Informationsquellen im Internet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BF-9D4B-9106-BECB8CD6659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BF-9D4B-9106-BECB8CD6659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BF-9D4B-9106-BECB8CD6659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BF-9D4B-9106-BECB8CD6659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BF-9D4B-9106-BECB8CD6659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BF-9D4B-9106-BECB8CD6659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BF-9D4B-9106-BECB8CD66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Nutze dafür mind. gelegentlich das Internet</c:v>
                </c:pt>
                <c:pt idx="1">
                  <c:v>Nutze dafür häufig das Internet</c:v>
                </c:pt>
                <c:pt idx="2">
                  <c:v>Nutze dafür gelegentlich das Internet</c:v>
                </c:pt>
                <c:pt idx="3">
                  <c:v>Nutze dafür selten das Internet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20.9</c:v>
                </c:pt>
                <c:pt idx="1">
                  <c:v>5.9</c:v>
                </c:pt>
                <c:pt idx="2">
                  <c:v>14.9</c:v>
                </c:pt>
                <c:pt idx="3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BF-9D4B-9106-BECB8CD665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Nutze dafür mind. gelegentlich das Internet</c:v>
                </c:pt>
                <c:pt idx="1">
                  <c:v>Nutze dafür häufig das Internet</c:v>
                </c:pt>
                <c:pt idx="2">
                  <c:v>Nutze dafür gelegentlich das Internet</c:v>
                </c:pt>
                <c:pt idx="3">
                  <c:v>Nutze dafür selten das Internet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35.5</c:v>
                </c:pt>
                <c:pt idx="1">
                  <c:v>9.1</c:v>
                </c:pt>
                <c:pt idx="2">
                  <c:v>26.4</c:v>
                </c:pt>
                <c:pt idx="3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B-6345-91F6-D9B4776654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Nutze dafür mind. gelegentlich das Internet</c:v>
                </c:pt>
                <c:pt idx="1">
                  <c:v>Nutze dafür häufig das Internet</c:v>
                </c:pt>
                <c:pt idx="2">
                  <c:v>Nutze dafür gelegentlich das Internet</c:v>
                </c:pt>
                <c:pt idx="3">
                  <c:v>Nutze dafür selten das Internet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36.5</c:v>
                </c:pt>
                <c:pt idx="1">
                  <c:v>10</c:v>
                </c:pt>
                <c:pt idx="2">
                  <c:v>26.5</c:v>
                </c:pt>
                <c:pt idx="3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CB-6345-91F6-D9B4776654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Nutze dafür mind. gelegentlich das Internet</c:v>
                </c:pt>
                <c:pt idx="1">
                  <c:v>Nutze dafür häufig das Internet</c:v>
                </c:pt>
                <c:pt idx="2">
                  <c:v>Nutze dafür gelegentlich das Internet</c:v>
                </c:pt>
                <c:pt idx="3">
                  <c:v>Nutze dafür selten das Internet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33.200000000000003</c:v>
                </c:pt>
                <c:pt idx="1">
                  <c:v>10.4</c:v>
                </c:pt>
                <c:pt idx="2">
                  <c:v>22.8</c:v>
                </c:pt>
                <c:pt idx="3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CB-6345-91F6-D9B4776654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Nutze dafür mind. gelegentlich das Internet</c:v>
                </c:pt>
                <c:pt idx="1">
                  <c:v>Nutze dafür häufig das Internet</c:v>
                </c:pt>
                <c:pt idx="2">
                  <c:v>Nutze dafür gelegentlich das Internet</c:v>
                </c:pt>
                <c:pt idx="3">
                  <c:v>Nutze dafür selten das Internet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28.9</c:v>
                </c:pt>
                <c:pt idx="1">
                  <c:v>9.6</c:v>
                </c:pt>
                <c:pt idx="2">
                  <c:v>19.399999999999999</c:v>
                </c:pt>
                <c:pt idx="3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B-6345-91F6-D9B47766540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Nutze dafür mind. gelegentlich das Internet</c:v>
                </c:pt>
                <c:pt idx="1">
                  <c:v>Nutze dafür häufig das Internet</c:v>
                </c:pt>
                <c:pt idx="2">
                  <c:v>Nutze dafür gelegentlich das Internet</c:v>
                </c:pt>
                <c:pt idx="3">
                  <c:v>Nutze dafür selten das Internet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19.899999999999999</c:v>
                </c:pt>
                <c:pt idx="1">
                  <c:v>5.4</c:v>
                </c:pt>
                <c:pt idx="2">
                  <c:v>14.5</c:v>
                </c:pt>
                <c:pt idx="3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CB-6345-91F6-D9B477665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6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de-DE" sz="1100" noProof="0">
                <a:latin typeface="Verdana"/>
              </a:defRPr>
            </a:pPr>
            <a:r>
              <a:rPr lang="de-DE" sz="1100" noProof="0" dirty="0">
                <a:latin typeface="Verdana"/>
              </a:rPr>
              <a:t>Zeitraumauswertung:</a:t>
            </a:r>
            <a:r>
              <a:rPr lang="de-DE" sz="1100" baseline="0" noProof="0" dirty="0">
                <a:latin typeface="Verdana"/>
              </a:rPr>
              <a:t> Einzeltage im Juni / Nutzergruppen im Vergleich</a:t>
            </a:r>
            <a:endParaRPr lang="de-DE" sz="1100" noProof="0" dirty="0">
              <a:latin typeface="Verdana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Internetnutzer</c:v>
                </c:pt>
              </c:strCache>
            </c:strRef>
          </c:tx>
          <c:spPr>
            <a:ln w="19050">
              <a:solidFill>
                <a:srgbClr val="7CB5EC"/>
              </a:solidFill>
            </a:ln>
            <a:effectLst/>
          </c:spPr>
          <c:marker>
            <c:spPr>
              <a:solidFill>
                <a:srgbClr val="7CB5EC"/>
              </a:solidFill>
              <a:ln>
                <a:solidFill>
                  <a:srgbClr val="7CB5EC"/>
                </a:solidFill>
              </a:ln>
              <a:effectLst/>
            </c:spPr>
          </c:marker>
          <c:cat>
            <c:strRef>
              <c:f>Sheet1!$A$2:$A$31</c:f>
              <c:strCache>
                <c:ptCount val="30"/>
                <c:pt idx="0">
                  <c:v>Mo., 01.06.2020</c:v>
                </c:pt>
                <c:pt idx="1">
                  <c:v>Di., 02.06.2020</c:v>
                </c:pt>
                <c:pt idx="2">
                  <c:v>Mi., 03.06.2020</c:v>
                </c:pt>
                <c:pt idx="3">
                  <c:v>Do., 04.06.2020</c:v>
                </c:pt>
                <c:pt idx="4">
                  <c:v>Fr., 05.06.2020</c:v>
                </c:pt>
                <c:pt idx="5">
                  <c:v>Sa., 06.06.2020</c:v>
                </c:pt>
                <c:pt idx="6">
                  <c:v>So., 07.06.2020</c:v>
                </c:pt>
                <c:pt idx="7">
                  <c:v>Mo., 08.06.2020</c:v>
                </c:pt>
                <c:pt idx="8">
                  <c:v>Di., 09.06.2020</c:v>
                </c:pt>
                <c:pt idx="9">
                  <c:v>Mi., 10.06.2020</c:v>
                </c:pt>
                <c:pt idx="10">
                  <c:v>Do., 11.06.2020</c:v>
                </c:pt>
                <c:pt idx="11">
                  <c:v>Fr., 12.06.2020</c:v>
                </c:pt>
                <c:pt idx="12">
                  <c:v>Sa., 13.06.2020</c:v>
                </c:pt>
                <c:pt idx="13">
                  <c:v>So., 14.06.2020</c:v>
                </c:pt>
                <c:pt idx="14">
                  <c:v>Mo., 15.06.2020</c:v>
                </c:pt>
                <c:pt idx="15">
                  <c:v>Di., 16.06.2020</c:v>
                </c:pt>
                <c:pt idx="16">
                  <c:v>Mi., 17.06.2020</c:v>
                </c:pt>
                <c:pt idx="17">
                  <c:v>Do., 18.06.2020</c:v>
                </c:pt>
                <c:pt idx="18">
                  <c:v>Fr., 19.06.2020</c:v>
                </c:pt>
                <c:pt idx="19">
                  <c:v>Sa., 20.06.2020</c:v>
                </c:pt>
                <c:pt idx="20">
                  <c:v>So., 21.06.2020</c:v>
                </c:pt>
                <c:pt idx="21">
                  <c:v>Mo., 22.06.2020</c:v>
                </c:pt>
                <c:pt idx="22">
                  <c:v>Di., 23.06.2020</c:v>
                </c:pt>
                <c:pt idx="23">
                  <c:v>Mi., 24.06.2020</c:v>
                </c:pt>
                <c:pt idx="24">
                  <c:v>Do., 25.06.2020</c:v>
                </c:pt>
                <c:pt idx="25">
                  <c:v>Fr., 26.06.2020</c:v>
                </c:pt>
                <c:pt idx="26">
                  <c:v>Sa., 27.06.2020</c:v>
                </c:pt>
                <c:pt idx="27">
                  <c:v>So., 28.06.2020</c:v>
                </c:pt>
                <c:pt idx="28">
                  <c:v>Mo., 29.06.2020</c:v>
                </c:pt>
                <c:pt idx="29">
                  <c:v>Di., 30.06.2020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2.5</c:v>
                </c:pt>
                <c:pt idx="1">
                  <c:v>2.5</c:v>
                </c:pt>
                <c:pt idx="2">
                  <c:v>2.4</c:v>
                </c:pt>
                <c:pt idx="3">
                  <c:v>3.1</c:v>
                </c:pt>
                <c:pt idx="4">
                  <c:v>2.7</c:v>
                </c:pt>
                <c:pt idx="5">
                  <c:v>2.5</c:v>
                </c:pt>
                <c:pt idx="6">
                  <c:v>3.4</c:v>
                </c:pt>
                <c:pt idx="7">
                  <c:v>2.8</c:v>
                </c:pt>
                <c:pt idx="8">
                  <c:v>2.7</c:v>
                </c:pt>
                <c:pt idx="9">
                  <c:v>2.7</c:v>
                </c:pt>
                <c:pt idx="10">
                  <c:v>2.8</c:v>
                </c:pt>
                <c:pt idx="11">
                  <c:v>2.2000000000000002</c:v>
                </c:pt>
                <c:pt idx="12">
                  <c:v>2.1</c:v>
                </c:pt>
                <c:pt idx="13">
                  <c:v>2.8</c:v>
                </c:pt>
                <c:pt idx="14">
                  <c:v>2.9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2.4</c:v>
                </c:pt>
                <c:pt idx="19">
                  <c:v>2.7</c:v>
                </c:pt>
                <c:pt idx="20">
                  <c:v>2.7</c:v>
                </c:pt>
                <c:pt idx="21">
                  <c:v>2.7</c:v>
                </c:pt>
                <c:pt idx="22">
                  <c:v>2.6</c:v>
                </c:pt>
                <c:pt idx="23">
                  <c:v>2.6</c:v>
                </c:pt>
                <c:pt idx="24">
                  <c:v>2.5</c:v>
                </c:pt>
                <c:pt idx="25">
                  <c:v>2.2999999999999998</c:v>
                </c:pt>
                <c:pt idx="26">
                  <c:v>2</c:v>
                </c:pt>
                <c:pt idx="27">
                  <c:v>2.4</c:v>
                </c:pt>
                <c:pt idx="28">
                  <c:v>2.6</c:v>
                </c:pt>
                <c:pt idx="29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5-8845-9075-81AB4E12C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0-13 Jahre</c:v>
                </c:pt>
              </c:strCache>
            </c:strRef>
          </c:tx>
          <c:spPr>
            <a:ln w="19050">
              <a:solidFill>
                <a:srgbClr val="434348"/>
              </a:solidFill>
            </a:ln>
            <a:effectLst/>
          </c:spPr>
          <c:marker>
            <c:spPr>
              <a:solidFill>
                <a:srgbClr val="434348"/>
              </a:solidFill>
              <a:ln>
                <a:solidFill>
                  <a:srgbClr val="434348"/>
                </a:solidFill>
              </a:ln>
              <a:effectLst/>
            </c:spPr>
          </c:marker>
          <c:cat>
            <c:strRef>
              <c:f>Sheet1!$A$2:$A$31</c:f>
              <c:strCache>
                <c:ptCount val="30"/>
                <c:pt idx="0">
                  <c:v>Mo., 01.06.2020</c:v>
                </c:pt>
                <c:pt idx="1">
                  <c:v>Di., 02.06.2020</c:v>
                </c:pt>
                <c:pt idx="2">
                  <c:v>Mi., 03.06.2020</c:v>
                </c:pt>
                <c:pt idx="3">
                  <c:v>Do., 04.06.2020</c:v>
                </c:pt>
                <c:pt idx="4">
                  <c:v>Fr., 05.06.2020</c:v>
                </c:pt>
                <c:pt idx="5">
                  <c:v>Sa., 06.06.2020</c:v>
                </c:pt>
                <c:pt idx="6">
                  <c:v>So., 07.06.2020</c:v>
                </c:pt>
                <c:pt idx="7">
                  <c:v>Mo., 08.06.2020</c:v>
                </c:pt>
                <c:pt idx="8">
                  <c:v>Di., 09.06.2020</c:v>
                </c:pt>
                <c:pt idx="9">
                  <c:v>Mi., 10.06.2020</c:v>
                </c:pt>
                <c:pt idx="10">
                  <c:v>Do., 11.06.2020</c:v>
                </c:pt>
                <c:pt idx="11">
                  <c:v>Fr., 12.06.2020</c:v>
                </c:pt>
                <c:pt idx="12">
                  <c:v>Sa., 13.06.2020</c:v>
                </c:pt>
                <c:pt idx="13">
                  <c:v>So., 14.06.2020</c:v>
                </c:pt>
                <c:pt idx="14">
                  <c:v>Mo., 15.06.2020</c:v>
                </c:pt>
                <c:pt idx="15">
                  <c:v>Di., 16.06.2020</c:v>
                </c:pt>
                <c:pt idx="16">
                  <c:v>Mi., 17.06.2020</c:v>
                </c:pt>
                <c:pt idx="17">
                  <c:v>Do., 18.06.2020</c:v>
                </c:pt>
                <c:pt idx="18">
                  <c:v>Fr., 19.06.2020</c:v>
                </c:pt>
                <c:pt idx="19">
                  <c:v>Sa., 20.06.2020</c:v>
                </c:pt>
                <c:pt idx="20">
                  <c:v>So., 21.06.2020</c:v>
                </c:pt>
                <c:pt idx="21">
                  <c:v>Mo., 22.06.2020</c:v>
                </c:pt>
                <c:pt idx="22">
                  <c:v>Di., 23.06.2020</c:v>
                </c:pt>
                <c:pt idx="23">
                  <c:v>Mi., 24.06.2020</c:v>
                </c:pt>
                <c:pt idx="24">
                  <c:v>Do., 25.06.2020</c:v>
                </c:pt>
                <c:pt idx="25">
                  <c:v>Fr., 26.06.2020</c:v>
                </c:pt>
                <c:pt idx="26">
                  <c:v>Sa., 27.06.2020</c:v>
                </c:pt>
                <c:pt idx="27">
                  <c:v>So., 28.06.2020</c:v>
                </c:pt>
                <c:pt idx="28">
                  <c:v>Mo., 29.06.2020</c:v>
                </c:pt>
                <c:pt idx="29">
                  <c:v>Di., 30.06.2020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3.1</c:v>
                </c:pt>
                <c:pt idx="1">
                  <c:v>3.2</c:v>
                </c:pt>
                <c:pt idx="2">
                  <c:v>2.9</c:v>
                </c:pt>
                <c:pt idx="3">
                  <c:v>4</c:v>
                </c:pt>
                <c:pt idx="4">
                  <c:v>3.5</c:v>
                </c:pt>
                <c:pt idx="5">
                  <c:v>3.1</c:v>
                </c:pt>
                <c:pt idx="6">
                  <c:v>4</c:v>
                </c:pt>
                <c:pt idx="7">
                  <c:v>3.6</c:v>
                </c:pt>
                <c:pt idx="8">
                  <c:v>3.5</c:v>
                </c:pt>
                <c:pt idx="9">
                  <c:v>3.6</c:v>
                </c:pt>
                <c:pt idx="10">
                  <c:v>3.5</c:v>
                </c:pt>
                <c:pt idx="11">
                  <c:v>2.7</c:v>
                </c:pt>
                <c:pt idx="12">
                  <c:v>2.6</c:v>
                </c:pt>
                <c:pt idx="13">
                  <c:v>3.5</c:v>
                </c:pt>
                <c:pt idx="14">
                  <c:v>3.7</c:v>
                </c:pt>
                <c:pt idx="15">
                  <c:v>3.4</c:v>
                </c:pt>
                <c:pt idx="16">
                  <c:v>3.5</c:v>
                </c:pt>
                <c:pt idx="17">
                  <c:v>3.4</c:v>
                </c:pt>
                <c:pt idx="18">
                  <c:v>3</c:v>
                </c:pt>
                <c:pt idx="19">
                  <c:v>3.2</c:v>
                </c:pt>
                <c:pt idx="20">
                  <c:v>3.2</c:v>
                </c:pt>
                <c:pt idx="21">
                  <c:v>3.4</c:v>
                </c:pt>
                <c:pt idx="22">
                  <c:v>3.5</c:v>
                </c:pt>
                <c:pt idx="23">
                  <c:v>3.2</c:v>
                </c:pt>
                <c:pt idx="24">
                  <c:v>3</c:v>
                </c:pt>
                <c:pt idx="25">
                  <c:v>2.7</c:v>
                </c:pt>
                <c:pt idx="26">
                  <c:v>2.2999999999999998</c:v>
                </c:pt>
                <c:pt idx="27">
                  <c:v>2.9</c:v>
                </c:pt>
                <c:pt idx="28">
                  <c:v>3.1</c:v>
                </c:pt>
                <c:pt idx="29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45-8845-9075-81AB4E12C2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14-17 Jahre</c:v>
                </c:pt>
              </c:strCache>
            </c:strRef>
          </c:tx>
          <c:spPr>
            <a:ln w="25400">
              <a:solidFill>
                <a:srgbClr val="F3C116"/>
              </a:solidFill>
            </a:ln>
            <a:effectLst/>
          </c:spPr>
          <c:marker>
            <c:symbol val="triangle"/>
            <c:size val="7"/>
            <c:spPr>
              <a:solidFill>
                <a:srgbClr val="F3C116"/>
              </a:solidFill>
              <a:ln>
                <a:solidFill>
                  <a:srgbClr val="F3C116"/>
                </a:solidFill>
              </a:ln>
              <a:effectLst/>
            </c:spPr>
          </c:marker>
          <c:cat>
            <c:strRef>
              <c:f>Sheet1!$A$2:$A$31</c:f>
              <c:strCache>
                <c:ptCount val="30"/>
                <c:pt idx="0">
                  <c:v>Mo., 01.06.2020</c:v>
                </c:pt>
                <c:pt idx="1">
                  <c:v>Di., 02.06.2020</c:v>
                </c:pt>
                <c:pt idx="2">
                  <c:v>Mi., 03.06.2020</c:v>
                </c:pt>
                <c:pt idx="3">
                  <c:v>Do., 04.06.2020</c:v>
                </c:pt>
                <c:pt idx="4">
                  <c:v>Fr., 05.06.2020</c:v>
                </c:pt>
                <c:pt idx="5">
                  <c:v>Sa., 06.06.2020</c:v>
                </c:pt>
                <c:pt idx="6">
                  <c:v>So., 07.06.2020</c:v>
                </c:pt>
                <c:pt idx="7">
                  <c:v>Mo., 08.06.2020</c:v>
                </c:pt>
                <c:pt idx="8">
                  <c:v>Di., 09.06.2020</c:v>
                </c:pt>
                <c:pt idx="9">
                  <c:v>Mi., 10.06.2020</c:v>
                </c:pt>
                <c:pt idx="10">
                  <c:v>Do., 11.06.2020</c:v>
                </c:pt>
                <c:pt idx="11">
                  <c:v>Fr., 12.06.2020</c:v>
                </c:pt>
                <c:pt idx="12">
                  <c:v>Sa., 13.06.2020</c:v>
                </c:pt>
                <c:pt idx="13">
                  <c:v>So., 14.06.2020</c:v>
                </c:pt>
                <c:pt idx="14">
                  <c:v>Mo., 15.06.2020</c:v>
                </c:pt>
                <c:pt idx="15">
                  <c:v>Di., 16.06.2020</c:v>
                </c:pt>
                <c:pt idx="16">
                  <c:v>Mi., 17.06.2020</c:v>
                </c:pt>
                <c:pt idx="17">
                  <c:v>Do., 18.06.2020</c:v>
                </c:pt>
                <c:pt idx="18">
                  <c:v>Fr., 19.06.2020</c:v>
                </c:pt>
                <c:pt idx="19">
                  <c:v>Sa., 20.06.2020</c:v>
                </c:pt>
                <c:pt idx="20">
                  <c:v>So., 21.06.2020</c:v>
                </c:pt>
                <c:pt idx="21">
                  <c:v>Mo., 22.06.2020</c:v>
                </c:pt>
                <c:pt idx="22">
                  <c:v>Di., 23.06.2020</c:v>
                </c:pt>
                <c:pt idx="23">
                  <c:v>Mi., 24.06.2020</c:v>
                </c:pt>
                <c:pt idx="24">
                  <c:v>Do., 25.06.2020</c:v>
                </c:pt>
                <c:pt idx="25">
                  <c:v>Fr., 26.06.2020</c:v>
                </c:pt>
                <c:pt idx="26">
                  <c:v>Sa., 27.06.2020</c:v>
                </c:pt>
                <c:pt idx="27">
                  <c:v>So., 28.06.2020</c:v>
                </c:pt>
                <c:pt idx="28">
                  <c:v>Mo., 29.06.2020</c:v>
                </c:pt>
                <c:pt idx="29">
                  <c:v>Di., 30.06.2020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2.2000000000000002</c:v>
                </c:pt>
                <c:pt idx="1">
                  <c:v>2.5</c:v>
                </c:pt>
                <c:pt idx="2">
                  <c:v>2.5</c:v>
                </c:pt>
                <c:pt idx="3">
                  <c:v>3.1</c:v>
                </c:pt>
                <c:pt idx="4">
                  <c:v>2.5</c:v>
                </c:pt>
                <c:pt idx="5">
                  <c:v>2.5</c:v>
                </c:pt>
                <c:pt idx="6">
                  <c:v>3.3</c:v>
                </c:pt>
                <c:pt idx="7">
                  <c:v>2.7</c:v>
                </c:pt>
                <c:pt idx="8">
                  <c:v>2.8</c:v>
                </c:pt>
                <c:pt idx="9">
                  <c:v>3</c:v>
                </c:pt>
                <c:pt idx="10">
                  <c:v>2.8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2.9</c:v>
                </c:pt>
                <c:pt idx="14">
                  <c:v>3.1</c:v>
                </c:pt>
                <c:pt idx="15">
                  <c:v>2.7</c:v>
                </c:pt>
                <c:pt idx="16">
                  <c:v>2.9</c:v>
                </c:pt>
                <c:pt idx="17">
                  <c:v>2.7</c:v>
                </c:pt>
                <c:pt idx="18">
                  <c:v>2.2999999999999998</c:v>
                </c:pt>
                <c:pt idx="19">
                  <c:v>2.6</c:v>
                </c:pt>
                <c:pt idx="20">
                  <c:v>2.7</c:v>
                </c:pt>
                <c:pt idx="21">
                  <c:v>2.9</c:v>
                </c:pt>
                <c:pt idx="22">
                  <c:v>2.5</c:v>
                </c:pt>
                <c:pt idx="23">
                  <c:v>2.4</c:v>
                </c:pt>
                <c:pt idx="24">
                  <c:v>2.5</c:v>
                </c:pt>
                <c:pt idx="25">
                  <c:v>2.2000000000000002</c:v>
                </c:pt>
                <c:pt idx="26">
                  <c:v>1.9</c:v>
                </c:pt>
                <c:pt idx="27">
                  <c:v>2.4</c:v>
                </c:pt>
                <c:pt idx="28">
                  <c:v>2.5</c:v>
                </c:pt>
                <c:pt idx="29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45-8845-9075-81AB4E12C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168472"/>
        <c:axId val="2097166408"/>
      </c:lineChart>
      <c:catAx>
        <c:axId val="209716847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2097166408"/>
        <c:crosses val="autoZero"/>
        <c:auto val="0"/>
        <c:lblAlgn val="ctr"/>
        <c:lblOffset val="100"/>
        <c:noMultiLvlLbl val="0"/>
      </c:catAx>
      <c:valAx>
        <c:axId val="2097166408"/>
        <c:scaling>
          <c:orientation val="minMax"/>
          <c:max val="5"/>
          <c:min val="0"/>
        </c:scaling>
        <c:delete val="0"/>
        <c:axPos val="l"/>
        <c:majorGridlines>
          <c:spPr>
            <a:ln w="3175" cmpd="sng">
              <a:solidFill>
                <a:prstClr val="black"/>
              </a:solidFill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algn="ctr">
            <a:noFill/>
            <a:round/>
          </a:ln>
          <a:effectLst/>
        </c:spPr>
        <c:txPr>
          <a:bodyPr rot="-60000000" spcFirstLastPara="1" vertOverflow="ellipsis" vert="horz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de-DE"/>
          </a:p>
        </c:txPr>
        <c:crossAx val="2097168472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effectLst/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Genutzte Devices für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Internet-Zugang</a:t>
            </a:r>
            <a:b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Haushalte mit Kindern im Vergleich zu den digitalen Usern insgesamt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BF-9D4B-9106-BECB8CD6659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BF-9D4B-9106-BECB8CD6659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BF-9D4B-9106-BECB8CD6659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BF-9D4B-9106-BECB8CD6659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BF-9D4B-9106-BECB8CD6659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BF-9D4B-9106-BECB8CD6659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BF-9D4B-9106-BECB8CD66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Zugriff über Desktop</c:v>
                </c:pt>
                <c:pt idx="1">
                  <c:v>Zugriff über Smartphone</c:v>
                </c:pt>
                <c:pt idx="2">
                  <c:v>Zugriff über Tablet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60.2</c:v>
                </c:pt>
                <c:pt idx="1">
                  <c:v>83.9</c:v>
                </c:pt>
                <c:pt idx="2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BF-9D4B-9106-BECB8CD665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Zugriff über Desktop</c:v>
                </c:pt>
                <c:pt idx="1">
                  <c:v>Zugriff über Smartphone</c:v>
                </c:pt>
                <c:pt idx="2">
                  <c:v>Zugriff über Tablet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57.3</c:v>
                </c:pt>
                <c:pt idx="1">
                  <c:v>92.2</c:v>
                </c:pt>
                <c:pt idx="2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B-6345-91F6-D9B4776654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Zugriff über Desktop</c:v>
                </c:pt>
                <c:pt idx="1">
                  <c:v>Zugriff über Smartphone</c:v>
                </c:pt>
                <c:pt idx="2">
                  <c:v>Zugriff über Tablet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58.2</c:v>
                </c:pt>
                <c:pt idx="1">
                  <c:v>91.6</c:v>
                </c:pt>
                <c:pt idx="2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CB-6345-91F6-D9B4776654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Zugriff über Desktop</c:v>
                </c:pt>
                <c:pt idx="1">
                  <c:v>Zugriff über Smartphone</c:v>
                </c:pt>
                <c:pt idx="2">
                  <c:v>Zugriff über Tablet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59</c:v>
                </c:pt>
                <c:pt idx="1">
                  <c:v>91</c:v>
                </c:pt>
                <c:pt idx="2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CB-6345-91F6-D9B4776654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</c:v>
                </c:pt>
              </c:strCache>
            </c:strRef>
          </c:tx>
          <c:spPr>
            <a:solidFill>
              <a:srgbClr val="0092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Zugriff über Desktop</c:v>
                </c:pt>
                <c:pt idx="1">
                  <c:v>Zugriff über Smartphone</c:v>
                </c:pt>
                <c:pt idx="2">
                  <c:v>Zugriff über Tablet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>
                  <c:v>57.7</c:v>
                </c:pt>
                <c:pt idx="1">
                  <c:v>90.7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B-6345-91F6-D9B47766540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Zugriff über Desktop</c:v>
                </c:pt>
                <c:pt idx="1">
                  <c:v>Zugriff über Smartphone</c:v>
                </c:pt>
                <c:pt idx="2">
                  <c:v>Zugriff über Tablet</c:v>
                </c:pt>
              </c:strCache>
            </c:strRef>
          </c:cat>
          <c:val>
            <c:numRef>
              <c:f>Sheet1!$G$2:$G$4</c:f>
              <c:numCache>
                <c:formatCode>0.0</c:formatCode>
                <c:ptCount val="3"/>
                <c:pt idx="0">
                  <c:v>56.1</c:v>
                </c:pt>
                <c:pt idx="1">
                  <c:v>90.4</c:v>
                </c:pt>
                <c:pt idx="2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CB-6345-91F6-D9B477665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Kinder-/Jugendzimmer:</a:t>
            </a:r>
            <a:r>
              <a:rPr lang="de-DE" sz="11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Kaufabsicht (24 Monate)</a:t>
            </a:r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 digitalen User</c:v>
                </c:pt>
              </c:strCache>
            </c:strRef>
          </c:tx>
          <c:spPr>
            <a:solidFill>
              <a:srgbClr val="F3C11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5D-5D47-B299-307CAFD91F0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5D-5D47-B299-307CAFD91F0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5D-5D47-B299-307CAFD91F0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5D-5D47-B299-307CAFD91F0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5D-5D47-B299-307CAFD91F0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5D-5D47-B299-307CAFD91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Sicher / vielleicht</c:v>
                </c:pt>
                <c:pt idx="1">
                  <c:v>Sicher</c:v>
                </c:pt>
                <c:pt idx="2">
                  <c:v>Vielleicht</c:v>
                </c:pt>
                <c:pt idx="3">
                  <c:v>Nein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15.2</c:v>
                </c:pt>
                <c:pt idx="1">
                  <c:v>6.5</c:v>
                </c:pt>
                <c:pt idx="2">
                  <c:v>8.6999999999999993</c:v>
                </c:pt>
                <c:pt idx="3">
                  <c:v>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5D-5D47-B299-307CAFD91F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Kinder 0-2 Jahre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Sicher / vielleicht</c:v>
                </c:pt>
                <c:pt idx="1">
                  <c:v>Sicher</c:v>
                </c:pt>
                <c:pt idx="2">
                  <c:v>Vielleicht</c:v>
                </c:pt>
                <c:pt idx="3">
                  <c:v>Nein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34.5</c:v>
                </c:pt>
                <c:pt idx="1">
                  <c:v>16.3</c:v>
                </c:pt>
                <c:pt idx="2">
                  <c:v>18.2</c:v>
                </c:pt>
                <c:pt idx="3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8-A046-9A40-130865EDC3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3-6 Jahre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Sicher / vielleicht</c:v>
                </c:pt>
                <c:pt idx="1">
                  <c:v>Sicher</c:v>
                </c:pt>
                <c:pt idx="2">
                  <c:v>Vielleicht</c:v>
                </c:pt>
                <c:pt idx="3">
                  <c:v>Nein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34.799999999999997</c:v>
                </c:pt>
                <c:pt idx="1">
                  <c:v>15.8</c:v>
                </c:pt>
                <c:pt idx="2">
                  <c:v>19</c:v>
                </c:pt>
                <c:pt idx="3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8-A046-9A40-130865EDC3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7-9 Jahre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Sicher / vielleicht</c:v>
                </c:pt>
                <c:pt idx="1">
                  <c:v>Sicher</c:v>
                </c:pt>
                <c:pt idx="2">
                  <c:v>Vielleicht</c:v>
                </c:pt>
                <c:pt idx="3">
                  <c:v>Nein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31.3</c:v>
                </c:pt>
                <c:pt idx="1">
                  <c:v>13.9</c:v>
                </c:pt>
                <c:pt idx="2">
                  <c:v>17.3</c:v>
                </c:pt>
                <c:pt idx="3">
                  <c:v>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8-A046-9A40-130865EDC3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Kinder 10-13 Jahre </c:v>
                </c:pt>
              </c:strCache>
            </c:strRef>
          </c:tx>
          <c:spPr>
            <a:solidFill>
              <a:srgbClr val="0092C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Sicher / vielleicht</c:v>
                </c:pt>
                <c:pt idx="1">
                  <c:v>Sicher</c:v>
                </c:pt>
                <c:pt idx="2">
                  <c:v>Vielleicht</c:v>
                </c:pt>
                <c:pt idx="3">
                  <c:v>Nein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26.3</c:v>
                </c:pt>
                <c:pt idx="1">
                  <c:v>11.6</c:v>
                </c:pt>
                <c:pt idx="2">
                  <c:v>14.8</c:v>
                </c:pt>
                <c:pt idx="3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98-A046-9A40-130865EDC30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Kinder 14-17 Jahre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Sicher / vielleicht</c:v>
                </c:pt>
                <c:pt idx="1">
                  <c:v>Sicher</c:v>
                </c:pt>
                <c:pt idx="2">
                  <c:v>Vielleicht</c:v>
                </c:pt>
                <c:pt idx="3">
                  <c:v>Nein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24.4</c:v>
                </c:pt>
                <c:pt idx="1">
                  <c:v>10.4</c:v>
                </c:pt>
                <c:pt idx="2" formatCode="0.0">
                  <c:v>14</c:v>
                </c:pt>
                <c:pt idx="3" formatCode="0.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8-A046-9A40-130865EDC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92C7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7185" y="1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/>
          <a:lstStyle>
            <a:lvl1pPr algn="r">
              <a:defRPr sz="1000"/>
            </a:lvl1pPr>
          </a:lstStyle>
          <a:p>
            <a:fld id="{592EE97B-F018-5743-9A9D-71B362E724AB}" type="datetime1">
              <a:rPr lang="de-DE" smtClean="0"/>
              <a:t>09.09.20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6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7185" y="8250956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 anchor="b"/>
          <a:lstStyle>
            <a:lvl1pPr algn="r">
              <a:defRPr sz="1000"/>
            </a:lvl1pPr>
          </a:lstStyle>
          <a:p>
            <a:fld id="{79B38830-CFA2-2C4B-BB4B-9D93674C9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7185" y="1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/>
          <a:lstStyle>
            <a:lvl1pPr algn="r">
              <a:defRPr sz="1000"/>
            </a:lvl1pPr>
          </a:lstStyle>
          <a:p>
            <a:fld id="{A74FF5A3-28AB-CE46-82E5-ECC31ACCB9B1}" type="datetime1">
              <a:rPr lang="de-DE" smtClean="0"/>
              <a:t>09.09.20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47688" y="652463"/>
            <a:ext cx="5786438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1" tIns="38197" rIns="76391" bIns="381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9108" y="4126230"/>
            <a:ext cx="3752850" cy="3909060"/>
          </a:xfrm>
          <a:prstGeom prst="rect">
            <a:avLst/>
          </a:prstGeom>
        </p:spPr>
        <p:txBody>
          <a:bodyPr vert="horz" lIns="76391" tIns="38197" rIns="76391" bIns="38197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6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7185" y="8250956"/>
            <a:ext cx="2032794" cy="434340"/>
          </a:xfrm>
          <a:prstGeom prst="rect">
            <a:avLst/>
          </a:prstGeom>
        </p:spPr>
        <p:txBody>
          <a:bodyPr vert="horz" lIns="76391" tIns="38197" rIns="76391" bIns="38197" rtlCol="0" anchor="b"/>
          <a:lstStyle>
            <a:lvl1pPr algn="r">
              <a:defRPr sz="1000"/>
            </a:lvl1pPr>
          </a:lstStyle>
          <a:p>
            <a:fld id="{BF5ADC75-2138-8D47-8D31-5C06E1339A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5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3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7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7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83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89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3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7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27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17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6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91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80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82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9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7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5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649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27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15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4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6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49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1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7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09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22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8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DC75-2138-8D47-8D31-5C06E1339A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8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OF Mas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9913" y="3787378"/>
            <a:ext cx="5524500" cy="3190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90C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  <a:endParaRPr lang="en-US" dirty="0"/>
          </a:p>
        </p:txBody>
      </p:sp>
      <p:pic>
        <p:nvPicPr>
          <p:cNvPr id="9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778" y="491438"/>
            <a:ext cx="1498600" cy="1371600"/>
          </a:xfrm>
          <a:prstGeom prst="rect">
            <a:avLst/>
          </a:prstGeom>
        </p:spPr>
      </p:pic>
      <p:sp>
        <p:nvSpPr>
          <p:cNvPr id="10" name="Rounded Rectangle 8"/>
          <p:cNvSpPr/>
          <p:nvPr userDrawn="1"/>
        </p:nvSpPr>
        <p:spPr>
          <a:xfrm>
            <a:off x="3098203" y="2932510"/>
            <a:ext cx="5536210" cy="791159"/>
          </a:xfrm>
          <a:prstGeom prst="roundRect">
            <a:avLst/>
          </a:prstGeom>
          <a:solidFill>
            <a:srgbClr val="0090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036" y="3009448"/>
            <a:ext cx="5265326" cy="637394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s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4"/>
          <p:cNvSpPr>
            <a:spLocks noChangeArrowheads="1"/>
          </p:cNvSpPr>
          <p:nvPr userDrawn="1"/>
        </p:nvSpPr>
        <p:spPr bwMode="gray">
          <a:xfrm>
            <a:off x="523906" y="1020445"/>
            <a:ext cx="8100744" cy="3643234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5813" y="1200151"/>
            <a:ext cx="3709987" cy="339447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3740150" cy="339447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 algn="ctr">
              <a:defRPr sz="1800"/>
            </a:lvl4pPr>
            <a:lvl5pPr algn="ctr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22288" y="4719826"/>
            <a:ext cx="6781800" cy="352425"/>
          </a:xfrm>
        </p:spPr>
        <p:txBody>
          <a:bodyPr anchor="b" anchorCtr="0">
            <a:normAutofit/>
          </a:bodyPr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agof-logo-2018.jpg">
            <a:extLst>
              <a:ext uri="{FF2B5EF4-FFF2-40B4-BE49-F238E27FC236}">
                <a16:creationId xmlns:a16="http://schemas.microsoft.com/office/drawing/2014/main" id="{C511D0D5-191A-C044-920C-F78CABE10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4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sblöck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4"/>
          <p:cNvSpPr>
            <a:spLocks noChangeArrowheads="1"/>
          </p:cNvSpPr>
          <p:nvPr userDrawn="1"/>
        </p:nvSpPr>
        <p:spPr bwMode="gray">
          <a:xfrm>
            <a:off x="523906" y="1020445"/>
            <a:ext cx="8100744" cy="3643234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2" y="1151335"/>
            <a:ext cx="37115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90C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85812" y="1631156"/>
            <a:ext cx="371157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3743325" cy="47982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rgbClr val="0090C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374332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22288" y="4719826"/>
            <a:ext cx="6781800" cy="352425"/>
          </a:xfrm>
        </p:spPr>
        <p:txBody>
          <a:bodyPr anchor="b" anchorCtr="0">
            <a:normAutofit/>
          </a:bodyPr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 descr="agof-logo-2018.jpg">
            <a:extLst>
              <a:ext uri="{FF2B5EF4-FFF2-40B4-BE49-F238E27FC236}">
                <a16:creationId xmlns:a16="http://schemas.microsoft.com/office/drawing/2014/main" id="{F805C742-5ACA-1E44-8271-2A012EE2A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3319550"/>
            <a:ext cx="5462589" cy="429300"/>
          </a:xfrm>
        </p:spPr>
        <p:txBody>
          <a:bodyPr anchor="ctr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pic>
        <p:nvPicPr>
          <p:cNvPr id="6" name="Picture 3" descr="agof-logo-2018.jpg">
            <a:extLst>
              <a:ext uri="{FF2B5EF4-FFF2-40B4-BE49-F238E27FC236}">
                <a16:creationId xmlns:a16="http://schemas.microsoft.com/office/drawing/2014/main" id="{DD3E3D0E-1795-4E47-B219-F6B37C3AB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/>
          <p:cNvSpPr/>
          <p:nvPr userDrawn="1"/>
        </p:nvSpPr>
        <p:spPr>
          <a:xfrm>
            <a:off x="618777" y="3319550"/>
            <a:ext cx="5714094" cy="657137"/>
          </a:xfrm>
          <a:prstGeom prst="roundRect">
            <a:avLst/>
          </a:prstGeom>
          <a:solidFill>
            <a:srgbClr val="0090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85813" y="3321000"/>
            <a:ext cx="5410592" cy="645300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  <a:lvl2pPr marL="4763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8" name="Picture 3" descr="agof-logo-2018.jpg">
            <a:extLst>
              <a:ext uri="{FF2B5EF4-FFF2-40B4-BE49-F238E27FC236}">
                <a16:creationId xmlns:a16="http://schemas.microsoft.com/office/drawing/2014/main" id="{98ED5FE0-10DD-2746-A332-E086FD1E7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3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mit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5307" y="1200151"/>
            <a:ext cx="7595460" cy="3276600"/>
          </a:xfrm>
        </p:spPr>
        <p:txBody>
          <a:bodyPr/>
          <a:lstStyle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22288" y="4719826"/>
            <a:ext cx="6781800" cy="352425"/>
          </a:xfrm>
        </p:spPr>
        <p:txBody>
          <a:bodyPr anchor="b" anchorCtr="0">
            <a:normAutofit/>
          </a:bodyPr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 descr="agof-logo-2018.jpg">
            <a:extLst>
              <a:ext uri="{FF2B5EF4-FFF2-40B4-BE49-F238E27FC236}">
                <a16:creationId xmlns:a16="http://schemas.microsoft.com/office/drawing/2014/main" id="{927D1793-DDC5-DF43-9E5D-513A9B85D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ohne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5814" y="1200150"/>
            <a:ext cx="7702550" cy="3463529"/>
          </a:xfrm>
        </p:spPr>
        <p:txBody>
          <a:bodyPr/>
          <a:lstStyle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 descr="agof-logo-2018.jpg">
            <a:extLst>
              <a:ext uri="{FF2B5EF4-FFF2-40B4-BE49-F238E27FC236}">
                <a16:creationId xmlns:a16="http://schemas.microsoft.com/office/drawing/2014/main" id="{825C3995-CD94-584D-B828-825E29984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6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zwei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5814" y="1702398"/>
            <a:ext cx="7702550" cy="2961281"/>
          </a:xfrm>
        </p:spPr>
        <p:txBody>
          <a:bodyPr/>
          <a:lstStyle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85814" y="1200150"/>
            <a:ext cx="7602537" cy="38933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0C5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 descr="agof-logo-2018.jpg">
            <a:extLst>
              <a:ext uri="{FF2B5EF4-FFF2-40B4-BE49-F238E27FC236}">
                <a16:creationId xmlns:a16="http://schemas.microsoft.com/office/drawing/2014/main" id="{7C75F236-03ED-D04B-8D56-1F9D47424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2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22288" y="4719826"/>
            <a:ext cx="6781800" cy="352425"/>
          </a:xfrm>
        </p:spPr>
        <p:txBody>
          <a:bodyPr anchor="ctr">
            <a:normAutofit/>
          </a:bodyPr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3" descr="agof-logo-2018.jpg">
            <a:extLst>
              <a:ext uri="{FF2B5EF4-FFF2-40B4-BE49-F238E27FC236}">
                <a16:creationId xmlns:a16="http://schemas.microsoft.com/office/drawing/2014/main" id="{D5DC1167-2205-7145-B69A-BB8E4A79D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Folie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5" name="Textfeld 4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 descr="agof-logo-2018.jpg">
            <a:extLst>
              <a:ext uri="{FF2B5EF4-FFF2-40B4-BE49-F238E27FC236}">
                <a16:creationId xmlns:a16="http://schemas.microsoft.com/office/drawing/2014/main" id="{1CA767DA-ACAE-0B46-8B07-6474B9667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1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7304658" y="4727847"/>
            <a:ext cx="1323406" cy="34579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de-DE" sz="1000" dirty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Seite </a:t>
            </a:r>
            <a:fld id="{0A2756ED-83EE-4116-9B4A-2D89BC92A0D6}" type="slidenum">
              <a:rPr lang="de-DE" sz="1000" smtClean="0">
                <a:solidFill>
                  <a:srgbClr val="0090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sz="1000" dirty="0">
              <a:solidFill>
                <a:srgbClr val="0090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 descr="agof-logo-2018.jpg">
            <a:extLst>
              <a:ext uri="{FF2B5EF4-FFF2-40B4-BE49-F238E27FC236}">
                <a16:creationId xmlns:a16="http://schemas.microsoft.com/office/drawing/2014/main" id="{0D2F7CB8-D068-DE4B-819F-81A1F6A2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0" y="322203"/>
            <a:ext cx="15319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289" y="258366"/>
            <a:ext cx="6782369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4" y="1200151"/>
            <a:ext cx="790098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47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0" r:id="rId4"/>
    <p:sldLayoutId id="2147483657" r:id="rId5"/>
    <p:sldLayoutId id="2147483660" r:id="rId6"/>
    <p:sldLayoutId id="2147483656" r:id="rId7"/>
    <p:sldLayoutId id="2147483654" r:id="rId8"/>
    <p:sldLayoutId id="2147483655" r:id="rId9"/>
    <p:sldLayoutId id="2147483652" r:id="rId10"/>
    <p:sldLayoutId id="2147483653" r:id="rId11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kern="1200">
          <a:solidFill>
            <a:srgbClr val="0090C5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82563" indent="-177800" algn="l" defTabSz="4572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623888" indent="-17145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989013" indent="-182563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795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8019" y="3861240"/>
            <a:ext cx="5727694" cy="930430"/>
          </a:xfrm>
          <a:prstGeom prst="roundRect">
            <a:avLst/>
          </a:prstGeom>
          <a:solidFill>
            <a:srgbClr val="0090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3861239"/>
            <a:ext cx="5462589" cy="848504"/>
          </a:xfrm>
        </p:spPr>
        <p:txBody>
          <a:bodyPr>
            <a:normAutofit/>
          </a:bodyPr>
          <a:lstStyle/>
          <a:p>
            <a:r>
              <a:rPr lang="de-DE" dirty="0" err="1"/>
              <a:t>agof</a:t>
            </a:r>
            <a:r>
              <a:rPr lang="de-DE" dirty="0"/>
              <a:t> facts &amp; </a:t>
            </a:r>
            <a:r>
              <a:rPr lang="de-DE" dirty="0" err="1"/>
              <a:t>figures</a:t>
            </a:r>
            <a:r>
              <a:rPr lang="de-DE" dirty="0"/>
              <a:t> #3/2020:</a:t>
            </a:r>
            <a:br>
              <a:rPr lang="de-DE" dirty="0"/>
            </a:br>
            <a:r>
              <a:rPr lang="de-DE" dirty="0"/>
              <a:t>Eltern</a:t>
            </a:r>
          </a:p>
        </p:txBody>
      </p:sp>
    </p:spTree>
    <p:extLst>
      <p:ext uri="{BB962C8B-B14F-4D97-AF65-F5344CB8AC3E}">
        <p14:creationId xmlns:p14="http://schemas.microsoft.com/office/powerpoint/2010/main" val="125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635" y="3995865"/>
            <a:ext cx="7716188" cy="514350"/>
          </a:xfrm>
        </p:spPr>
        <p:txBody>
          <a:bodyPr>
            <a:normAutofit/>
          </a:bodyPr>
          <a:lstStyle/>
          <a:p>
            <a:r>
              <a:rPr lang="de-DE" dirty="0"/>
              <a:t>Informations- und Kaufverhalten</a:t>
            </a:r>
          </a:p>
        </p:txBody>
      </p:sp>
    </p:spTree>
    <p:extLst>
      <p:ext uri="{BB962C8B-B14F-4D97-AF65-F5344CB8AC3E}">
        <p14:creationId xmlns:p14="http://schemas.microsoft.com/office/powerpoint/2010/main" val="208279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Online-Infosuche zu „Familie &amp; Kinder“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7" y="4766250"/>
            <a:ext cx="8097807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Nutzungshäufigkeit von Informationsquellen im Internet: Familie &amp; Kinder / Angaben in Prozent / mit b4p-Merkmalen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F890FA4F-202E-B346-A135-399833009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534376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482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523906" y="1020445"/>
            <a:ext cx="8100744" cy="3643233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020445"/>
            <a:ext cx="8100744" cy="3643234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Zeitraumauswertung: Tage im Juni</a:t>
            </a:r>
            <a:br>
              <a:rPr lang="de-DE" dirty="0"/>
            </a:br>
            <a:r>
              <a:rPr lang="de-DE" dirty="0"/>
              <a:t>Nutzergruppen im Vergleich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848050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 278.762 Fälle (Nutzer stationäre und/oder mobile Angebote letzte 3 Monate ab 16 Jahren) Zielgruppen: Kinder 0-13 Jahre, mindestens 1 Kind im Haushalt (</a:t>
            </a:r>
            <a:r>
              <a:rPr lang="de-DE" sz="800" dirty="0" err="1"/>
              <a:t>n</a:t>
            </a:r>
            <a:r>
              <a:rPr lang="de-DE" sz="800" dirty="0"/>
              <a:t>=66.480 Fälle) und Kinder 14-17 Jahre, mindestens 1 Kind im Haushalt (</a:t>
            </a:r>
            <a:r>
              <a:rPr lang="de-DE" sz="800" dirty="0" err="1"/>
              <a:t>n</a:t>
            </a:r>
            <a:r>
              <a:rPr lang="de-DE" sz="800" dirty="0"/>
              <a:t>=86.606 Fälle) / Angaben UU in Prozent / definierte Medienkombi Eltern-relevanter Inhalte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76170162"/>
              </p:ext>
            </p:extLst>
          </p:nvPr>
        </p:nvGraphicFramePr>
        <p:xfrm>
          <a:off x="578480" y="1020445"/>
          <a:ext cx="8221831" cy="369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5B2D130F-AEA4-9047-A5E0-9F8A80735F62}"/>
              </a:ext>
            </a:extLst>
          </p:cNvPr>
          <p:cNvSpPr txBox="1"/>
          <p:nvPr/>
        </p:nvSpPr>
        <p:spPr>
          <a:xfrm>
            <a:off x="10004156" y="1534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00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Genutzte Devices für den Internet-Zugang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7" y="4742400"/>
            <a:ext cx="8097807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Genutzte Devices für den Internet-Zugang auf Basis einer Medienkombi von allen DGA/ Angaben in Prozent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F890FA4F-202E-B346-A135-399833009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732749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741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Kaufabsicht Kinder-/Jugendzimmer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42401"/>
            <a:ext cx="809780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Kaufabsicht für Kinder-/Jugendzimmer in den nächsten 24 Monaten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C1FA144C-171E-8B48-9BCC-A64A43A86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333460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85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Einkauf Spielzeug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8299"/>
            <a:ext cx="809780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Einkauf von Spielzeug, Spielen in den letzten 12 Monaten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9D4BC064-CBFC-854D-A46A-E274E2AB9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971152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6803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634" y="3995865"/>
            <a:ext cx="7900759" cy="514350"/>
          </a:xfrm>
        </p:spPr>
        <p:txBody>
          <a:bodyPr>
            <a:normAutofit/>
          </a:bodyPr>
          <a:lstStyle/>
          <a:p>
            <a:r>
              <a:rPr lang="de-DE" dirty="0"/>
              <a:t>Alltagsleben: Ernährung und Produktverwendung</a:t>
            </a:r>
          </a:p>
        </p:txBody>
      </p:sp>
    </p:spTree>
    <p:extLst>
      <p:ext uri="{BB962C8B-B14F-4D97-AF65-F5344CB8AC3E}">
        <p14:creationId xmlns:p14="http://schemas.microsoft.com/office/powerpoint/2010/main" val="112720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Statements Ernährung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8298"/>
            <a:ext cx="809780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 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Statements zur Ernährung: „trifft voll und ganz zu / trifft zu“/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10CCE07F-A261-B64A-8015-B97491601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748440"/>
              </p:ext>
            </p:extLst>
          </p:nvPr>
        </p:nvGraphicFramePr>
        <p:xfrm>
          <a:off x="519350" y="1111899"/>
          <a:ext cx="8100744" cy="357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1946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Kochen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0352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Kochen - Häufigkeit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AF16B7-74AB-0540-BAF6-3ECA0D85F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950271"/>
              </p:ext>
            </p:extLst>
          </p:nvPr>
        </p:nvGraphicFramePr>
        <p:xfrm>
          <a:off x="519350" y="1111899"/>
          <a:ext cx="8175918" cy="353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524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Schnellrestaurants - Häufigkeit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8299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Schnellrestaurants besuchen – Häufigkeit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3A8059D-87AA-3942-8227-9DD5ED642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884914"/>
              </p:ext>
            </p:extLst>
          </p:nvPr>
        </p:nvGraphicFramePr>
        <p:xfrm>
          <a:off x="519350" y="1111899"/>
          <a:ext cx="8175918" cy="353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797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635" y="3995865"/>
            <a:ext cx="6782369" cy="514350"/>
          </a:xfrm>
        </p:spPr>
        <p:txBody>
          <a:bodyPr>
            <a:normAutofit/>
          </a:bodyPr>
          <a:lstStyle/>
          <a:p>
            <a:r>
              <a:rPr lang="de-DE" dirty="0"/>
              <a:t>Generelle Fakten zu Kindern im Haushalt</a:t>
            </a:r>
          </a:p>
        </p:txBody>
      </p:sp>
    </p:spTree>
    <p:extLst>
      <p:ext uri="{BB962C8B-B14F-4D97-AF65-F5344CB8AC3E}">
        <p14:creationId xmlns:p14="http://schemas.microsoft.com/office/powerpoint/2010/main" val="325308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Babynahrung – Konsum im Haushalt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66249"/>
            <a:ext cx="809780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 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 / Babynahrung – Konsum im Haushalt: „Ja, Verwender“ / Angaben in Prozent / mit b4p-Merkmalen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09F4A698-6718-6745-A88A-364F43CC9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899684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885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Bio-Babynahrung – Konsum im HH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0347"/>
            <a:ext cx="7510088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 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 / Bio-Babynahrung – Konsum im Haushalt: „Ja, Verwender“/ Angaben in Prozent / mit b4p-Merkmalen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09F4A698-6718-6745-A88A-364F43CC9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241407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609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Babypflege – Verwendung im HH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7" y="4766249"/>
            <a:ext cx="8179261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 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 / Babypflege – Verwendung im Haushalt: „Ja, Verwender“ / Angaben in Prozent / mit b4p-Merkmalen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443F26BC-4732-3C44-A8C2-82DED4B65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407035"/>
              </p:ext>
            </p:extLst>
          </p:nvPr>
        </p:nvGraphicFramePr>
        <p:xfrm>
          <a:off x="519350" y="1111899"/>
          <a:ext cx="8182198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366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635" y="3995865"/>
            <a:ext cx="7716188" cy="514350"/>
          </a:xfrm>
        </p:spPr>
        <p:txBody>
          <a:bodyPr>
            <a:normAutofit/>
          </a:bodyPr>
          <a:lstStyle/>
          <a:p>
            <a:r>
              <a:rPr lang="de-DE" dirty="0"/>
              <a:t>Alltagsleben: Kochen, Freizeit, Urlaub, Haustiere</a:t>
            </a:r>
          </a:p>
        </p:txBody>
      </p:sp>
    </p:spTree>
    <p:extLst>
      <p:ext uri="{BB962C8B-B14F-4D97-AF65-F5344CB8AC3E}">
        <p14:creationId xmlns:p14="http://schemas.microsoft.com/office/powerpoint/2010/main" val="188018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Statista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0EF4B9-1F81-0B49-953A-A83E5C643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26" y="0"/>
            <a:ext cx="31267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02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Statista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41643E-77EC-6746-B4EE-7494859D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9" y="772716"/>
            <a:ext cx="5322154" cy="39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50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Bücher / </a:t>
            </a:r>
            <a:r>
              <a:rPr lang="de-DE" dirty="0" err="1"/>
              <a:t>eBooks</a:t>
            </a:r>
            <a:r>
              <a:rPr lang="de-DE" dirty="0"/>
              <a:t> lesen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0355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Bücher, </a:t>
            </a:r>
            <a:r>
              <a:rPr lang="de-DE" sz="800" dirty="0" err="1"/>
              <a:t>eBooks</a:t>
            </a:r>
            <a:r>
              <a:rPr lang="de-DE" sz="800" dirty="0"/>
              <a:t> lesen – Häufigkeit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84E95EFE-7DE4-9C44-A753-BD6229701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735317"/>
              </p:ext>
            </p:extLst>
          </p:nvPr>
        </p:nvGraphicFramePr>
        <p:xfrm>
          <a:off x="519350" y="1111899"/>
          <a:ext cx="8175918" cy="352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64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Hörbücher / Hörspiele / Podcasts hören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66249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Hörbücher, Hörspiele, Podcasts hören – Häufigkeit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1D3DB0-0B6F-5F42-82FF-039A546C0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617698"/>
              </p:ext>
            </p:extLst>
          </p:nvPr>
        </p:nvGraphicFramePr>
        <p:xfrm>
          <a:off x="519350" y="1111899"/>
          <a:ext cx="8175918" cy="351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0360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Brettspiele / Gesellschaftsspiele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8300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Brettspiele, Gesellschaftsspiele – Häufigkeit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00AB3B-79D6-AB41-9B16-CAF5DDDB1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69453"/>
              </p:ext>
            </p:extLst>
          </p:nvPr>
        </p:nvGraphicFramePr>
        <p:xfrm>
          <a:off x="519350" y="1111899"/>
          <a:ext cx="8175918" cy="351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6599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Ins Kino gehen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993559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Ins Kino gehen – Häufigkeit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A2DD86C9-ABA3-4145-8A62-C4A2F2BC8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342841"/>
              </p:ext>
            </p:extLst>
          </p:nvPr>
        </p:nvGraphicFramePr>
        <p:xfrm>
          <a:off x="519350" y="1111899"/>
          <a:ext cx="8100744" cy="351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739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Personen im Haushalt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43734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 Anzahl Personen im Haushalt / Angaben in Prozent / mit b4p-Merkmalen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33CF63FE-D2E4-EC4E-9DA8-D2B75D269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791194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336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Etwas mit (Enkel-)Kindern unternehmen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82152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Etwas mit (Enkel-)Kindern unternehmen – Häufigkeit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7216BB-084E-EE45-B037-056B7A3F3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723449"/>
              </p:ext>
            </p:extLst>
          </p:nvPr>
        </p:nvGraphicFramePr>
        <p:xfrm>
          <a:off x="519350" y="1111899"/>
          <a:ext cx="8175918" cy="354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8878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Stadtfeste (Flohmärkte etc.)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0348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Stadtfeste (Flohmärkte etc.) besuchen – Häufigkeit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288CB23-E4C4-AE40-9BF0-98FCA862A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062227"/>
              </p:ext>
            </p:extLst>
          </p:nvPr>
        </p:nvGraphicFramePr>
        <p:xfrm>
          <a:off x="519350" y="1111899"/>
          <a:ext cx="8175918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136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Tagesausflüge - Häufigkeit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8300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Tagesausflüge machen – Häufigkeit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F06A1E2-4961-924F-AB06-E6F1E0847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268585"/>
              </p:ext>
            </p:extLst>
          </p:nvPr>
        </p:nvGraphicFramePr>
        <p:xfrm>
          <a:off x="519350" y="1111899"/>
          <a:ext cx="8175918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420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Anzahl Urlaubsreisen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8299"/>
            <a:ext cx="8102362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Anzahl der Urlaubsreisen in den letzten 12 Monaten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C242F8A-9811-0A46-80B2-BFA576FB5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872843"/>
              </p:ext>
            </p:extLst>
          </p:nvPr>
        </p:nvGraphicFramePr>
        <p:xfrm>
          <a:off x="519349" y="1111899"/>
          <a:ext cx="8167451" cy="356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026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Art der Urlaubsreisen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0348"/>
            <a:ext cx="809780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Ar der Urlaubsreisen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9D4BC064-CBFC-854D-A46A-E274E2AB9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914651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4972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Anzahl Hunde im Haushalt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58303"/>
            <a:ext cx="809780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Anzahl Hunde im Haushalt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318F90A2-5DCB-8D47-86F8-6D7DE56BE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973219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4380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Anzahl Nagetiere im Haushalt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66251"/>
            <a:ext cx="809780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Anzahl Nagetiere im Haushalt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CAB18FD0-6A77-C740-B8E3-38AD9D714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468413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9986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635" y="3995865"/>
            <a:ext cx="7716188" cy="514350"/>
          </a:xfrm>
        </p:spPr>
        <p:txBody>
          <a:bodyPr>
            <a:normAutofit/>
          </a:bodyPr>
          <a:lstStyle/>
          <a:p>
            <a:r>
              <a:rPr lang="de-DE" dirty="0"/>
              <a:t>Devices und Mediennutzung bei Kindern</a:t>
            </a:r>
          </a:p>
        </p:txBody>
      </p:sp>
    </p:spTree>
    <p:extLst>
      <p:ext uri="{BB962C8B-B14F-4D97-AF65-F5344CB8AC3E}">
        <p14:creationId xmlns:p14="http://schemas.microsoft.com/office/powerpoint/2010/main" val="3687696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Statista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8608C-ED09-DB4D-8D50-E6A71E746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9" y="772716"/>
            <a:ext cx="5538002" cy="41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Statista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C5225D-D068-3E48-BDEC-CBF37F06B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9" y="861133"/>
            <a:ext cx="5322154" cy="39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Personen nach Altersgruppen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18543"/>
            <a:ext cx="7231824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 Anzahl Personen im Haushalt, sortiert nach Altersgruppen / Angaben in Prozent / mit b4p-Merkmalen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96FAD889-4E9A-7545-B663-7B59297B0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964985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4849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Statista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6FBE0C-2DD4-6445-A76B-369E8C88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17" y="896268"/>
            <a:ext cx="5157926" cy="383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3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208427"/>
            <a:ext cx="8100744" cy="3455251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Mediamix</a:t>
            </a:r>
            <a:r>
              <a:rPr lang="de-DE" dirty="0"/>
              <a:t> rund um Kinder-Artikel</a:t>
            </a:r>
            <a:br>
              <a:rPr lang="de-DE" dirty="0"/>
            </a:br>
            <a:r>
              <a:rPr lang="de-DE" dirty="0"/>
              <a:t>im Jahr 2019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7" y="4750347"/>
            <a:ext cx="7484675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Quelle: Nielsen (Datenstand August 2020) / </a:t>
            </a:r>
            <a:r>
              <a:rPr lang="de-DE" sz="800" dirty="0" err="1"/>
              <a:t>Spendings</a:t>
            </a:r>
            <a:r>
              <a:rPr lang="de-DE" sz="800" dirty="0"/>
              <a:t> der Wirtschaftsbereiche: Babypflege, Kinderbekleidung, Nährmittel</a:t>
            </a:r>
            <a:r>
              <a:rPr lang="de-DE" sz="800"/>
              <a:t>, Spielzeug </a:t>
            </a:r>
            <a:r>
              <a:rPr lang="de-DE" sz="800" dirty="0"/>
              <a:t>– rund um Kinder / Werbespendings </a:t>
            </a:r>
            <a:r>
              <a:rPr lang="de-DE" sz="800" dirty="0" err="1"/>
              <a:t>Above</a:t>
            </a:r>
            <a:r>
              <a:rPr lang="de-DE" sz="800" dirty="0"/>
              <a:t>-the-line-Gattungen (Fernsehen, Zeitungen, Publikumszeitschriften, Fachzeitschriften, Radio, Plakat, Kino) sowie Digital (Desktop und Mobile) / Angaben für das Gesamtjahr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4840" y="1923134"/>
            <a:ext cx="1454407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17.848.531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215.721.351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524.771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8.504.561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907.497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33.224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35.095 EUR</a:t>
            </a:r>
          </a:p>
          <a:p>
            <a:pPr algn="r">
              <a:spcAft>
                <a:spcPts val="800"/>
              </a:spcAft>
            </a:pPr>
            <a:r>
              <a:rPr lang="en-US" sz="900" dirty="0">
                <a:latin typeface="Verdana"/>
                <a:cs typeface="Verdana"/>
              </a:rPr>
              <a:t>609.994 EUR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5263" y="1538881"/>
            <a:ext cx="3529027" cy="2308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Verdana"/>
                <a:cs typeface="Verdana"/>
              </a:rPr>
              <a:t>GESAMT                              244.185.024 EUR </a:t>
            </a:r>
          </a:p>
        </p:txBody>
      </p:sp>
      <p:graphicFrame>
        <p:nvGraphicFramePr>
          <p:cNvPr id="10" name="Chart 6">
            <a:extLst>
              <a:ext uri="{FF2B5EF4-FFF2-40B4-BE49-F238E27FC236}">
                <a16:creationId xmlns:a16="http://schemas.microsoft.com/office/drawing/2014/main" id="{15C60710-FC31-A24A-BD06-3AFC75187F7E}"/>
              </a:ext>
            </a:extLst>
          </p:cNvPr>
          <p:cNvGraphicFramePr/>
          <p:nvPr/>
        </p:nvGraphicFramePr>
        <p:xfrm>
          <a:off x="716030" y="1231655"/>
          <a:ext cx="5132443" cy="325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20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FF4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Anzahl Kinder im Haushalt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7" y="4773829"/>
            <a:ext cx="8097807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 Zielgruppen: Zielgruppen: Kinder 0-2 Jahre (</a:t>
            </a:r>
            <a:r>
              <a:rPr lang="de-DE" sz="800" dirty="0" err="1"/>
              <a:t>n</a:t>
            </a:r>
            <a:r>
              <a:rPr lang="de-DE" sz="800" dirty="0"/>
              <a:t>=17.458 Fälle), Kinder 3-6 Jahre (</a:t>
            </a:r>
            <a:r>
              <a:rPr lang="de-DE" sz="800" dirty="0" err="1"/>
              <a:t>n</a:t>
            </a:r>
            <a:r>
              <a:rPr lang="de-DE" sz="800" dirty="0"/>
              <a:t>=23.269 Fälle), Kinder 7-9 Jahre (</a:t>
            </a:r>
            <a:r>
              <a:rPr lang="de-DE" sz="800" dirty="0" err="1"/>
              <a:t>n</a:t>
            </a:r>
            <a:r>
              <a:rPr lang="de-DE" sz="800" dirty="0"/>
              <a:t>=21.120 Fälle), Kinder 10-13 Jahre (31.058 Fälle), Kinder 14-17 Jahre (</a:t>
            </a:r>
            <a:r>
              <a:rPr lang="de-DE" sz="800" dirty="0" err="1"/>
              <a:t>n</a:t>
            </a:r>
            <a:r>
              <a:rPr lang="de-DE" sz="800" dirty="0"/>
              <a:t>=32.930 Fälle) – jeweils mindestens ein Kind im Haushalt / mit b4p-Merkmalen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96FAD889-4E9A-7545-B663-7B59297B0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534225"/>
              </p:ext>
            </p:extLst>
          </p:nvPr>
        </p:nvGraphicFramePr>
        <p:xfrm>
          <a:off x="519350" y="1111899"/>
          <a:ext cx="8100744" cy="34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49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Statista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7FB1DA-ACAC-9F42-833A-C3B2A656F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89" y="868541"/>
            <a:ext cx="4128824" cy="36168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2B63B5-A424-6244-B11E-8CE371B79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146" y="868540"/>
            <a:ext cx="4128825" cy="36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4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635" y="3995865"/>
            <a:ext cx="7716188" cy="514350"/>
          </a:xfrm>
        </p:spPr>
        <p:txBody>
          <a:bodyPr>
            <a:normAutofit/>
          </a:bodyPr>
          <a:lstStyle/>
          <a:p>
            <a:r>
              <a:rPr lang="de-DE" dirty="0"/>
              <a:t>Produktinteressen, Einstellungen, Verwendung</a:t>
            </a:r>
          </a:p>
        </p:txBody>
      </p:sp>
    </p:spTree>
    <p:extLst>
      <p:ext uri="{BB962C8B-B14F-4D97-AF65-F5344CB8AC3E}">
        <p14:creationId xmlns:p14="http://schemas.microsoft.com/office/powerpoint/2010/main" val="65234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Produktinteresse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86705"/>
            <a:ext cx="809780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 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Produktinteresse: „bin (sehr) interessiert“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0676DF20-29ED-A04D-863B-926D09760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008150"/>
              </p:ext>
            </p:extLst>
          </p:nvPr>
        </p:nvGraphicFramePr>
        <p:xfrm>
          <a:off x="519350" y="1111899"/>
          <a:ext cx="8100744" cy="353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492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23906" y="1111899"/>
            <a:ext cx="8100744" cy="3449369"/>
          </a:xfrm>
          <a:prstGeom prst="roundRect">
            <a:avLst>
              <a:gd name="adj" fmla="val 6245"/>
            </a:avLst>
          </a:prstGeom>
          <a:solidFill>
            <a:srgbClr val="DEFF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200" b="1" noProof="1">
              <a:solidFill>
                <a:srgbClr val="6E6E6E"/>
              </a:solidFill>
              <a:latin typeface="Verdana"/>
              <a:cs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Statements Lebenssituation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22288" y="4763601"/>
            <a:ext cx="8097806" cy="352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800" dirty="0" err="1"/>
              <a:t>agof</a:t>
            </a:r>
            <a:r>
              <a:rPr lang="de-DE" sz="800" dirty="0"/>
              <a:t> facts &amp; </a:t>
            </a:r>
            <a:r>
              <a:rPr lang="de-DE" sz="800" dirty="0" err="1"/>
              <a:t>figures</a:t>
            </a:r>
            <a:r>
              <a:rPr lang="de-DE" sz="800" dirty="0"/>
              <a:t> „Eltern“ #3/2020 // Basis: </a:t>
            </a:r>
            <a:r>
              <a:rPr lang="de-DE" sz="800" dirty="0" err="1"/>
              <a:t>n</a:t>
            </a:r>
            <a:r>
              <a:rPr lang="de-DE" sz="800" dirty="0"/>
              <a:t>=279.427 Fälle (Nutzer stationäre und/oder mobile Angebote letzte 3 Monate ab 16 Jahren) / Zielgruppen: Haushalte mit mindestens einem Kind im Alter von... 0-2 Jahre (</a:t>
            </a:r>
            <a:r>
              <a:rPr lang="de-DE" sz="800" dirty="0" err="1"/>
              <a:t>n</a:t>
            </a:r>
            <a:r>
              <a:rPr lang="de-DE" sz="800" dirty="0"/>
              <a:t>=17.458 Fälle), 3-6 Jahre (</a:t>
            </a:r>
            <a:r>
              <a:rPr lang="de-DE" sz="800" dirty="0" err="1"/>
              <a:t>n</a:t>
            </a:r>
            <a:r>
              <a:rPr lang="de-DE" sz="800" dirty="0"/>
              <a:t>=23.269 Fälle), 7-9 Jahre (</a:t>
            </a:r>
            <a:r>
              <a:rPr lang="de-DE" sz="800" dirty="0" err="1"/>
              <a:t>n</a:t>
            </a:r>
            <a:r>
              <a:rPr lang="de-DE" sz="800" dirty="0"/>
              <a:t>=21.120 Fälle), 10-13 Jahre (31.058 Fälle), 14-17 Jahre (</a:t>
            </a:r>
            <a:r>
              <a:rPr lang="de-DE" sz="800" dirty="0" err="1"/>
              <a:t>n</a:t>
            </a:r>
            <a:r>
              <a:rPr lang="de-DE" sz="800" dirty="0"/>
              <a:t>=32.930 Fälle) / Statements zur persönlichen Lebenssituation „trifft voll und ganz zu / trifft eher zu“ / Angaben in Prozent / mit </a:t>
            </a:r>
            <a:r>
              <a:rPr lang="de-DE" sz="800" dirty="0" err="1"/>
              <a:t>VuMA</a:t>
            </a:r>
            <a:r>
              <a:rPr lang="de-DE" sz="800" dirty="0"/>
              <a:t>-Merkmalen // Quelle: </a:t>
            </a:r>
            <a:r>
              <a:rPr lang="de-DE" sz="800" dirty="0" err="1"/>
              <a:t>agof</a:t>
            </a:r>
            <a:r>
              <a:rPr lang="de-DE" sz="800" dirty="0"/>
              <a:t> e. V. / </a:t>
            </a:r>
            <a:r>
              <a:rPr lang="de-DE" sz="800" dirty="0" err="1"/>
              <a:t>daily</a:t>
            </a:r>
            <a:r>
              <a:rPr lang="de-DE" sz="800" dirty="0"/>
              <a:t> digital facts / Auswertungstag 06.07.2020 / Auswertungszeitraum: Juni 2020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01385FA2-D550-2D4C-880B-EBB8A2438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395025"/>
              </p:ext>
            </p:extLst>
          </p:nvPr>
        </p:nvGraphicFramePr>
        <p:xfrm>
          <a:off x="519350" y="1111899"/>
          <a:ext cx="8100744" cy="355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7326173"/>
      </p:ext>
    </p:extLst>
  </p:cSld>
  <p:clrMapOvr>
    <a:masterClrMapping/>
  </p:clrMapOvr>
</p:sld>
</file>

<file path=ppt/theme/theme1.xml><?xml version="1.0" encoding="utf-8"?>
<a:theme xmlns:a="http://schemas.openxmlformats.org/drawingml/2006/main" name="AGOF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3561</Words>
  <Application>Microsoft Macintosh PowerPoint</Application>
  <PresentationFormat>Bildschirmpräsentation (16:9)</PresentationFormat>
  <Paragraphs>252</Paragraphs>
  <Slides>41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Arial</vt:lpstr>
      <vt:lpstr>Calibri</vt:lpstr>
      <vt:lpstr>Verdana</vt:lpstr>
      <vt:lpstr>AGOF Master</vt:lpstr>
      <vt:lpstr>agof facts &amp; figures #3/2020: Eltern</vt:lpstr>
      <vt:lpstr>Generelle Fakten zu Kindern im Haushalt</vt:lpstr>
      <vt:lpstr>Personen im Haushalt</vt:lpstr>
      <vt:lpstr>Personen nach Altersgruppen</vt:lpstr>
      <vt:lpstr>Anzahl Kinder im Haushalt</vt:lpstr>
      <vt:lpstr>Statista</vt:lpstr>
      <vt:lpstr>Produktinteressen, Einstellungen, Verwendung</vt:lpstr>
      <vt:lpstr>Produktinteresse</vt:lpstr>
      <vt:lpstr>Statements Lebenssituation</vt:lpstr>
      <vt:lpstr>Informations- und Kaufverhalten</vt:lpstr>
      <vt:lpstr>Online-Infosuche zu „Familie &amp; Kinder“</vt:lpstr>
      <vt:lpstr>Zeitraumauswertung: Tage im Juni Nutzergruppen im Vergleich</vt:lpstr>
      <vt:lpstr>Genutzte Devices für den Internet-Zugang</vt:lpstr>
      <vt:lpstr>Kaufabsicht Kinder-/Jugendzimmer</vt:lpstr>
      <vt:lpstr>Einkauf Spielzeug</vt:lpstr>
      <vt:lpstr>Alltagsleben: Ernährung und Produktverwendung</vt:lpstr>
      <vt:lpstr>Statements Ernährung</vt:lpstr>
      <vt:lpstr>Kochen</vt:lpstr>
      <vt:lpstr>Schnellrestaurants - Häufigkeit</vt:lpstr>
      <vt:lpstr>Babynahrung – Konsum im Haushalt</vt:lpstr>
      <vt:lpstr>Bio-Babynahrung – Konsum im HH</vt:lpstr>
      <vt:lpstr>Babypflege – Verwendung im HH</vt:lpstr>
      <vt:lpstr>Alltagsleben: Kochen, Freizeit, Urlaub, Haustiere</vt:lpstr>
      <vt:lpstr>Statista</vt:lpstr>
      <vt:lpstr>Statista</vt:lpstr>
      <vt:lpstr>Bücher / eBooks lesen</vt:lpstr>
      <vt:lpstr>Hörbücher / Hörspiele / Podcasts hören</vt:lpstr>
      <vt:lpstr>Brettspiele / Gesellschaftsspiele</vt:lpstr>
      <vt:lpstr>Ins Kino gehen</vt:lpstr>
      <vt:lpstr>Etwas mit (Enkel-)Kindern unternehmen</vt:lpstr>
      <vt:lpstr>Stadtfeste (Flohmärkte etc.)</vt:lpstr>
      <vt:lpstr>Tagesausflüge - Häufigkeit</vt:lpstr>
      <vt:lpstr>Anzahl Urlaubsreisen</vt:lpstr>
      <vt:lpstr>Art der Urlaubsreisen</vt:lpstr>
      <vt:lpstr>Anzahl Hunde im Haushalt</vt:lpstr>
      <vt:lpstr>Anzahl Nagetiere im Haushalt</vt:lpstr>
      <vt:lpstr>Devices und Mediennutzung bei Kindern</vt:lpstr>
      <vt:lpstr>Statista</vt:lpstr>
      <vt:lpstr>Statista</vt:lpstr>
      <vt:lpstr>Statista</vt:lpstr>
      <vt:lpstr>Mediamix rund um Kinder-Artikel im Jahr 2019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Verdana 32 Pkt.</dc:title>
  <dc:creator>Katharina Boehm, AGOF e.V.</dc:creator>
  <cp:lastModifiedBy>carola@kurtius.com</cp:lastModifiedBy>
  <cp:revision>1388</cp:revision>
  <cp:lastPrinted>2018-01-02T18:40:03Z</cp:lastPrinted>
  <dcterms:created xsi:type="dcterms:W3CDTF">2011-12-16T15:39:02Z</dcterms:created>
  <dcterms:modified xsi:type="dcterms:W3CDTF">2020-09-09T10:01:59Z</dcterms:modified>
</cp:coreProperties>
</file>