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7.xml" ContentType="application/vnd.openxmlformats-officedocument.presentationml.notesSlide+xml"/>
  <Override PartName="/ppt/charts/chart29.xml" ContentType="application/vnd.openxmlformats-officedocument.drawingml.chart+xml"/>
  <Override PartName="/ppt/notesSlides/notesSlide28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9.xml" ContentType="application/vnd.openxmlformats-officedocument.presentationml.notesSlide+xml"/>
  <Override PartName="/ppt/charts/chart32.xml" ContentType="application/vnd.openxmlformats-officedocument.drawingml.chart+xml"/>
  <Override PartName="/ppt/notesSlides/notesSlide30.xml" ContentType="application/vnd.openxmlformats-officedocument.presentationml.notesSlide+xml"/>
  <Override PartName="/ppt/charts/chart33.xml" ContentType="application/vnd.openxmlformats-officedocument.drawingml.chart+xml"/>
  <Override PartName="/ppt/notesSlides/notesSlide31.xml" ContentType="application/vnd.openxmlformats-officedocument.presentationml.notesSlide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3" r:id="rId2"/>
    <p:sldId id="396" r:id="rId3"/>
    <p:sldId id="430" r:id="rId4"/>
    <p:sldId id="399" r:id="rId5"/>
    <p:sldId id="401" r:id="rId6"/>
    <p:sldId id="429" r:id="rId7"/>
    <p:sldId id="378" r:id="rId8"/>
    <p:sldId id="395" r:id="rId9"/>
    <p:sldId id="402" r:id="rId10"/>
    <p:sldId id="431" r:id="rId11"/>
    <p:sldId id="416" r:id="rId12"/>
    <p:sldId id="427" r:id="rId13"/>
    <p:sldId id="417" r:id="rId14"/>
    <p:sldId id="403" r:id="rId15"/>
    <p:sldId id="432" r:id="rId16"/>
    <p:sldId id="426" r:id="rId17"/>
    <p:sldId id="404" r:id="rId18"/>
    <p:sldId id="433" r:id="rId19"/>
    <p:sldId id="419" r:id="rId20"/>
    <p:sldId id="405" r:id="rId21"/>
    <p:sldId id="415" r:id="rId22"/>
    <p:sldId id="406" r:id="rId23"/>
    <p:sldId id="434" r:id="rId24"/>
    <p:sldId id="425" r:id="rId25"/>
    <p:sldId id="407" r:id="rId26"/>
    <p:sldId id="393" r:id="rId27"/>
    <p:sldId id="413" r:id="rId28"/>
    <p:sldId id="398" r:id="rId29"/>
    <p:sldId id="397" r:id="rId30"/>
    <p:sldId id="355" r:id="rId31"/>
    <p:sldId id="394" r:id="rId32"/>
    <p:sldId id="380" r:id="rId33"/>
  </p:sldIdLst>
  <p:sldSz cx="9144000" cy="5143500" type="screen16x9"/>
  <p:notesSz cx="4691063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1969">
          <p15:clr>
            <a:srgbClr val="A4A3A4"/>
          </p15:clr>
        </p15:guide>
        <p15:guide id="4" orient="horz" pos="2820">
          <p15:clr>
            <a:srgbClr val="A4A3A4"/>
          </p15:clr>
        </p15:guide>
        <p15:guide id="5" orient="horz" pos="370">
          <p15:clr>
            <a:srgbClr val="A4A3A4"/>
          </p15:clr>
        </p15:guide>
        <p15:guide id="6" orient="horz" pos="475">
          <p15:clr>
            <a:srgbClr val="A4A3A4"/>
          </p15:clr>
        </p15:guide>
        <p15:guide id="7" orient="horz" pos="163">
          <p15:clr>
            <a:srgbClr val="A4A3A4"/>
          </p15:clr>
        </p15:guide>
        <p15:guide id="8" orient="horz" pos="644">
          <p15:clr>
            <a:srgbClr val="A4A3A4"/>
          </p15:clr>
        </p15:guide>
        <p15:guide id="9" orient="horz" pos="2938">
          <p15:clr>
            <a:srgbClr val="A4A3A4"/>
          </p15:clr>
        </p15:guide>
        <p15:guide id="10" orient="horz" pos="3160">
          <p15:clr>
            <a:srgbClr val="A4A3A4"/>
          </p15:clr>
        </p15:guide>
        <p15:guide id="11" orient="horz" pos="3131">
          <p15:clr>
            <a:srgbClr val="A4A3A4"/>
          </p15:clr>
        </p15:guide>
        <p15:guide id="12" orient="horz" pos="1148">
          <p15:clr>
            <a:srgbClr val="A4A3A4"/>
          </p15:clr>
        </p15:guide>
        <p15:guide id="13" orient="horz" pos="3022">
          <p15:clr>
            <a:srgbClr val="A4A3A4"/>
          </p15:clr>
        </p15:guide>
        <p15:guide id="14" orient="horz" pos="3200">
          <p15:clr>
            <a:srgbClr val="A4A3A4"/>
          </p15:clr>
        </p15:guide>
        <p15:guide id="15" orient="horz" pos="2567">
          <p15:clr>
            <a:srgbClr val="A4A3A4"/>
          </p15:clr>
        </p15:guide>
        <p15:guide id="16" orient="horz" pos="2852">
          <p15:clr>
            <a:srgbClr val="A4A3A4"/>
          </p15:clr>
        </p15:guide>
        <p15:guide id="17" pos="2935">
          <p15:clr>
            <a:srgbClr val="A4A3A4"/>
          </p15:clr>
        </p15:guide>
        <p15:guide id="18" pos="389">
          <p15:clr>
            <a:srgbClr val="A4A3A4"/>
          </p15:clr>
        </p15:guide>
        <p15:guide id="19" pos="5284">
          <p15:clr>
            <a:srgbClr val="A4A3A4"/>
          </p15:clr>
        </p15:guide>
        <p15:guide id="20" pos="5439">
          <p15:clr>
            <a:srgbClr val="A4A3A4"/>
          </p15:clr>
        </p15:guide>
        <p15:guide id="21" pos="329">
          <p15:clr>
            <a:srgbClr val="A4A3A4"/>
          </p15:clr>
        </p15:guide>
        <p15:guide id="22" pos="495">
          <p15:clr>
            <a:srgbClr val="A4A3A4"/>
          </p15:clr>
        </p15:guide>
        <p15:guide id="23" pos="578">
          <p15:clr>
            <a:srgbClr val="A4A3A4"/>
          </p15:clr>
        </p15:guide>
        <p15:guide id="24" pos="4615">
          <p15:clr>
            <a:srgbClr val="A4A3A4"/>
          </p15:clr>
        </p15:guide>
        <p15:guide id="25" pos="1784">
          <p15:clr>
            <a:srgbClr val="A4A3A4"/>
          </p15:clr>
        </p15:guide>
        <p15:guide id="26" pos="2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pos="147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6"/>
    <a:srgbClr val="DFF4FF"/>
    <a:srgbClr val="DEFFD9"/>
    <a:srgbClr val="7F7F7F"/>
    <a:srgbClr val="C3FFB7"/>
    <a:srgbClr val="0092C7"/>
    <a:srgbClr val="F3C116"/>
    <a:srgbClr val="009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5" autoAdjust="0"/>
    <p:restoredTop sz="94009" autoAdjust="0"/>
  </p:normalViewPr>
  <p:slideViewPr>
    <p:cSldViewPr snapToGrid="0" snapToObjects="1">
      <p:cViewPr varScale="1">
        <p:scale>
          <a:sx n="120" d="100"/>
          <a:sy n="120" d="100"/>
        </p:scale>
        <p:origin x="176" y="696"/>
      </p:cViewPr>
      <p:guideLst>
        <p:guide orient="horz" pos="755"/>
        <p:guide orient="horz"/>
        <p:guide orient="horz" pos="1969"/>
        <p:guide orient="horz" pos="2820"/>
        <p:guide orient="horz" pos="370"/>
        <p:guide orient="horz" pos="475"/>
        <p:guide orient="horz" pos="163"/>
        <p:guide orient="horz" pos="644"/>
        <p:guide orient="horz" pos="2938"/>
        <p:guide orient="horz" pos="3160"/>
        <p:guide orient="horz" pos="3131"/>
        <p:guide orient="horz" pos="1148"/>
        <p:guide orient="horz" pos="3022"/>
        <p:guide orient="horz" pos="3200"/>
        <p:guide orient="horz" pos="2567"/>
        <p:guide orient="horz" pos="2852"/>
        <p:guide pos="2935"/>
        <p:guide pos="389"/>
        <p:guide pos="5284"/>
        <p:guide pos="5439"/>
        <p:guide pos="329"/>
        <p:guide pos="495"/>
        <p:guide pos="578"/>
        <p:guide pos="4615"/>
        <p:guide pos="1784"/>
        <p:guide pos="23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160"/>
    </p:cViewPr>
  </p:sorterViewPr>
  <p:notesViewPr>
    <p:cSldViewPr snapToGrid="0" snapToObjects="1">
      <p:cViewPr varScale="1">
        <p:scale>
          <a:sx n="124" d="100"/>
          <a:sy n="124" d="100"/>
        </p:scale>
        <p:origin x="-3656" y="-112"/>
      </p:cViewPr>
      <p:guideLst>
        <p:guide orient="horz" pos="3127"/>
        <p:guide pos="2142"/>
        <p:guide orient="horz" pos="2736"/>
        <p:guide pos="14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Produktinteresse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(sehr interessiert / interessiert, Angaben in Prozent)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0ED-6048-BF7D-D4B143C0D17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0ED-6048-BF7D-D4B143C0D17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0ED-6048-BF7D-D4B143C0D17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ED-6048-BF7D-D4B143C0D17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D-6048-BF7D-D4B143C0D17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ED-6048-BF7D-D4B143C0D17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ED-6048-BF7D-D4B143C0D17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ED-6048-BF7D-D4B143C0D17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ED-6048-BF7D-D4B143C0D17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ED-6048-BF7D-D4B143C0D17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ED-6048-BF7D-D4B143C0D17D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ED-6048-BF7D-D4B143C0D17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ED-6048-BF7D-D4B143C0D17D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ED-6048-BF7D-D4B143C0D17D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ED-6048-BF7D-D4B143C0D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Gesundheitsthemen</c:v>
                </c:pt>
                <c:pt idx="2">
                  <c:v>Haarpflege</c:v>
                </c:pt>
                <c:pt idx="3">
                  <c:v>Zahn- / Mundpflege</c:v>
                </c:pt>
                <c:pt idx="4">
                  <c:v>Pflegende Damenkosmetik</c:v>
                </c:pt>
                <c:pt idx="5">
                  <c:v>Dekorative Damenkosmetik, Make up</c:v>
                </c:pt>
                <c:pt idx="6">
                  <c:v>Herrenkosmetik</c:v>
                </c:pt>
                <c:pt idx="7">
                  <c:v>Rasierutensilien</c:v>
                </c:pt>
                <c:pt idx="8">
                  <c:v>Beautybehandlungen</c:v>
                </c:pt>
                <c:pt idx="10">
                  <c:v>Putz- und Pflegemittel für Küche und Bad</c:v>
                </c:pt>
                <c:pt idx="11">
                  <c:v>Waschmittel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41.9</c:v>
                </c:pt>
                <c:pt idx="2">
                  <c:v>57.9</c:v>
                </c:pt>
                <c:pt idx="3">
                  <c:v>56.1</c:v>
                </c:pt>
                <c:pt idx="4">
                  <c:v>37.200000000000003</c:v>
                </c:pt>
                <c:pt idx="5">
                  <c:v>33.799999999999997</c:v>
                </c:pt>
                <c:pt idx="6">
                  <c:v>31.8</c:v>
                </c:pt>
                <c:pt idx="7">
                  <c:v>31.7</c:v>
                </c:pt>
                <c:pt idx="8">
                  <c:v>24.4</c:v>
                </c:pt>
                <c:pt idx="10">
                  <c:v>30.5</c:v>
                </c:pt>
                <c:pt idx="11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ED-6048-BF7D-D4B143C0D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62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Deodorants – persönliche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Verwendung, mit Frequenzangaben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1A-AB4A-8A43-7549674ED3D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1A-AB4A-8A43-7549674ED3D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1A-AB4A-8A43-7549674ED3D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1A-AB4A-8A43-7549674ED3D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1A-AB4A-8A43-7549674ED3D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1A-AB4A-8A43-7549674ED3D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1A-AB4A-8A43-7549674ED3D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1A-AB4A-8A43-7549674ED3D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1A-AB4A-8A43-7549674ED3D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1A-AB4A-8A43-7549674ED3D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1A-AB4A-8A43-7549674ED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Mindestens selten</c:v>
                </c:pt>
                <c:pt idx="1">
                  <c:v>Mindestens einmal pro Monat</c:v>
                </c:pt>
                <c:pt idx="2">
                  <c:v>Mindestens mehrmals pro Woche</c:v>
                </c:pt>
                <c:pt idx="3">
                  <c:v>Täglich</c:v>
                </c:pt>
                <c:pt idx="4">
                  <c:v>Mehrmals täglich</c:v>
                </c:pt>
                <c:pt idx="5">
                  <c:v>Mehrmals pro Woche</c:v>
                </c:pt>
                <c:pt idx="6">
                  <c:v>Nie</c:v>
                </c:pt>
                <c:pt idx="7">
                  <c:v>Seltener</c:v>
                </c:pt>
                <c:pt idx="8">
                  <c:v>Ca. einmal pro Woche</c:v>
                </c:pt>
                <c:pt idx="9">
                  <c:v>Ca. 1- bis 2-mal pro Monat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93.3</c:v>
                </c:pt>
                <c:pt idx="1">
                  <c:v>91.3</c:v>
                </c:pt>
                <c:pt idx="2">
                  <c:v>89.8</c:v>
                </c:pt>
                <c:pt idx="3">
                  <c:v>60.2</c:v>
                </c:pt>
                <c:pt idx="4">
                  <c:v>20.9</c:v>
                </c:pt>
                <c:pt idx="5">
                  <c:v>8.6999999999999993</c:v>
                </c:pt>
                <c:pt idx="6">
                  <c:v>6.7</c:v>
                </c:pt>
                <c:pt idx="7">
                  <c:v>2</c:v>
                </c:pt>
                <c:pt idx="8">
                  <c:v>1.1000000000000001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1A-AB4A-8A43-7549674ED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Pflegende Kosmetik – persönliche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Verwendung (Frauen)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(Frequenzangabe: mindestens mehrmals pro Woche)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5A-CB40-83EA-51B4B472835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5A-CB40-83EA-51B4B472835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5A-CB40-83EA-51B4B472835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5A-CB40-83EA-51B4B472835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5A-CB40-83EA-51B4B472835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5A-CB40-83EA-51B4B472835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5A-CB40-83EA-51B4B47283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Handcreme</c:v>
                </c:pt>
                <c:pt idx="1">
                  <c:v>Lippenpflege</c:v>
                </c:pt>
                <c:pt idx="2">
                  <c:v>Körpermilch / -lotion</c:v>
                </c:pt>
                <c:pt idx="3">
                  <c:v>Hautcreme</c:v>
                </c:pt>
                <c:pt idx="4">
                  <c:v>Reinigungsmilch / -wasser</c:v>
                </c:pt>
                <c:pt idx="5">
                  <c:v>Reinigungstücher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.0">
                  <c:v>64</c:v>
                </c:pt>
                <c:pt idx="1">
                  <c:v>50.2</c:v>
                </c:pt>
                <c:pt idx="2">
                  <c:v>50.2</c:v>
                </c:pt>
                <c:pt idx="3">
                  <c:v>37.5</c:v>
                </c:pt>
                <c:pt idx="4">
                  <c:v>32.5</c:v>
                </c:pt>
                <c:pt idx="5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5A-CB40-83EA-51B4B4728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7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Slipeinlagen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persönliche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Verwendung (Frauen), mit Frequenzangaben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9F-CA4B-9CF0-4E1CE61E856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9F-CA4B-9CF0-4E1CE61E856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9F-CA4B-9CF0-4E1CE61E856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9F-CA4B-9CF0-4E1CE61E856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9F-CA4B-9CF0-4E1CE61E856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9F-CA4B-9CF0-4E1CE61E856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F-CA4B-9CF0-4E1CE61E856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9F-CA4B-9CF0-4E1CE61E856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9F-CA4B-9CF0-4E1CE61E856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9F-CA4B-9CF0-4E1CE61E856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9F-CA4B-9CF0-4E1CE61E8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Mindestens selten</c:v>
                </c:pt>
                <c:pt idx="1">
                  <c:v>Mindestens mehrmals pro Monat</c:v>
                </c:pt>
                <c:pt idx="2">
                  <c:v>Mindestens mehrmals pro Woche</c:v>
                </c:pt>
                <c:pt idx="3">
                  <c:v>Täglich</c:v>
                </c:pt>
                <c:pt idx="4">
                  <c:v>Mehrmals pro Monat</c:v>
                </c:pt>
                <c:pt idx="5">
                  <c:v>Mehrmals pro Woche</c:v>
                </c:pt>
                <c:pt idx="6">
                  <c:v>Seltener</c:v>
                </c:pt>
                <c:pt idx="7">
                  <c:v>Ca. einmal pro Monat</c:v>
                </c:pt>
                <c:pt idx="8">
                  <c:v>Ca. einmal pro Woche</c:v>
                </c:pt>
                <c:pt idx="9">
                  <c:v>Nie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70.3</c:v>
                </c:pt>
                <c:pt idx="1">
                  <c:v>59.8</c:v>
                </c:pt>
                <c:pt idx="2" formatCode="0.0">
                  <c:v>44</c:v>
                </c:pt>
                <c:pt idx="3">
                  <c:v>31.5</c:v>
                </c:pt>
                <c:pt idx="4">
                  <c:v>14.1</c:v>
                </c:pt>
                <c:pt idx="5" formatCode="0.0">
                  <c:v>12.5</c:v>
                </c:pt>
                <c:pt idx="6">
                  <c:v>7.9</c:v>
                </c:pt>
                <c:pt idx="7">
                  <c:v>2.7</c:v>
                </c:pt>
                <c:pt idx="8">
                  <c:v>1.7</c:v>
                </c:pt>
                <c:pt idx="9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9F-CA4B-9CF0-4E1CE61E8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8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Persönliche Verwendung: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Bade-,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Dusch- und Waschprodukte</a:t>
            </a:r>
          </a:p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(Ja, genereller Verwender, ohne Frequenzangabe / Angaben in Prozent)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3B-7545-8148-39D95030844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3B-7545-8148-39D95030844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3B-7545-8148-39D95030844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3B-7545-8148-39D95030844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3B-7545-8148-39D95030844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3B-7545-8148-39D95030844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3B-7545-8148-39D95030844F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3B-7545-8148-39D95030844F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3B-7545-8148-39D95030844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3B-7545-8148-39D95030844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3B-7545-8148-39D9503084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Duschbad, Duschgel, Duschöl</c:v>
                </c:pt>
                <c:pt idx="1">
                  <c:v>Flüssigseife</c:v>
                </c:pt>
                <c:pt idx="2">
                  <c:v>Aromabad, Schaumbad</c:v>
                </c:pt>
                <c:pt idx="3">
                  <c:v>Seife</c:v>
                </c:pt>
                <c:pt idx="4">
                  <c:v>Öl-, Cremebad</c:v>
                </c:pt>
                <c:pt idx="5">
                  <c:v>Duschgel und Shampoo in einem Produkt (2 in 1)</c:v>
                </c:pt>
                <c:pt idx="6">
                  <c:v>Duschpeeling</c:v>
                </c:pt>
                <c:pt idx="7">
                  <c:v>Duschbad / -gel und Körperlotion in einem Produkt (2 in 1)</c:v>
                </c:pt>
                <c:pt idx="8">
                  <c:v>Andere Bade-, Dusch-, Waschprodukte</c:v>
                </c:pt>
                <c:pt idx="9">
                  <c:v>Waschsyndet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93.6</c:v>
                </c:pt>
                <c:pt idx="1">
                  <c:v>87.9</c:v>
                </c:pt>
                <c:pt idx="2">
                  <c:v>68.3</c:v>
                </c:pt>
                <c:pt idx="3">
                  <c:v>67.3</c:v>
                </c:pt>
                <c:pt idx="4">
                  <c:v>41.4</c:v>
                </c:pt>
                <c:pt idx="5">
                  <c:v>29.6</c:v>
                </c:pt>
                <c:pt idx="6">
                  <c:v>29.4</c:v>
                </c:pt>
                <c:pt idx="7">
                  <c:v>28.9</c:v>
                </c:pt>
                <c:pt idx="8">
                  <c:v>22.9</c:v>
                </c:pt>
                <c:pt idx="9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E3B-7545-8148-39D950308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de-DE" sz="1100" noProof="0">
                <a:latin typeface="Verdana"/>
              </a:defRPr>
            </a:pPr>
            <a:r>
              <a:rPr lang="de-DE" sz="1100" noProof="0" dirty="0">
                <a:latin typeface="Verdana"/>
              </a:rPr>
              <a:t>Generelle Verwendung Bade-,</a:t>
            </a:r>
            <a:r>
              <a:rPr lang="de-DE" sz="1100" baseline="0" noProof="0" dirty="0">
                <a:latin typeface="Verdana"/>
              </a:rPr>
              <a:t> Dusch-, Waschprodukte (ohne Frequenzangabe)</a:t>
            </a:r>
            <a:r>
              <a:rPr lang="de-DE" sz="1100" noProof="0" dirty="0">
                <a:latin typeface="Verdana"/>
              </a:rPr>
              <a:t>: </a:t>
            </a:r>
            <a:br>
              <a:rPr lang="de-DE" sz="1100" noProof="0" dirty="0">
                <a:latin typeface="Verdana"/>
              </a:rPr>
            </a:br>
            <a:r>
              <a:rPr lang="de-DE" sz="1100" noProof="0" dirty="0">
                <a:latin typeface="Verdana"/>
              </a:rPr>
              <a:t>Index-Werte</a:t>
            </a:r>
            <a:r>
              <a:rPr lang="de-DE" sz="1100" baseline="0" noProof="0" dirty="0">
                <a:latin typeface="Verdana"/>
              </a:rPr>
              <a:t> Männer und Frauen im Vergleich</a:t>
            </a:r>
            <a:endParaRPr lang="de-DE" sz="1100" noProof="0" dirty="0">
              <a:latin typeface="Verdana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0092C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102</c:v>
                </c:pt>
                <c:pt idx="1">
                  <c:v>97</c:v>
                </c:pt>
                <c:pt idx="2">
                  <c:v>86</c:v>
                </c:pt>
                <c:pt idx="3">
                  <c:v>69</c:v>
                </c:pt>
                <c:pt idx="4">
                  <c:v>99</c:v>
                </c:pt>
                <c:pt idx="5">
                  <c:v>54</c:v>
                </c:pt>
                <c:pt idx="6">
                  <c:v>81</c:v>
                </c:pt>
                <c:pt idx="7">
                  <c:v>111</c:v>
                </c:pt>
                <c:pt idx="8">
                  <c:v>72</c:v>
                </c:pt>
                <c:pt idx="9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0-E84E-9F9E-716D87B47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98</c:v>
                </c:pt>
                <c:pt idx="1">
                  <c:v>103</c:v>
                </c:pt>
                <c:pt idx="2">
                  <c:v>114</c:v>
                </c:pt>
                <c:pt idx="3">
                  <c:v>132</c:v>
                </c:pt>
                <c:pt idx="4">
                  <c:v>101</c:v>
                </c:pt>
                <c:pt idx="5">
                  <c:v>147</c:v>
                </c:pt>
                <c:pt idx="6">
                  <c:v>120</c:v>
                </c:pt>
                <c:pt idx="7">
                  <c:v>89</c:v>
                </c:pt>
                <c:pt idx="8">
                  <c:v>128</c:v>
                </c:pt>
                <c:pt idx="9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0-E84E-9F9E-716D87B47E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7034888"/>
        <c:axId val="2054384408"/>
      </c:barChart>
      <c:catAx>
        <c:axId val="205703488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miter lim="800000"/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de-DE"/>
          </a:p>
        </c:txPr>
        <c:crossAx val="2054384408"/>
        <c:crossesAt val="100"/>
        <c:auto val="1"/>
        <c:lblAlgn val="ctr"/>
        <c:lblOffset val="100"/>
        <c:noMultiLvlLbl val="0"/>
      </c:catAx>
      <c:valAx>
        <c:axId val="2054384408"/>
        <c:scaling>
          <c:orientation val="minMax"/>
          <c:max val="150"/>
          <c:min val="50"/>
        </c:scaling>
        <c:delete val="0"/>
        <c:axPos val="r"/>
        <c:numFmt formatCode="#,##0" sourceLinked="0"/>
        <c:majorTickMark val="out"/>
        <c:minorTickMark val="none"/>
        <c:tickLblPos val="nextTo"/>
        <c:crossAx val="2057034888"/>
        <c:crosses val="max"/>
        <c:crossBetween val="between"/>
        <c:minorUnit val="50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effectLst/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Bade-/Duschprodukte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persönliche Verwendung 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(Frequenzangabe: mindestens mehrmals pro Woche)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2C-8347-A90C-2CCD1947B50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2C-8347-A90C-2CCD1947B50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2C-8347-A90C-2CCD1947B50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2C-8347-A90C-2CCD1947B50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2C-8347-A90C-2CCD1947B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Duschgel</c:v>
                </c:pt>
                <c:pt idx="1">
                  <c:v>Duschgel mit Körperlotion in einem Produkt</c:v>
                </c:pt>
                <c:pt idx="2">
                  <c:v>Badezusätze - Schaumbäder</c:v>
                </c:pt>
                <c:pt idx="3">
                  <c:v>Badezusätze - Öl- / Cremebäder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84.6</c:v>
                </c:pt>
                <c:pt idx="1">
                  <c:v>11.4</c:v>
                </c:pt>
                <c:pt idx="2">
                  <c:v>5.4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2C-8347-A90C-2CCD1947B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Persönliche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Verwendung: Zahn- und Mundpflegeprodukte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(Ja, genereller Verwender, ohne Frequenzangabe / Angaben in Prozent)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E7-E841-AD8B-3556B1A253D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E7-E841-AD8B-3556B1A253D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E7-E841-AD8B-3556B1A253D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E7-E841-AD8B-3556B1A253D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E7-E841-AD8B-3556B1A253D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E7-E841-AD8B-3556B1A253D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E7-E841-AD8B-3556B1A253D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E7-E841-AD8B-3556B1A253D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E7-E841-AD8B-3556B1A25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Zahnpasta, -creme</c:v>
                </c:pt>
                <c:pt idx="1">
                  <c:v>Mundwasser, Mundspülung, Zahnspülung</c:v>
                </c:pt>
                <c:pt idx="2">
                  <c:v>Zahnseide</c:v>
                </c:pt>
                <c:pt idx="3">
                  <c:v>Zahnpflegekaugummi, -bonbons</c:v>
                </c:pt>
                <c:pt idx="4">
                  <c:v>Zahnbleichmittel, Zahnaufheller</c:v>
                </c:pt>
                <c:pt idx="5">
                  <c:v>Andere Zahn-, Mundpflegeprodukte</c:v>
                </c:pt>
                <c:pt idx="6">
                  <c:v>Gebissreiniger</c:v>
                </c:pt>
                <c:pt idx="7">
                  <c:v>Haftpaste, Haftpulver, Haftpolster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99.3</c:v>
                </c:pt>
                <c:pt idx="1">
                  <c:v>71.900000000000006</c:v>
                </c:pt>
                <c:pt idx="2">
                  <c:v>44.6</c:v>
                </c:pt>
                <c:pt idx="3">
                  <c:v>30.1</c:v>
                </c:pt>
                <c:pt idx="4" formatCode="0.0">
                  <c:v>12</c:v>
                </c:pt>
                <c:pt idx="5" formatCode="0.0">
                  <c:v>7.5</c:v>
                </c:pt>
                <c:pt idx="6" formatCode="0.0">
                  <c:v>7</c:v>
                </c:pt>
                <c:pt idx="7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E7-E841-AD8B-3556B1A25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1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de-DE" sz="1100" noProof="0">
                <a:latin typeface="Verdana"/>
              </a:defRPr>
            </a:pPr>
            <a:r>
              <a:rPr lang="de-DE" sz="1100" noProof="0" dirty="0">
                <a:latin typeface="Verdana"/>
              </a:rPr>
              <a:t>Generelle Verwendung Zahnpflegeprodukte (ohne Frequenzangabe): </a:t>
            </a:r>
            <a:br>
              <a:rPr lang="de-DE" sz="1100" noProof="0" dirty="0">
                <a:latin typeface="Verdana"/>
              </a:rPr>
            </a:br>
            <a:r>
              <a:rPr lang="de-DE" sz="1100" noProof="0" dirty="0">
                <a:latin typeface="Verdana"/>
              </a:rPr>
              <a:t>Index-Werte</a:t>
            </a:r>
            <a:r>
              <a:rPr lang="de-DE" sz="1100" baseline="0" noProof="0" dirty="0">
                <a:latin typeface="Verdana"/>
              </a:rPr>
              <a:t> Männer und Frauen im Vergleich</a:t>
            </a:r>
            <a:endParaRPr lang="de-DE" sz="1100" noProof="0" dirty="0">
              <a:latin typeface="Verdana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0092C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0</c:formatCode>
                <c:ptCount val="8"/>
                <c:pt idx="0">
                  <c:v>100</c:v>
                </c:pt>
                <c:pt idx="1">
                  <c:v>98</c:v>
                </c:pt>
                <c:pt idx="2">
                  <c:v>93</c:v>
                </c:pt>
                <c:pt idx="3">
                  <c:v>80</c:v>
                </c:pt>
                <c:pt idx="4">
                  <c:v>88</c:v>
                </c:pt>
                <c:pt idx="5">
                  <c:v>99</c:v>
                </c:pt>
                <c:pt idx="6">
                  <c:v>102</c:v>
                </c:pt>
                <c:pt idx="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0-E84E-9F9E-716D87B47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100</c:v>
                </c:pt>
                <c:pt idx="1">
                  <c:v>102</c:v>
                </c:pt>
                <c:pt idx="2">
                  <c:v>107</c:v>
                </c:pt>
                <c:pt idx="3">
                  <c:v>121</c:v>
                </c:pt>
                <c:pt idx="4">
                  <c:v>113</c:v>
                </c:pt>
                <c:pt idx="5">
                  <c:v>101</c:v>
                </c:pt>
                <c:pt idx="6">
                  <c:v>98</c:v>
                </c:pt>
                <c:pt idx="7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0-E84E-9F9E-716D87B47E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7034888"/>
        <c:axId val="2054384408"/>
      </c:barChart>
      <c:catAx>
        <c:axId val="205703488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miter lim="800000"/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de-DE"/>
          </a:p>
        </c:txPr>
        <c:crossAx val="2054384408"/>
        <c:crossesAt val="100"/>
        <c:auto val="1"/>
        <c:lblAlgn val="ctr"/>
        <c:lblOffset val="100"/>
        <c:noMultiLvlLbl val="0"/>
      </c:catAx>
      <c:valAx>
        <c:axId val="2054384408"/>
        <c:scaling>
          <c:orientation val="minMax"/>
          <c:max val="150"/>
          <c:min val="50"/>
        </c:scaling>
        <c:delete val="0"/>
        <c:axPos val="r"/>
        <c:numFmt formatCode="#,##0" sourceLinked="0"/>
        <c:majorTickMark val="out"/>
        <c:minorTickMark val="none"/>
        <c:tickLblPos val="nextTo"/>
        <c:crossAx val="2057034888"/>
        <c:crosses val="max"/>
        <c:crossBetween val="between"/>
        <c:minorUnit val="50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effectLst/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Zahnpflegemittel – persönliche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Verwendung 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(Frequenz: mindestens täglich)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EC-E647-BC2D-A55D744B0CE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C-E647-BC2D-A55D744B0CE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EC-E647-BC2D-A55D744B0CE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C-E647-BC2D-A55D744B0CE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EC-E647-BC2D-A55D744B0CE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EC-E647-BC2D-A55D744B0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Zahncreme / Zahngel normal</c:v>
                </c:pt>
                <c:pt idx="1">
                  <c:v>Mundspülungen</c:v>
                </c:pt>
                <c:pt idx="2">
                  <c:v>Mundwasser</c:v>
                </c:pt>
                <c:pt idx="3">
                  <c:v>Zahncreme / Zahngel speziell sensitiv</c:v>
                </c:pt>
                <c:pt idx="4">
                  <c:v>Zahncreme / Zahngel speziell weißend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83</c:v>
                </c:pt>
                <c:pt idx="1">
                  <c:v>28.6</c:v>
                </c:pt>
                <c:pt idx="2">
                  <c:v>15.4</c:v>
                </c:pt>
                <c:pt idx="3">
                  <c:v>13.3</c:v>
                </c:pt>
                <c:pt idx="4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EC-E647-BC2D-A55D744B0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Zahnpflegemittel –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persönliche Verwendung (Frequenz: mindestens einmal pro Woche)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C-1A49-A025-08FC262BBD9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C-1A49-A025-08FC262BBD9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FC-1A49-A025-08FC262BBD9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FC-1A49-A025-08FC262BBD9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FC-1A49-A025-08FC262BBD9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FC-1A49-A025-08FC262BB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Zahncreme / Zahngel normal</c:v>
                </c:pt>
                <c:pt idx="1">
                  <c:v>Mundspülungen</c:v>
                </c:pt>
                <c:pt idx="2">
                  <c:v>Mundwasser</c:v>
                </c:pt>
                <c:pt idx="3">
                  <c:v>Zahncreme / Zahngel speziell sensitiv</c:v>
                </c:pt>
                <c:pt idx="4">
                  <c:v>Zahncreme / Zahngel speziell weißend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84.8</c:v>
                </c:pt>
                <c:pt idx="1">
                  <c:v>42.8</c:v>
                </c:pt>
                <c:pt idx="2">
                  <c:v>24.6</c:v>
                </c:pt>
                <c:pt idx="3">
                  <c:v>18.600000000000001</c:v>
                </c:pt>
                <c:pt idx="4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FC-1A49-A025-08FC262BB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de-DE" sz="1100" noProof="0">
                <a:latin typeface="Verdana"/>
              </a:defRPr>
            </a:pPr>
            <a:r>
              <a:rPr lang="de-DE" sz="1100" noProof="0" dirty="0">
                <a:latin typeface="Verdana"/>
              </a:rPr>
              <a:t>Produktinteresse: Index-Werte</a:t>
            </a:r>
            <a:r>
              <a:rPr lang="de-DE" sz="1100" baseline="0" noProof="0" dirty="0">
                <a:latin typeface="Verdana"/>
              </a:rPr>
              <a:t> Männer und Frauen im Vergleich</a:t>
            </a:r>
            <a:endParaRPr lang="de-DE" sz="1100" noProof="0" dirty="0">
              <a:latin typeface="Verdana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0092C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84</c:v>
                </c:pt>
                <c:pt idx="1">
                  <c:v>157</c:v>
                </c:pt>
                <c:pt idx="2">
                  <c:v>155</c:v>
                </c:pt>
                <c:pt idx="3">
                  <c:v>34</c:v>
                </c:pt>
                <c:pt idx="4">
                  <c:v>13</c:v>
                </c:pt>
                <c:pt idx="5">
                  <c:v>13</c:v>
                </c:pt>
                <c:pt idx="6">
                  <c:v>75</c:v>
                </c:pt>
                <c:pt idx="7">
                  <c:v>83</c:v>
                </c:pt>
                <c:pt idx="8">
                  <c:v>55</c:v>
                </c:pt>
                <c:pt idx="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0-E84E-9F9E-716D87B47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116</c:v>
                </c:pt>
                <c:pt idx="1">
                  <c:v>42</c:v>
                </c:pt>
                <c:pt idx="2">
                  <c:v>44</c:v>
                </c:pt>
                <c:pt idx="3">
                  <c:v>167</c:v>
                </c:pt>
                <c:pt idx="4">
                  <c:v>189</c:v>
                </c:pt>
                <c:pt idx="5">
                  <c:v>188</c:v>
                </c:pt>
                <c:pt idx="6">
                  <c:v>125</c:v>
                </c:pt>
                <c:pt idx="7">
                  <c:v>117</c:v>
                </c:pt>
                <c:pt idx="8">
                  <c:v>146</c:v>
                </c:pt>
                <c:pt idx="9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0-E84E-9F9E-716D87B47E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7034888"/>
        <c:axId val="2054384408"/>
      </c:barChart>
      <c:catAx>
        <c:axId val="205703488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miter lim="800000"/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de-DE"/>
          </a:p>
        </c:txPr>
        <c:crossAx val="2054384408"/>
        <c:crossesAt val="100"/>
        <c:auto val="1"/>
        <c:lblAlgn val="ctr"/>
        <c:lblOffset val="100"/>
        <c:noMultiLvlLbl val="0"/>
      </c:catAx>
      <c:valAx>
        <c:axId val="2054384408"/>
        <c:scaling>
          <c:orientation val="minMax"/>
          <c:max val="200"/>
          <c:min val="50"/>
        </c:scaling>
        <c:delete val="0"/>
        <c:axPos val="r"/>
        <c:numFmt formatCode="#,##0" sourceLinked="0"/>
        <c:majorTickMark val="out"/>
        <c:minorTickMark val="none"/>
        <c:tickLblPos val="nextTo"/>
        <c:crossAx val="2057034888"/>
        <c:crosses val="max"/>
        <c:crossBetween val="between"/>
        <c:minorUnit val="50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effectLst/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Persönliche Verwendung (ohne Frequenzangabe):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Elektrische Zahnbürste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  <a:ln>
              <a:solidFill>
                <a:srgbClr val="0092C6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AB-4746-AD3A-4ECD3ED70D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B-4746-AD3A-4ECD3ED70DA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AB-4746-AD3A-4ECD3ED70DA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B-4746-AD3A-4ECD3ED70DA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AB-4746-AD3A-4ECD3ED70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Nein, aber Anschaffung geplant</c:v>
                </c:pt>
                <c:pt idx="3">
                  <c:v>Keine Angabe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42.6</c:v>
                </c:pt>
                <c:pt idx="1">
                  <c:v>47.3</c:v>
                </c:pt>
                <c:pt idx="2">
                  <c:v>8.6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AB-4746-AD3A-4ECD3ED70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5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von Zahncreme / -gel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72-D04C-96F2-036516F93D1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72-D04C-96F2-036516F93D1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72-D04C-96F2-036516F93D1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72-D04C-96F2-036516F93D1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72-D04C-96F2-036516F93D1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72-D04C-96F2-036516F93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Tube</c:v>
                </c:pt>
                <c:pt idx="1">
                  <c:v>Spender</c:v>
                </c:pt>
                <c:pt idx="2">
                  <c:v>Liquide (Creme + Mundwasser)</c:v>
                </c:pt>
                <c:pt idx="3">
                  <c:v>Sonstiges</c:v>
                </c:pt>
                <c:pt idx="4">
                  <c:v>Keine Angabe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85</c:v>
                </c:pt>
                <c:pt idx="1">
                  <c:v>11.3</c:v>
                </c:pt>
                <c:pt idx="2">
                  <c:v>2.4</c:v>
                </c:pt>
                <c:pt idx="3">
                  <c:v>0.7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72-D04C-96F2-036516F93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Persönliche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Verwendung: Haarpflege-Produkte 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(Ja, generelle Verwender, ohne Frequenzangabe / Angaben in Prozent)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6-DB43-8159-3AEE5E174C1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6-DB43-8159-3AEE5E174C1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E6-DB43-8159-3AEE5E174C1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6-DB43-8159-3AEE5E174C1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6-DB43-8159-3AEE5E174C1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6-DB43-8159-3AEE5E174C12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E6-DB43-8159-3AEE5E174C12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6-DB43-8159-3AEE5E174C12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6-DB43-8159-3AEE5E174C12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6-DB43-8159-3AEE5E174C12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6-DB43-8159-3AEE5E174C12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E6-DB43-8159-3AEE5E174C1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E6-DB43-8159-3AEE5E174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Haarshampoo</c:v>
                </c:pt>
                <c:pt idx="1">
                  <c:v>Pflegespülung, Conditioner</c:v>
                </c:pt>
                <c:pt idx="2">
                  <c:v>Haarkur, Kurpackung, Schaumkur</c:v>
                </c:pt>
                <c:pt idx="3">
                  <c:v>Shampoo / Spülung / Kur in einem (2 in 1 oder 3 in 1)</c:v>
                </c:pt>
                <c:pt idx="4">
                  <c:v>Flüssigkur zum Sprühen</c:v>
                </c:pt>
                <c:pt idx="5">
                  <c:v>Andere Haarpflege- oder Haarstyling-Produkte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93.9</c:v>
                </c:pt>
                <c:pt idx="1">
                  <c:v>46.7</c:v>
                </c:pt>
                <c:pt idx="2">
                  <c:v>38.700000000000003</c:v>
                </c:pt>
                <c:pt idx="3">
                  <c:v>30.3</c:v>
                </c:pt>
                <c:pt idx="4">
                  <c:v>18.8</c:v>
                </c:pt>
                <c:pt idx="5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BE6-DB43-8159-3AEE5E174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de-DE" sz="1100" noProof="0">
                <a:latin typeface="Verdana"/>
              </a:defRPr>
            </a:pPr>
            <a:r>
              <a:rPr lang="de-DE" sz="1100" noProof="0" dirty="0">
                <a:latin typeface="Verdana"/>
              </a:rPr>
              <a:t>Generelle Verwendung Haarpflegeprodukte (ohne Frequenzangabe): </a:t>
            </a:r>
            <a:br>
              <a:rPr lang="de-DE" sz="1100" noProof="0" dirty="0">
                <a:latin typeface="Verdana"/>
              </a:rPr>
            </a:br>
            <a:r>
              <a:rPr lang="de-DE" sz="1100" noProof="0" dirty="0">
                <a:latin typeface="Verdana"/>
              </a:rPr>
              <a:t>Index-Werte</a:t>
            </a:r>
            <a:r>
              <a:rPr lang="de-DE" sz="1100" baseline="0" noProof="0" dirty="0">
                <a:latin typeface="Verdana"/>
              </a:rPr>
              <a:t> Männer und Frauen im Vergleich</a:t>
            </a:r>
            <a:endParaRPr lang="de-DE" sz="1100" noProof="0" dirty="0">
              <a:latin typeface="Verdana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0092C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97</c:v>
                </c:pt>
                <c:pt idx="1">
                  <c:v>65</c:v>
                </c:pt>
                <c:pt idx="2">
                  <c:v>39</c:v>
                </c:pt>
                <c:pt idx="3">
                  <c:v>26</c:v>
                </c:pt>
                <c:pt idx="4">
                  <c:v>26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0-E84E-9F9E-716D87B47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103</c:v>
                </c:pt>
                <c:pt idx="1">
                  <c:v>135</c:v>
                </c:pt>
                <c:pt idx="2">
                  <c:v>162</c:v>
                </c:pt>
                <c:pt idx="3">
                  <c:v>175</c:v>
                </c:pt>
                <c:pt idx="4">
                  <c:v>176</c:v>
                </c:pt>
                <c:pt idx="5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0-E84E-9F9E-716D87B47E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7034888"/>
        <c:axId val="2054384408"/>
      </c:barChart>
      <c:catAx>
        <c:axId val="205703488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miter lim="800000"/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de-DE"/>
          </a:p>
        </c:txPr>
        <c:crossAx val="2054384408"/>
        <c:crossesAt val="100"/>
        <c:auto val="1"/>
        <c:lblAlgn val="ctr"/>
        <c:lblOffset val="100"/>
        <c:noMultiLvlLbl val="0"/>
      </c:catAx>
      <c:valAx>
        <c:axId val="2054384408"/>
        <c:scaling>
          <c:orientation val="minMax"/>
          <c:max val="20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crossAx val="2057034888"/>
        <c:crosses val="max"/>
        <c:crossBetween val="between"/>
        <c:minorUnit val="50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effectLst/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Haarpflegemittel – persönliche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Verwendung 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(Frequenzangabe: mindestens mehrmals pro Woche)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B1-7545-AA35-74976083208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B1-7545-AA35-74976083208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B1-7545-AA35-74976083208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B1-7545-AA35-74976083208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B1-7545-AA35-74976083208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B1-7545-AA35-74976083208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B1-7545-AA35-74976083208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B1-7545-AA35-74976083208D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B1-7545-AA35-74976083208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B1-7545-AA35-74976083208D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B1-7545-AA35-74976083208D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B1-7545-AA35-74976083208D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B1-7545-AA35-7497608320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Haarshampoo</c:v>
                </c:pt>
                <c:pt idx="1">
                  <c:v>Haarpflegespülungen / Conditioner</c:v>
                </c:pt>
                <c:pt idx="2">
                  <c:v>Haarshampoo und Spülung in einem Produkt</c:v>
                </c:pt>
                <c:pt idx="3">
                  <c:v>Haarfestiger flüssig</c:v>
                </c:pt>
                <c:pt idx="4">
                  <c:v>Haarkuren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81.5</c:v>
                </c:pt>
                <c:pt idx="1">
                  <c:v>17.8</c:v>
                </c:pt>
                <c:pt idx="2">
                  <c:v>10.7</c:v>
                </c:pt>
                <c:pt idx="3">
                  <c:v>3.2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9B1-7545-AA35-749760832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Persönliche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Verwendung (Frauen): Haarentfernung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(Ja, generelle Verwenderin, ohne Frequenzangabe)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55-654F-97C3-FC3C4F3A636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55-654F-97C3-FC3C4F3A636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55-654F-97C3-FC3C4F3A636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55-654F-97C3-FC3C4F3A636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55-654F-97C3-FC3C4F3A636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55-654F-97C3-FC3C4F3A636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55-654F-97C3-FC3C4F3A63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Nassrasierer</c:v>
                </c:pt>
                <c:pt idx="1">
                  <c:v>Haarentfernungs-Creme oder -Gel</c:v>
                </c:pt>
                <c:pt idx="2">
                  <c:v>Elektrisches Epiliergerät</c:v>
                </c:pt>
                <c:pt idx="3">
                  <c:v>Kalt- oder Warmwachsprodukte</c:v>
                </c:pt>
                <c:pt idx="4">
                  <c:v>Elektrischer Rasierer</c:v>
                </c:pt>
                <c:pt idx="5">
                  <c:v>Anderes Haarentfernungsprodukt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66.8</c:v>
                </c:pt>
                <c:pt idx="1">
                  <c:v>21.9</c:v>
                </c:pt>
                <c:pt idx="2">
                  <c:v>18.3</c:v>
                </c:pt>
                <c:pt idx="3">
                  <c:v>12.2</c:v>
                </c:pt>
                <c:pt idx="4">
                  <c:v>10.8</c:v>
                </c:pt>
                <c:pt idx="5" formatCode="0.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5-654F-97C3-FC3C4F3A6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 smtId="4294967295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7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Haushaltspflegemittel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/-reinigung (Haushalt: Ja, generelle Verwendung, ohne Frequenzangabe / Angaben in Prozent)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FA-214B-93B4-7B2A4E5EB01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FA-214B-93B4-7B2A4E5EB01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FA-214B-93B4-7B2A4E5EB01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FA-214B-93B4-7B2A4E5EB01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FA-214B-93B4-7B2A4E5EB01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FA-214B-93B4-7B2A4E5EB01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FA-214B-93B4-7B2A4E5EB01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FA-214B-93B4-7B2A4E5EB01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FA-214B-93B4-7B2A4E5EB01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FA-214B-93B4-7B2A4E5EB01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FA-214B-93B4-7B2A4E5EB014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FA-214B-93B4-7B2A4E5EB014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DFA-214B-93B4-7B2A4E5EB014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FA-214B-93B4-7B2A4E5EB014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FA-214B-93B4-7B2A4E5EB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Hand-Geschirrspülmittel</c:v>
                </c:pt>
                <c:pt idx="1">
                  <c:v>WC-Reiniger, WC-Hygiene</c:v>
                </c:pt>
                <c:pt idx="2">
                  <c:v>Allzweckreiniger</c:v>
                </c:pt>
                <c:pt idx="3">
                  <c:v>Sanitär-, Badreiniger</c:v>
                </c:pt>
                <c:pt idx="4">
                  <c:v>Fenster-, Glasreiniger</c:v>
                </c:pt>
                <c:pt idx="5">
                  <c:v>Maschinen-Geschirrspülmittel</c:v>
                </c:pt>
                <c:pt idx="6">
                  <c:v>Scheuermittel</c:v>
                </c:pt>
                <c:pt idx="7">
                  <c:v>Fußbodenpflegemittel</c:v>
                </c:pt>
                <c:pt idx="8">
                  <c:v>Essigreiniger</c:v>
                </c:pt>
                <c:pt idx="9">
                  <c:v>Luftverbesserer, Lufterfrischer</c:v>
                </c:pt>
                <c:pt idx="10">
                  <c:v>Möbelpflegemittel</c:v>
                </c:pt>
                <c:pt idx="11">
                  <c:v>Schädlingsbekämpfungsmittel für Insekten</c:v>
                </c:pt>
                <c:pt idx="12">
                  <c:v>Bügelhilfen, Stärkemittel</c:v>
                </c:pt>
                <c:pt idx="13">
                  <c:v>Andere Haushaltspflegemittel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98</c:v>
                </c:pt>
                <c:pt idx="1">
                  <c:v>96.4</c:v>
                </c:pt>
                <c:pt idx="2">
                  <c:v>95.2</c:v>
                </c:pt>
                <c:pt idx="3">
                  <c:v>93.8</c:v>
                </c:pt>
                <c:pt idx="4">
                  <c:v>89.3</c:v>
                </c:pt>
                <c:pt idx="5">
                  <c:v>85</c:v>
                </c:pt>
                <c:pt idx="6" formatCode="General">
                  <c:v>77.599999999999994</c:v>
                </c:pt>
                <c:pt idx="7" formatCode="General">
                  <c:v>77.099999999999994</c:v>
                </c:pt>
                <c:pt idx="8" formatCode="General">
                  <c:v>67.099999999999994</c:v>
                </c:pt>
                <c:pt idx="9" formatCode="General">
                  <c:v>56.1</c:v>
                </c:pt>
                <c:pt idx="10" formatCode="General">
                  <c:v>51.9</c:v>
                </c:pt>
                <c:pt idx="11" formatCode="General">
                  <c:v>47.1</c:v>
                </c:pt>
                <c:pt idx="12" formatCode="General">
                  <c:v>44.5</c:v>
                </c:pt>
                <c:pt idx="13" formatCode="General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FA-214B-93B4-7B2A4E5EB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1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Reinigungsmittel – HH-Verwendung 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(Frequenz: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mindestens mehrmals pro Woche)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D4-F543-A2FE-DBDD3C1013A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D4-F543-A2FE-DBDD3C1013A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D4-F543-A2FE-DBDD3C1013A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D4-F543-A2FE-DBDD3C1013A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D4-F543-A2FE-DBDD3C1013A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D4-F543-A2FE-DBDD3C1013A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D4-F543-A2FE-DBDD3C101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Hand-Geschirrspülmittel</c:v>
                </c:pt>
                <c:pt idx="1">
                  <c:v>Maschinen-Geschirrspülmittel</c:v>
                </c:pt>
                <c:pt idx="2">
                  <c:v>Bad- / WC-Reiniger</c:v>
                </c:pt>
                <c:pt idx="3">
                  <c:v>Haushaltsreiniger</c:v>
                </c:pt>
                <c:pt idx="4">
                  <c:v>Bodenpflegemittel (glatter Boden)</c:v>
                </c:pt>
                <c:pt idx="5">
                  <c:v>Fensterreiniger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86.8</c:v>
                </c:pt>
                <c:pt idx="1">
                  <c:v>66.5</c:v>
                </c:pt>
                <c:pt idx="2">
                  <c:v>44.5</c:v>
                </c:pt>
                <c:pt idx="3">
                  <c:v>41.1</c:v>
                </c:pt>
                <c:pt idx="4" formatCode="0.0">
                  <c:v>11</c:v>
                </c:pt>
                <c:pt idx="5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D4-F543-A2FE-DBDD3C101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1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Reinigungsmittel – HH-Verwendung 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(Frequenz: mindestens mehrmals pro Monat)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A2-8042-8C72-364876D6A58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A2-8042-8C72-364876D6A58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A2-8042-8C72-364876D6A58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A2-8042-8C72-364876D6A58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A2-8042-8C72-364876D6A58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A2-8042-8C72-364876D6A588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A2-8042-8C72-364876D6A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Hand-Geschirrspülmittel</c:v>
                </c:pt>
                <c:pt idx="1">
                  <c:v>Bad- / WC-Reiniger</c:v>
                </c:pt>
                <c:pt idx="2">
                  <c:v>Haushaltsreiniger</c:v>
                </c:pt>
                <c:pt idx="3">
                  <c:v>Maschinen-Geschirrspülmittel</c:v>
                </c:pt>
                <c:pt idx="4">
                  <c:v>Bodenpflegemittel (glatter Boden)</c:v>
                </c:pt>
                <c:pt idx="5">
                  <c:v>Fensterreiniger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95.9</c:v>
                </c:pt>
                <c:pt idx="1">
                  <c:v>90.7</c:v>
                </c:pt>
                <c:pt idx="2">
                  <c:v>89.6</c:v>
                </c:pt>
                <c:pt idx="3">
                  <c:v>82.3</c:v>
                </c:pt>
                <c:pt idx="4">
                  <c:v>54.2</c:v>
                </c:pt>
                <c:pt idx="5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A2-8042-8C72-364876D6A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1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Waschmittel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(Haushalt: Ja, generelle Verwendung, ohne Frequenzangabe / Angaben in Prozent)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02-7342-8EA4-9A35E2C429A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2-7342-8EA4-9A35E2C429A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02-7342-8EA4-9A35E2C429A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02-7342-8EA4-9A35E2C429A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02-7342-8EA4-9A35E2C429A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02-7342-8EA4-9A35E2C429A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02-7342-8EA4-9A35E2C429A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02-7342-8EA4-9A35E2C429AD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02-7342-8EA4-9A35E2C429A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02-7342-8EA4-9A35E2C429AD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02-7342-8EA4-9A35E2C429AD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02-7342-8EA4-9A35E2C42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Vollwaschmittel, Universalwaschmittel</c:v>
                </c:pt>
                <c:pt idx="1">
                  <c:v>Colorwaschmittel (farbige Wäsche)</c:v>
                </c:pt>
                <c:pt idx="2">
                  <c:v>Weichspüler</c:v>
                </c:pt>
                <c:pt idx="3">
                  <c:v>Spezialwaschmittel (Feinwaschmittel für Wolle, Seide, Funktionswäsche)</c:v>
                </c:pt>
                <c:pt idx="4">
                  <c:v>Zusatzmittel (Bleich-, Anti-Fleckenmittel)</c:v>
                </c:pt>
                <c:pt idx="5">
                  <c:v>Kalkschutzmittel</c:v>
                </c:pt>
                <c:pt idx="6">
                  <c:v>Hygienespüler</c:v>
                </c:pt>
                <c:pt idx="7">
                  <c:v>Andere Mittel zur Wäschepflege</c:v>
                </c:pt>
                <c:pt idx="8">
                  <c:v>Wäschefärbemittel/Textilfarbe</c:v>
                </c:pt>
                <c:pt idx="9">
                  <c:v>Hautschonende Waschmittel (ohne Parfümzusätze)</c:v>
                </c:pt>
                <c:pt idx="10">
                  <c:v>Biowaschmittel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93.1</c:v>
                </c:pt>
                <c:pt idx="1">
                  <c:v>82.8</c:v>
                </c:pt>
                <c:pt idx="2">
                  <c:v>77.900000000000006</c:v>
                </c:pt>
                <c:pt idx="3">
                  <c:v>58.1</c:v>
                </c:pt>
                <c:pt idx="4">
                  <c:v>50.6</c:v>
                </c:pt>
                <c:pt idx="5">
                  <c:v>45.2</c:v>
                </c:pt>
                <c:pt idx="6">
                  <c:v>33.1</c:v>
                </c:pt>
                <c:pt idx="7">
                  <c:v>24.6</c:v>
                </c:pt>
                <c:pt idx="8">
                  <c:v>23.8</c:v>
                </c:pt>
                <c:pt idx="9">
                  <c:v>18.5</c:v>
                </c:pt>
                <c:pt idx="1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02-7342-8EA4-9A35E2C42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Internet informiert: Körperpflege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Kosmetik 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7CB5E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92C6"/>
              </a:solidFill>
            </c:spPr>
            <c:extLst>
              <c:ext xmlns:c16="http://schemas.microsoft.com/office/drawing/2014/chart" uri="{C3380CC4-5D6E-409C-BE32-E72D297353CC}">
                <c16:uniqueId val="{00000000-4364-7948-8416-8726E71AA375}"/>
              </c:ext>
            </c:extLst>
          </c:dPt>
          <c:dPt>
            <c:idx val="1"/>
            <c:invertIfNegative val="0"/>
            <c:bubble3D val="0"/>
            <c:spPr>
              <a:solidFill>
                <a:srgbClr val="0092C6"/>
              </a:solidFill>
            </c:spPr>
            <c:extLst>
              <c:ext xmlns:c16="http://schemas.microsoft.com/office/drawing/2014/chart" uri="{C3380CC4-5D6E-409C-BE32-E72D297353CC}">
                <c16:uniqueId val="{00000001-4364-7948-8416-8726E71AA37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4-7948-8416-8726E71AA37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64-7948-8416-8726E71AA37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4-7948-8416-8726E71AA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Kosmetikprodukte</c:v>
                </c:pt>
                <c:pt idx="1">
                  <c:v>Körperpflege-Produkte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26.3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64-7948-8416-8726E71AA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28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Waschmittel – HH-Verwendung 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(Frequenz: mindestens mehrmals pro Woche)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63-2F41-B722-343E6681400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63-2F41-B722-343E6681400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63-2F41-B722-343E6681400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63-2F41-B722-343E6681400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63-2F41-B722-343E66814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Vollwaschmittel</c:v>
                </c:pt>
                <c:pt idx="1">
                  <c:v>Weichspüler</c:v>
                </c:pt>
                <c:pt idx="2">
                  <c:v>Colorwaschmittel</c:v>
                </c:pt>
                <c:pt idx="3">
                  <c:v>Feinwaschmittel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45.8</c:v>
                </c:pt>
                <c:pt idx="1">
                  <c:v>39.5</c:v>
                </c:pt>
                <c:pt idx="2">
                  <c:v>31.6</c:v>
                </c:pt>
                <c:pt idx="3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63-2F41-B722-343E66814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Waschmittel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HH-Verwendung 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(Frequenz: mindestens mehrmals pro Monat)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1-EF46-AA37-10A87B3E5F6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1-EF46-AA37-10A87B3E5F6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1-EF46-AA37-10A87B3E5F6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1-EF46-AA37-10A87B3E5F6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1-EF46-AA37-10A87B3E5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Vollwaschmittel</c:v>
                </c:pt>
                <c:pt idx="1">
                  <c:v>Weichspüler</c:v>
                </c:pt>
                <c:pt idx="2">
                  <c:v>Colorwaschmittel</c:v>
                </c:pt>
                <c:pt idx="3">
                  <c:v>Feinwaschmittel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87.9</c:v>
                </c:pt>
                <c:pt idx="1">
                  <c:v>73.2</c:v>
                </c:pt>
                <c:pt idx="2">
                  <c:v>72.7</c:v>
                </c:pt>
                <c:pt idx="3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D1-EF46-AA37-10A87B3E5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Statements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zu generellen Einstellungen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(trifft voll und ganz / trifft überwiegend zu)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31-B24B-914B-6AF542B8EB4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31-B24B-914B-6AF542B8EB4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31-B24B-914B-6AF542B8EB4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31-B24B-914B-6AF542B8EB4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31-B24B-914B-6AF542B8EB4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31-B24B-914B-6AF542B8EB46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31-B24B-914B-6AF542B8EB46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31-B24B-914B-6AF542B8EB4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31-B24B-914B-6AF542B8E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Beim Einkauf achte ich insbesondere auf das Preis-Leistungsverhältnis</c:v>
                </c:pt>
                <c:pt idx="1">
                  <c:v>Ich bin bereit für Qualität mehr Geld zu bezahlen</c:v>
                </c:pt>
                <c:pt idx="2">
                  <c:v>Ich halte mich durch regelmäßige sportliche Betätigung fit</c:v>
                </c:pt>
                <c:pt idx="3">
                  <c:v>Markenartikel sind in der Regel qualitativ hochwertiger</c:v>
                </c:pt>
                <c:pt idx="4">
                  <c:v>Durch Werbung bin ich schon häufiger auf interessante Produkte oder neue Ideen aufmerksam geworden</c:v>
                </c:pt>
                <c:pt idx="5">
                  <c:v>Marken bieten mir beim Kauf Sicherheit</c:v>
                </c:pt>
                <c:pt idx="6">
                  <c:v>In einer Gesprächsrunde bin ich meistens der Wortführer</c:v>
                </c:pt>
                <c:pt idx="7">
                  <c:v>Ich lege Wert auf Markenartikel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83.3</c:v>
                </c:pt>
                <c:pt idx="1">
                  <c:v>78</c:v>
                </c:pt>
                <c:pt idx="2">
                  <c:v>60.7</c:v>
                </c:pt>
                <c:pt idx="3">
                  <c:v>49.1</c:v>
                </c:pt>
                <c:pt idx="4">
                  <c:v>41.8</c:v>
                </c:pt>
                <c:pt idx="5">
                  <c:v>37.1</c:v>
                </c:pt>
                <c:pt idx="6">
                  <c:v>30</c:v>
                </c:pt>
                <c:pt idx="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31-B24B-914B-6AF542B8E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Statements zur persönlichen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Lebenssituation 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(trifft voll und ganz zu / trifft eher zu)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46-0E44-B9E0-5143F83F115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46-0E44-B9E0-5143F83F115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46-0E44-B9E0-5143F83F115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46-0E44-B9E0-5143F83F115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46-0E44-B9E0-5143F83F115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46-0E44-B9E0-5143F83F115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46-0E44-B9E0-5143F83F115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46-0E44-B9E0-5143F83F11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Ich bemühe mich, für meinen Partner möglichst attraktiv zu sein</c:v>
                </c:pt>
                <c:pt idx="1">
                  <c:v>Bei den meisten Produkten kommt es mir eher auf die Qualität als auf den Preis an</c:v>
                </c:pt>
                <c:pt idx="2">
                  <c:v>Ich nutze viele Möglichkeiten, um mich fit zu halten</c:v>
                </c:pt>
                <c:pt idx="3">
                  <c:v>Als Verbraucher nutze ich jede Informationsmöglichkeit</c:v>
                </c:pt>
                <c:pt idx="4">
                  <c:v>Beim Kauf von Produkten ist es mir wichtig, dass das jeweilige Unternehmen sozial und ökologisch verantwortlich handelt</c:v>
                </c:pt>
                <c:pt idx="5">
                  <c:v>Ich wechsle gern häufiger mal die Marke, statt immer das gleiche zu kaufen</c:v>
                </c:pt>
                <c:pt idx="6">
                  <c:v>Für umweltfreundliche Produkte bin ich bereit, mehr auszugeben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75.099999999999994</c:v>
                </c:pt>
                <c:pt idx="1">
                  <c:v>62.3</c:v>
                </c:pt>
                <c:pt idx="2" formatCode="0.0">
                  <c:v>62</c:v>
                </c:pt>
                <c:pt idx="3" formatCode="0.0">
                  <c:v>59.9</c:v>
                </c:pt>
                <c:pt idx="4" formatCode="0.0">
                  <c:v>53.8</c:v>
                </c:pt>
                <c:pt idx="5" formatCode="0.0">
                  <c:v>50.5</c:v>
                </c:pt>
                <c:pt idx="6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46-0E44-B9E0-5143F83F1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8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3C116"/>
              </a:solidFill>
            </c:spPr>
            <c:extLst>
              <c:ext xmlns:c16="http://schemas.microsoft.com/office/drawing/2014/chart" uri="{C3380CC4-5D6E-409C-BE32-E72D297353CC}">
                <c16:uniqueId val="{00000001-13B6-0C47-873C-EB66D8A9C1B5}"/>
              </c:ext>
            </c:extLst>
          </c:dPt>
          <c:dPt>
            <c:idx val="1"/>
            <c:bubble3D val="0"/>
            <c:spPr>
              <a:solidFill>
                <a:srgbClr val="0090C5"/>
              </a:solidFill>
            </c:spPr>
            <c:extLst>
              <c:ext xmlns:c16="http://schemas.microsoft.com/office/drawing/2014/chart" uri="{C3380CC4-5D6E-409C-BE32-E72D297353CC}">
                <c16:uniqueId val="{00000003-13B6-0C47-873C-EB66D8A9C1B5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3B6-0C47-873C-EB66D8A9C1B5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3B6-0C47-873C-EB66D8A9C1B5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3B6-0C47-873C-EB66D8A9C1B5}"/>
              </c:ext>
            </c:extLst>
          </c:dPt>
          <c:dPt>
            <c:idx val="5"/>
            <c:bubble3D val="0"/>
            <c:spPr>
              <a:solidFill>
                <a:srgbClr val="484848"/>
              </a:solidFill>
            </c:spPr>
            <c:extLst>
              <c:ext xmlns:c16="http://schemas.microsoft.com/office/drawing/2014/chart" uri="{C3380CC4-5D6E-409C-BE32-E72D297353CC}">
                <c16:uniqueId val="{0000000B-13B6-0C47-873C-EB66D8A9C1B5}"/>
              </c:ext>
            </c:extLst>
          </c:dPt>
          <c:dLbls>
            <c:dLbl>
              <c:idx val="0"/>
              <c:layout>
                <c:manualLayout>
                  <c:x val="-5.2158397083026541E-4"/>
                  <c:y val="7.2354854194979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B6-0C47-873C-EB66D8A9C1B5}"/>
                </c:ext>
              </c:extLst>
            </c:dLbl>
            <c:dLbl>
              <c:idx val="1"/>
              <c:layout>
                <c:manualLayout>
                  <c:x val="-4.6295107417656703E-2"/>
                  <c:y val="-0.195152474010915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B6-0C47-873C-EB66D8A9C1B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B6-0C47-873C-EB66D8A9C1B5}"/>
                </c:ext>
              </c:extLst>
            </c:dLbl>
            <c:dLbl>
              <c:idx val="3"/>
              <c:layout>
                <c:manualLayout>
                  <c:x val="1.1044642872799517E-2"/>
                  <c:y val="6.40604130594191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B6-0C47-873C-EB66D8A9C1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B6-0C47-873C-EB66D8A9C1B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6439120707234345E-2"/>
                      <c:h val="0.151984746759700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3B6-0C47-873C-EB66D8A9C1B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4D-874B-AF7F-90B95C9EE6D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B6-0C47-873C-EB66D8A9C1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>
                    <a:latin typeface="Verdana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Digital</c:v>
                </c:pt>
                <c:pt idx="1">
                  <c:v>Fernsehen</c:v>
                </c:pt>
                <c:pt idx="2">
                  <c:v>Zeitungen</c:v>
                </c:pt>
                <c:pt idx="3">
                  <c:v>Publikumszeitschriften</c:v>
                </c:pt>
                <c:pt idx="4">
                  <c:v>Fachzeitschriften</c:v>
                </c:pt>
                <c:pt idx="5">
                  <c:v>Radio</c:v>
                </c:pt>
                <c:pt idx="6">
                  <c:v>Plakat</c:v>
                </c:pt>
                <c:pt idx="7">
                  <c:v>Kino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1.9E-2</c:v>
                </c:pt>
                <c:pt idx="1">
                  <c:v>0.93899999999999995</c:v>
                </c:pt>
                <c:pt idx="2">
                  <c:v>3.0000000000000001E-3</c:v>
                </c:pt>
                <c:pt idx="3">
                  <c:v>3.4000000000000002E-2</c:v>
                </c:pt>
                <c:pt idx="4">
                  <c:v>2E-3</c:v>
                </c:pt>
                <c:pt idx="5">
                  <c:v>1E-3</c:v>
                </c:pt>
                <c:pt idx="6">
                  <c:v>2E-3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B6-0C47-873C-EB66D8A9C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900">
              <a:latin typeface="Verdana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Internet gekauft: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Körperpflege / Kosmetik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42-4A40-A1C8-3624E324335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42-4A40-A1C8-3624E324335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42-4A40-A1C8-3624E32433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Kosmetikprodukte</c:v>
                </c:pt>
                <c:pt idx="1">
                  <c:v>Körperpflege-Produkte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13.7</c:v>
                </c:pt>
                <c:pt idx="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42-4A40-A1C8-3624E3243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5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de-DE" sz="1100" noProof="0">
                <a:latin typeface="Verdana"/>
              </a:defRPr>
            </a:pPr>
            <a:r>
              <a:rPr lang="de-DE" sz="1100" noProof="0" dirty="0">
                <a:latin typeface="Verdana"/>
              </a:rPr>
              <a:t>Online-Info</a:t>
            </a:r>
            <a:r>
              <a:rPr lang="de-DE" sz="1100" baseline="0" noProof="0" dirty="0">
                <a:latin typeface="Verdana"/>
              </a:rPr>
              <a:t> / Online-Kauf</a:t>
            </a:r>
            <a:r>
              <a:rPr lang="de-DE" sz="1100" noProof="0" dirty="0">
                <a:latin typeface="Verdana"/>
              </a:rPr>
              <a:t>: Index-Werte</a:t>
            </a:r>
            <a:r>
              <a:rPr lang="de-DE" sz="1100" baseline="0" noProof="0" dirty="0">
                <a:latin typeface="Verdana"/>
              </a:rPr>
              <a:t> Männer und Frauen im Vergleich</a:t>
            </a:r>
            <a:endParaRPr lang="de-DE" sz="1100" noProof="0" dirty="0">
              <a:latin typeface="Verdana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0092C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60</c:v>
                </c:pt>
                <c:pt idx="1">
                  <c:v>45</c:v>
                </c:pt>
                <c:pt idx="3">
                  <c:v>55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5-1F4A-A321-7546DDDFA9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141</c:v>
                </c:pt>
                <c:pt idx="1">
                  <c:v>156</c:v>
                </c:pt>
                <c:pt idx="3">
                  <c:v>146</c:v>
                </c:pt>
                <c:pt idx="4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5-1F4A-A321-7546DDDFA9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4252392"/>
        <c:axId val="2114255880"/>
      </c:barChart>
      <c:catAx>
        <c:axId val="21142523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miter lim="800000"/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de-DE"/>
          </a:p>
        </c:txPr>
        <c:crossAx val="2114255880"/>
        <c:crossesAt val="100"/>
        <c:auto val="1"/>
        <c:lblAlgn val="ctr"/>
        <c:lblOffset val="100"/>
        <c:noMultiLvlLbl val="0"/>
      </c:catAx>
      <c:valAx>
        <c:axId val="2114255880"/>
        <c:scaling>
          <c:orientation val="minMax"/>
          <c:max val="20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crossAx val="2114252392"/>
        <c:crosses val="max"/>
        <c:crossBetween val="between"/>
        <c:minorUnit val="50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effectLst/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de-DE" sz="1100" noProof="0">
                <a:latin typeface="Verdana"/>
              </a:defRPr>
            </a:pPr>
            <a:r>
              <a:rPr lang="de-DE" sz="1100" noProof="0" dirty="0">
                <a:latin typeface="Verdana"/>
              </a:rPr>
              <a:t>Zeitraumauswertung:</a:t>
            </a:r>
            <a:r>
              <a:rPr lang="de-DE" sz="1100" baseline="0" noProof="0" dirty="0">
                <a:latin typeface="Verdana"/>
              </a:rPr>
              <a:t> Einzeltage im Dezember / Nutzergruppen im Vergleich</a:t>
            </a:r>
            <a:endParaRPr lang="de-DE" sz="1100" noProof="0" dirty="0">
              <a:latin typeface="Verdana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Internetnutzer</c:v>
                </c:pt>
              </c:strCache>
            </c:strRef>
          </c:tx>
          <c:spPr>
            <a:ln w="19050">
              <a:solidFill>
                <a:srgbClr val="7CB5EC"/>
              </a:solidFill>
            </a:ln>
            <a:effectLst/>
          </c:spPr>
          <c:marker>
            <c:spPr>
              <a:solidFill>
                <a:srgbClr val="7CB5EC"/>
              </a:solidFill>
              <a:ln>
                <a:solidFill>
                  <a:srgbClr val="7CB5EC"/>
                </a:solidFill>
              </a:ln>
              <a:effectLst/>
            </c:spPr>
          </c:marker>
          <c:cat>
            <c:strRef>
              <c:f>Sheet1!$A$2:$A$32</c:f>
              <c:strCache>
                <c:ptCount val="31"/>
                <c:pt idx="0">
                  <c:v>So., 01.12.2019</c:v>
                </c:pt>
                <c:pt idx="1">
                  <c:v>Mo., 02.12.2019</c:v>
                </c:pt>
                <c:pt idx="2">
                  <c:v>Di., 03.12.2019</c:v>
                </c:pt>
                <c:pt idx="3">
                  <c:v>Mi., 04.12.2019</c:v>
                </c:pt>
                <c:pt idx="4">
                  <c:v>Do., 05.12.2019</c:v>
                </c:pt>
                <c:pt idx="5">
                  <c:v>Fr., 06.12.2019</c:v>
                </c:pt>
                <c:pt idx="6">
                  <c:v>Sa., 07.12.2019</c:v>
                </c:pt>
                <c:pt idx="7">
                  <c:v>So., 08.12.2019</c:v>
                </c:pt>
                <c:pt idx="8">
                  <c:v>Mo., 09.12.2019</c:v>
                </c:pt>
                <c:pt idx="9">
                  <c:v>Di., 10.12.2019</c:v>
                </c:pt>
                <c:pt idx="10">
                  <c:v>Mi., 11.12.2019</c:v>
                </c:pt>
                <c:pt idx="11">
                  <c:v>Do., 12.12.2019</c:v>
                </c:pt>
                <c:pt idx="12">
                  <c:v>Fr., 13.12.2019</c:v>
                </c:pt>
                <c:pt idx="13">
                  <c:v>Sa., 14.12.2019</c:v>
                </c:pt>
                <c:pt idx="14">
                  <c:v>So., 15.12.2019</c:v>
                </c:pt>
                <c:pt idx="15">
                  <c:v>Mo., 16.12.2019</c:v>
                </c:pt>
                <c:pt idx="16">
                  <c:v>Di., 17.12.2019</c:v>
                </c:pt>
                <c:pt idx="17">
                  <c:v>Mi., 18.12.2019</c:v>
                </c:pt>
                <c:pt idx="18">
                  <c:v>Do., 19.12.2019</c:v>
                </c:pt>
                <c:pt idx="19">
                  <c:v>Fr., 20.12.2019</c:v>
                </c:pt>
                <c:pt idx="20">
                  <c:v>Sa., 21.12.2019</c:v>
                </c:pt>
                <c:pt idx="21">
                  <c:v>So., 22.12.2019</c:v>
                </c:pt>
                <c:pt idx="22">
                  <c:v>Mo., 23.12.2019</c:v>
                </c:pt>
                <c:pt idx="23">
                  <c:v>Di., 24.12.2019</c:v>
                </c:pt>
                <c:pt idx="24">
                  <c:v>Mi., 25.12.2019</c:v>
                </c:pt>
                <c:pt idx="25">
                  <c:v>Do., 26.12.2019</c:v>
                </c:pt>
                <c:pt idx="26">
                  <c:v>Fr., 27.12.2019</c:v>
                </c:pt>
                <c:pt idx="27">
                  <c:v>Sa., 28.12.2019</c:v>
                </c:pt>
                <c:pt idx="28">
                  <c:v>So., 29.12.2019</c:v>
                </c:pt>
                <c:pt idx="29">
                  <c:v>Mo., 30.12.2019</c:v>
                </c:pt>
                <c:pt idx="30">
                  <c:v>Di., 31.12.2019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2.8</c:v>
                </c:pt>
                <c:pt idx="1">
                  <c:v>3.2</c:v>
                </c:pt>
                <c:pt idx="2">
                  <c:v>3.1</c:v>
                </c:pt>
                <c:pt idx="3">
                  <c:v>3</c:v>
                </c:pt>
                <c:pt idx="4">
                  <c:v>2.9</c:v>
                </c:pt>
                <c:pt idx="5">
                  <c:v>2.7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3.2</c:v>
                </c:pt>
                <c:pt idx="10">
                  <c:v>3.1</c:v>
                </c:pt>
                <c:pt idx="11">
                  <c:v>3.1</c:v>
                </c:pt>
                <c:pt idx="12">
                  <c:v>2.9</c:v>
                </c:pt>
                <c:pt idx="13">
                  <c:v>2.5</c:v>
                </c:pt>
                <c:pt idx="14">
                  <c:v>3</c:v>
                </c:pt>
                <c:pt idx="15">
                  <c:v>3.3</c:v>
                </c:pt>
                <c:pt idx="16">
                  <c:v>3.1</c:v>
                </c:pt>
                <c:pt idx="17">
                  <c:v>3.2</c:v>
                </c:pt>
                <c:pt idx="18">
                  <c:v>3</c:v>
                </c:pt>
                <c:pt idx="19">
                  <c:v>2.9</c:v>
                </c:pt>
                <c:pt idx="20">
                  <c:v>2.8</c:v>
                </c:pt>
                <c:pt idx="21">
                  <c:v>3.1</c:v>
                </c:pt>
                <c:pt idx="22">
                  <c:v>2.9</c:v>
                </c:pt>
                <c:pt idx="23">
                  <c:v>2</c:v>
                </c:pt>
                <c:pt idx="24">
                  <c:v>2.5</c:v>
                </c:pt>
                <c:pt idx="25">
                  <c:v>2.7</c:v>
                </c:pt>
                <c:pt idx="26">
                  <c:v>2.9</c:v>
                </c:pt>
                <c:pt idx="27">
                  <c:v>2.6</c:v>
                </c:pt>
                <c:pt idx="28">
                  <c:v>2.9</c:v>
                </c:pt>
                <c:pt idx="29">
                  <c:v>2.8</c:v>
                </c:pt>
                <c:pt idx="3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5-8845-9075-81AB4E12C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Männer</c:v>
                </c:pt>
              </c:strCache>
            </c:strRef>
          </c:tx>
          <c:spPr>
            <a:ln w="19050">
              <a:solidFill>
                <a:srgbClr val="434348"/>
              </a:solidFill>
            </a:ln>
            <a:effectLst/>
          </c:spPr>
          <c:marker>
            <c:spPr>
              <a:solidFill>
                <a:srgbClr val="434348"/>
              </a:solidFill>
              <a:ln>
                <a:solidFill>
                  <a:srgbClr val="434348"/>
                </a:solidFill>
              </a:ln>
              <a:effectLst/>
            </c:spPr>
          </c:marker>
          <c:cat>
            <c:strRef>
              <c:f>Sheet1!$A$2:$A$32</c:f>
              <c:strCache>
                <c:ptCount val="31"/>
                <c:pt idx="0">
                  <c:v>So., 01.12.2019</c:v>
                </c:pt>
                <c:pt idx="1">
                  <c:v>Mo., 02.12.2019</c:v>
                </c:pt>
                <c:pt idx="2">
                  <c:v>Di., 03.12.2019</c:v>
                </c:pt>
                <c:pt idx="3">
                  <c:v>Mi., 04.12.2019</c:v>
                </c:pt>
                <c:pt idx="4">
                  <c:v>Do., 05.12.2019</c:v>
                </c:pt>
                <c:pt idx="5">
                  <c:v>Fr., 06.12.2019</c:v>
                </c:pt>
                <c:pt idx="6">
                  <c:v>Sa., 07.12.2019</c:v>
                </c:pt>
                <c:pt idx="7">
                  <c:v>So., 08.12.2019</c:v>
                </c:pt>
                <c:pt idx="8">
                  <c:v>Mo., 09.12.2019</c:v>
                </c:pt>
                <c:pt idx="9">
                  <c:v>Di., 10.12.2019</c:v>
                </c:pt>
                <c:pt idx="10">
                  <c:v>Mi., 11.12.2019</c:v>
                </c:pt>
                <c:pt idx="11">
                  <c:v>Do., 12.12.2019</c:v>
                </c:pt>
                <c:pt idx="12">
                  <c:v>Fr., 13.12.2019</c:v>
                </c:pt>
                <c:pt idx="13">
                  <c:v>Sa., 14.12.2019</c:v>
                </c:pt>
                <c:pt idx="14">
                  <c:v>So., 15.12.2019</c:v>
                </c:pt>
                <c:pt idx="15">
                  <c:v>Mo., 16.12.2019</c:v>
                </c:pt>
                <c:pt idx="16">
                  <c:v>Di., 17.12.2019</c:v>
                </c:pt>
                <c:pt idx="17">
                  <c:v>Mi., 18.12.2019</c:v>
                </c:pt>
                <c:pt idx="18">
                  <c:v>Do., 19.12.2019</c:v>
                </c:pt>
                <c:pt idx="19">
                  <c:v>Fr., 20.12.2019</c:v>
                </c:pt>
                <c:pt idx="20">
                  <c:v>Sa., 21.12.2019</c:v>
                </c:pt>
                <c:pt idx="21">
                  <c:v>So., 22.12.2019</c:v>
                </c:pt>
                <c:pt idx="22">
                  <c:v>Mo., 23.12.2019</c:v>
                </c:pt>
                <c:pt idx="23">
                  <c:v>Di., 24.12.2019</c:v>
                </c:pt>
                <c:pt idx="24">
                  <c:v>Mi., 25.12.2019</c:v>
                </c:pt>
                <c:pt idx="25">
                  <c:v>Do., 26.12.2019</c:v>
                </c:pt>
                <c:pt idx="26">
                  <c:v>Fr., 27.12.2019</c:v>
                </c:pt>
                <c:pt idx="27">
                  <c:v>Sa., 28.12.2019</c:v>
                </c:pt>
                <c:pt idx="28">
                  <c:v>So., 29.12.2019</c:v>
                </c:pt>
                <c:pt idx="29">
                  <c:v>Mo., 30.12.2019</c:v>
                </c:pt>
                <c:pt idx="30">
                  <c:v>Di., 31.12.2019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1.7</c:v>
                </c:pt>
                <c:pt idx="1">
                  <c:v>1.9</c:v>
                </c:pt>
                <c:pt idx="2">
                  <c:v>1.9</c:v>
                </c:pt>
                <c:pt idx="3">
                  <c:v>1.8</c:v>
                </c:pt>
                <c:pt idx="4">
                  <c:v>1.7</c:v>
                </c:pt>
                <c:pt idx="5">
                  <c:v>1.5</c:v>
                </c:pt>
                <c:pt idx="6">
                  <c:v>1.5</c:v>
                </c:pt>
                <c:pt idx="7">
                  <c:v>1.8</c:v>
                </c:pt>
                <c:pt idx="8">
                  <c:v>2.1</c:v>
                </c:pt>
                <c:pt idx="9">
                  <c:v>1.8</c:v>
                </c:pt>
                <c:pt idx="10">
                  <c:v>1.8</c:v>
                </c:pt>
                <c:pt idx="11">
                  <c:v>1.7</c:v>
                </c:pt>
                <c:pt idx="12">
                  <c:v>1.6</c:v>
                </c:pt>
                <c:pt idx="13">
                  <c:v>1.6</c:v>
                </c:pt>
                <c:pt idx="14">
                  <c:v>1.8</c:v>
                </c:pt>
                <c:pt idx="15">
                  <c:v>1.9</c:v>
                </c:pt>
                <c:pt idx="16">
                  <c:v>1.8</c:v>
                </c:pt>
                <c:pt idx="17">
                  <c:v>1.9</c:v>
                </c:pt>
                <c:pt idx="18">
                  <c:v>1.7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1.8</c:v>
                </c:pt>
                <c:pt idx="23">
                  <c:v>1.3</c:v>
                </c:pt>
                <c:pt idx="24">
                  <c:v>1.6</c:v>
                </c:pt>
                <c:pt idx="25">
                  <c:v>1.7</c:v>
                </c:pt>
                <c:pt idx="26">
                  <c:v>1.6</c:v>
                </c:pt>
                <c:pt idx="27">
                  <c:v>1.5</c:v>
                </c:pt>
                <c:pt idx="28">
                  <c:v>1.8</c:v>
                </c:pt>
                <c:pt idx="29">
                  <c:v>1.8</c:v>
                </c:pt>
                <c:pt idx="30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45-8845-9075-81AB4E12C2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Frauen</c:v>
                </c:pt>
              </c:strCache>
            </c:strRef>
          </c:tx>
          <c:spPr>
            <a:ln w="25400">
              <a:solidFill>
                <a:srgbClr val="F3C116"/>
              </a:solidFill>
            </a:ln>
            <a:effectLst/>
          </c:spPr>
          <c:marker>
            <c:symbol val="triangle"/>
            <c:size val="7"/>
            <c:spPr>
              <a:solidFill>
                <a:srgbClr val="F3C116"/>
              </a:solidFill>
              <a:ln>
                <a:solidFill>
                  <a:srgbClr val="F3C116"/>
                </a:solidFill>
              </a:ln>
              <a:effectLst/>
            </c:spPr>
          </c:marker>
          <c:cat>
            <c:strRef>
              <c:f>Sheet1!$A$2:$A$32</c:f>
              <c:strCache>
                <c:ptCount val="31"/>
                <c:pt idx="0">
                  <c:v>So., 01.12.2019</c:v>
                </c:pt>
                <c:pt idx="1">
                  <c:v>Mo., 02.12.2019</c:v>
                </c:pt>
                <c:pt idx="2">
                  <c:v>Di., 03.12.2019</c:v>
                </c:pt>
                <c:pt idx="3">
                  <c:v>Mi., 04.12.2019</c:v>
                </c:pt>
                <c:pt idx="4">
                  <c:v>Do., 05.12.2019</c:v>
                </c:pt>
                <c:pt idx="5">
                  <c:v>Fr., 06.12.2019</c:v>
                </c:pt>
                <c:pt idx="6">
                  <c:v>Sa., 07.12.2019</c:v>
                </c:pt>
                <c:pt idx="7">
                  <c:v>So., 08.12.2019</c:v>
                </c:pt>
                <c:pt idx="8">
                  <c:v>Mo., 09.12.2019</c:v>
                </c:pt>
                <c:pt idx="9">
                  <c:v>Di., 10.12.2019</c:v>
                </c:pt>
                <c:pt idx="10">
                  <c:v>Mi., 11.12.2019</c:v>
                </c:pt>
                <c:pt idx="11">
                  <c:v>Do., 12.12.2019</c:v>
                </c:pt>
                <c:pt idx="12">
                  <c:v>Fr., 13.12.2019</c:v>
                </c:pt>
                <c:pt idx="13">
                  <c:v>Sa., 14.12.2019</c:v>
                </c:pt>
                <c:pt idx="14">
                  <c:v>So., 15.12.2019</c:v>
                </c:pt>
                <c:pt idx="15">
                  <c:v>Mo., 16.12.2019</c:v>
                </c:pt>
                <c:pt idx="16">
                  <c:v>Di., 17.12.2019</c:v>
                </c:pt>
                <c:pt idx="17">
                  <c:v>Mi., 18.12.2019</c:v>
                </c:pt>
                <c:pt idx="18">
                  <c:v>Do., 19.12.2019</c:v>
                </c:pt>
                <c:pt idx="19">
                  <c:v>Fr., 20.12.2019</c:v>
                </c:pt>
                <c:pt idx="20">
                  <c:v>Sa., 21.12.2019</c:v>
                </c:pt>
                <c:pt idx="21">
                  <c:v>So., 22.12.2019</c:v>
                </c:pt>
                <c:pt idx="22">
                  <c:v>Mo., 23.12.2019</c:v>
                </c:pt>
                <c:pt idx="23">
                  <c:v>Di., 24.12.2019</c:v>
                </c:pt>
                <c:pt idx="24">
                  <c:v>Mi., 25.12.2019</c:v>
                </c:pt>
                <c:pt idx="25">
                  <c:v>Do., 26.12.2019</c:v>
                </c:pt>
                <c:pt idx="26">
                  <c:v>Fr., 27.12.2019</c:v>
                </c:pt>
                <c:pt idx="27">
                  <c:v>Sa., 28.12.2019</c:v>
                </c:pt>
                <c:pt idx="28">
                  <c:v>So., 29.12.2019</c:v>
                </c:pt>
                <c:pt idx="29">
                  <c:v>Mo., 30.12.2019</c:v>
                </c:pt>
                <c:pt idx="30">
                  <c:v>Di., 31.12.2019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4</c:v>
                </c:pt>
                <c:pt idx="1">
                  <c:v>4.5</c:v>
                </c:pt>
                <c:pt idx="2">
                  <c:v>4.4000000000000004</c:v>
                </c:pt>
                <c:pt idx="3">
                  <c:v>4.3</c:v>
                </c:pt>
                <c:pt idx="4">
                  <c:v>4.0999999999999996</c:v>
                </c:pt>
                <c:pt idx="5">
                  <c:v>3.9</c:v>
                </c:pt>
                <c:pt idx="6">
                  <c:v>3.4</c:v>
                </c:pt>
                <c:pt idx="7">
                  <c:v>4.2</c:v>
                </c:pt>
                <c:pt idx="8">
                  <c:v>4.9000000000000004</c:v>
                </c:pt>
                <c:pt idx="9">
                  <c:v>4.5</c:v>
                </c:pt>
                <c:pt idx="10">
                  <c:v>4.4000000000000004</c:v>
                </c:pt>
                <c:pt idx="11">
                  <c:v>4.5</c:v>
                </c:pt>
                <c:pt idx="12">
                  <c:v>4.2</c:v>
                </c:pt>
                <c:pt idx="13">
                  <c:v>3.5</c:v>
                </c:pt>
                <c:pt idx="14">
                  <c:v>4.2</c:v>
                </c:pt>
                <c:pt idx="15">
                  <c:v>4.7</c:v>
                </c:pt>
                <c:pt idx="16">
                  <c:v>4.4000000000000004</c:v>
                </c:pt>
                <c:pt idx="17">
                  <c:v>4.5999999999999996</c:v>
                </c:pt>
                <c:pt idx="18">
                  <c:v>4.4000000000000004</c:v>
                </c:pt>
                <c:pt idx="19">
                  <c:v>4.0999999999999996</c:v>
                </c:pt>
                <c:pt idx="20">
                  <c:v>3.9</c:v>
                </c:pt>
                <c:pt idx="21">
                  <c:v>4.4000000000000004</c:v>
                </c:pt>
                <c:pt idx="22">
                  <c:v>3.9</c:v>
                </c:pt>
                <c:pt idx="23">
                  <c:v>2.8</c:v>
                </c:pt>
                <c:pt idx="24">
                  <c:v>3.4</c:v>
                </c:pt>
                <c:pt idx="25">
                  <c:v>3.8</c:v>
                </c:pt>
                <c:pt idx="26">
                  <c:v>4.0999999999999996</c:v>
                </c:pt>
                <c:pt idx="27">
                  <c:v>3.6</c:v>
                </c:pt>
                <c:pt idx="28">
                  <c:v>4</c:v>
                </c:pt>
                <c:pt idx="29">
                  <c:v>3.8</c:v>
                </c:pt>
                <c:pt idx="30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45-8845-9075-81AB4E12C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168472"/>
        <c:axId val="2097166408"/>
      </c:lineChart>
      <c:catAx>
        <c:axId val="209716847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2097166408"/>
        <c:crosses val="autoZero"/>
        <c:auto val="0"/>
        <c:lblAlgn val="ctr"/>
        <c:lblOffset val="100"/>
        <c:noMultiLvlLbl val="0"/>
      </c:catAx>
      <c:valAx>
        <c:axId val="2097166408"/>
        <c:scaling>
          <c:orientation val="minMax"/>
          <c:max val="6"/>
          <c:min val="0"/>
        </c:scaling>
        <c:delete val="0"/>
        <c:axPos val="l"/>
        <c:majorGridlines>
          <c:spPr>
            <a:ln w="3175" cmpd="sng">
              <a:solidFill>
                <a:prstClr val="black"/>
              </a:solidFill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algn="ctr">
            <a:noFill/>
            <a:round/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de-DE"/>
          </a:p>
        </c:txPr>
        <c:crossAx val="2097168472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effectLst/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Statements zur Körperpflege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(trifft voll und ganz zu / trifft zu)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3B-7445-B604-14ABB9364BB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3B-7445-B604-14ABB9364BB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3B-7445-B604-14ABB9364BB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3B-7445-B604-14ABB9364BB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3B-7445-B604-14ABB9364BB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3B-7445-B604-14ABB9364B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Ich lege großen Wert darauf, immer gepflegt auszusehen</c:v>
                </c:pt>
                <c:pt idx="1">
                  <c:v>Beim Einkauf von Körperpflegemitteln achte ich mehr auf die Marke als auf den Preis</c:v>
                </c:pt>
                <c:pt idx="2">
                  <c:v>Bei Kosmetik / Körperpflege gönne ich mir gern etwas teurere Produkte</c:v>
                </c:pt>
                <c:pt idx="3">
                  <c:v>Bei der Körperpflege schätze ich Produkte auf natürlicher Basis und ohne chemische Zusätze</c:v>
                </c:pt>
                <c:pt idx="4">
                  <c:v>(Ganz) ungeschminkt gehe ich nicht aus dem Haus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76.900000000000006</c:v>
                </c:pt>
                <c:pt idx="1">
                  <c:v>35.9</c:v>
                </c:pt>
                <c:pt idx="2">
                  <c:v>29.6</c:v>
                </c:pt>
                <c:pt idx="3">
                  <c:v>28.7</c:v>
                </c:pt>
                <c:pt idx="4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3B-7445-B604-14ABB9364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85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Persönliche Verwendung: Körperpflegemittel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(Ja,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genereller Verwender – ohne Frequenzangabe / Angaben in Prozent)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64-034A-8996-DDCD644E075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64-034A-8996-DDCD644E075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64-034A-8996-DDCD644E075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4-034A-8996-DDCD644E075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64-034A-8996-DDCD644E075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64-034A-8996-DDCD644E075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64-034A-8996-DDCD644E075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64-034A-8996-DDCD644E075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64-034A-8996-DDCD644E075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64-034A-8996-DDCD644E075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64-034A-8996-DDCD644E075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64-034A-8996-DDCD644E075E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64-034A-8996-DDCD644E075E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64-034A-8996-DDCD644E075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364-034A-8996-DDCD644E075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64-034A-8996-DDCD644E075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64-034A-8996-DDCD644E075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64-034A-8996-DDCD644E0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Deodorants, Antitranspirants</c:v>
                </c:pt>
                <c:pt idx="1">
                  <c:v>Handcreme, Handpflege</c:v>
                </c:pt>
                <c:pt idx="2">
                  <c:v>Hautcreme / Allzweckcreme</c:v>
                </c:pt>
                <c:pt idx="3">
                  <c:v>Körpermilch, -lotion</c:v>
                </c:pt>
                <c:pt idx="4">
                  <c:v>Sonnenschutzmittel, Sonnencreme</c:v>
                </c:pt>
                <c:pt idx="5">
                  <c:v>Lippenpflegeprodukte, Lippenschutzstifte</c:v>
                </c:pt>
                <c:pt idx="6">
                  <c:v>Fußpflegemittel, -produkte</c:v>
                </c:pt>
                <c:pt idx="7">
                  <c:v>Hautöl</c:v>
                </c:pt>
                <c:pt idx="8">
                  <c:v>Naturkosmetik</c:v>
                </c:pt>
                <c:pt idx="9">
                  <c:v>Apothekenkosmetik</c:v>
                </c:pt>
                <c:pt idx="10">
                  <c:v>Andere Körperpflegemittel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95.5</c:v>
                </c:pt>
                <c:pt idx="1">
                  <c:v>82.9</c:v>
                </c:pt>
                <c:pt idx="2">
                  <c:v>77.400000000000006</c:v>
                </c:pt>
                <c:pt idx="3" formatCode="0.0">
                  <c:v>75</c:v>
                </c:pt>
                <c:pt idx="4">
                  <c:v>71.400000000000006</c:v>
                </c:pt>
                <c:pt idx="5">
                  <c:v>62.1</c:v>
                </c:pt>
                <c:pt idx="6">
                  <c:v>55.6</c:v>
                </c:pt>
                <c:pt idx="7">
                  <c:v>24.8</c:v>
                </c:pt>
                <c:pt idx="8">
                  <c:v>24.7</c:v>
                </c:pt>
                <c:pt idx="9" formatCode="0.0">
                  <c:v>18</c:v>
                </c:pt>
                <c:pt idx="10" formatCode="0.0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64-034A-8996-DDCD644E0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de-DE" sz="1100" noProof="0">
                <a:latin typeface="Verdana"/>
              </a:defRPr>
            </a:pPr>
            <a:r>
              <a:rPr lang="de-DE" sz="1100" noProof="0" dirty="0">
                <a:latin typeface="Verdana"/>
              </a:rPr>
              <a:t>Generelle Verwendung Körperpflegemittel (ohne Frequenzangabe): </a:t>
            </a:r>
            <a:br>
              <a:rPr lang="de-DE" sz="1100" noProof="0" dirty="0">
                <a:latin typeface="Verdana"/>
              </a:rPr>
            </a:br>
            <a:r>
              <a:rPr lang="de-DE" sz="1100" noProof="0" dirty="0">
                <a:latin typeface="Verdana"/>
              </a:rPr>
              <a:t>Index-Werte</a:t>
            </a:r>
            <a:r>
              <a:rPr lang="de-DE" sz="1100" baseline="0" noProof="0" dirty="0">
                <a:latin typeface="Verdana"/>
              </a:rPr>
              <a:t> Männer und Frauen im Vergleich</a:t>
            </a:r>
            <a:endParaRPr lang="de-DE" sz="1100" noProof="0" dirty="0">
              <a:latin typeface="Verdana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0092C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0</c:formatCode>
                <c:ptCount val="11"/>
                <c:pt idx="0">
                  <c:v>91</c:v>
                </c:pt>
                <c:pt idx="1">
                  <c:v>87</c:v>
                </c:pt>
                <c:pt idx="2">
                  <c:v>78</c:v>
                </c:pt>
                <c:pt idx="3">
                  <c:v>49</c:v>
                </c:pt>
                <c:pt idx="4">
                  <c:v>99</c:v>
                </c:pt>
                <c:pt idx="5">
                  <c:v>77</c:v>
                </c:pt>
                <c:pt idx="6">
                  <c:v>66</c:v>
                </c:pt>
                <c:pt idx="7">
                  <c:v>45</c:v>
                </c:pt>
                <c:pt idx="8">
                  <c:v>53</c:v>
                </c:pt>
                <c:pt idx="9">
                  <c:v>89</c:v>
                </c:pt>
                <c:pt idx="1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0-E84E-9F9E-716D87B47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109</c:v>
                </c:pt>
                <c:pt idx="1">
                  <c:v>113</c:v>
                </c:pt>
                <c:pt idx="2">
                  <c:v>123</c:v>
                </c:pt>
                <c:pt idx="3">
                  <c:v>152</c:v>
                </c:pt>
                <c:pt idx="4">
                  <c:v>101</c:v>
                </c:pt>
                <c:pt idx="5">
                  <c:v>124</c:v>
                </c:pt>
                <c:pt idx="6">
                  <c:v>135</c:v>
                </c:pt>
                <c:pt idx="7">
                  <c:v>156</c:v>
                </c:pt>
                <c:pt idx="8">
                  <c:v>148</c:v>
                </c:pt>
                <c:pt idx="9">
                  <c:v>111</c:v>
                </c:pt>
                <c:pt idx="10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0-E84E-9F9E-716D87B47E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7034888"/>
        <c:axId val="2054384408"/>
      </c:barChart>
      <c:catAx>
        <c:axId val="205703488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miter lim="800000"/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de-DE"/>
          </a:p>
        </c:txPr>
        <c:crossAx val="2054384408"/>
        <c:crossesAt val="100"/>
        <c:auto val="1"/>
        <c:lblAlgn val="ctr"/>
        <c:lblOffset val="100"/>
        <c:noMultiLvlLbl val="0"/>
      </c:catAx>
      <c:valAx>
        <c:axId val="2054384408"/>
        <c:scaling>
          <c:orientation val="minMax"/>
          <c:max val="200"/>
          <c:min val="50"/>
        </c:scaling>
        <c:delete val="0"/>
        <c:axPos val="r"/>
        <c:numFmt formatCode="#,##0" sourceLinked="0"/>
        <c:majorTickMark val="out"/>
        <c:minorTickMark val="none"/>
        <c:tickLblPos val="nextTo"/>
        <c:crossAx val="2057034888"/>
        <c:crosses val="max"/>
        <c:crossBetween val="between"/>
        <c:minorUnit val="50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effectLst/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7185" y="1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/>
          <a:lstStyle>
            <a:lvl1pPr algn="r">
              <a:defRPr sz="1000"/>
            </a:lvl1pPr>
          </a:lstStyle>
          <a:p>
            <a:fld id="{592EE97B-F018-5743-9A9D-71B362E724AB}" type="datetime1">
              <a:rPr lang="de-DE" smtClean="0"/>
              <a:t>16.02.20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6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7185" y="8250956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 anchor="b"/>
          <a:lstStyle>
            <a:lvl1pPr algn="r">
              <a:defRPr sz="1000"/>
            </a:lvl1pPr>
          </a:lstStyle>
          <a:p>
            <a:fld id="{79B38830-CFA2-2C4B-BB4B-9D93674C9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7185" y="1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/>
          <a:lstStyle>
            <a:lvl1pPr algn="r">
              <a:defRPr sz="1000"/>
            </a:lvl1pPr>
          </a:lstStyle>
          <a:p>
            <a:fld id="{A74FF5A3-28AB-CE46-82E5-ECC31ACCB9B1}" type="datetime1">
              <a:rPr lang="de-DE" smtClean="0"/>
              <a:t>16.02.20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47688" y="652463"/>
            <a:ext cx="5786438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1" tIns="38197" rIns="76391" bIns="381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9108" y="4126230"/>
            <a:ext cx="3752850" cy="3909060"/>
          </a:xfrm>
          <a:prstGeom prst="rect">
            <a:avLst/>
          </a:prstGeom>
        </p:spPr>
        <p:txBody>
          <a:bodyPr vert="horz" lIns="76391" tIns="38197" rIns="76391" bIns="38197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6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7185" y="8250956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 anchor="b"/>
          <a:lstStyle>
            <a:lvl1pPr algn="r">
              <a:defRPr sz="1000"/>
            </a:lvl1pPr>
          </a:lstStyle>
          <a:p>
            <a:fld id="{BF5ADC75-2138-8D47-8D31-5C06E1339A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17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27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0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71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91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84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40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4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72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9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51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2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41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8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13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19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8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7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2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7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2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OF Mas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9913" y="3787378"/>
            <a:ext cx="5524500" cy="3190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90C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  <a:endParaRPr lang="en-US" dirty="0"/>
          </a:p>
        </p:txBody>
      </p:sp>
      <p:pic>
        <p:nvPicPr>
          <p:cNvPr id="9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778" y="491438"/>
            <a:ext cx="1498600" cy="1371600"/>
          </a:xfrm>
          <a:prstGeom prst="rect">
            <a:avLst/>
          </a:prstGeom>
        </p:spPr>
      </p:pic>
      <p:sp>
        <p:nvSpPr>
          <p:cNvPr id="10" name="Rounded Rectangle 8"/>
          <p:cNvSpPr/>
          <p:nvPr userDrawn="1"/>
        </p:nvSpPr>
        <p:spPr>
          <a:xfrm>
            <a:off x="3098203" y="2932510"/>
            <a:ext cx="5536210" cy="791159"/>
          </a:xfrm>
          <a:prstGeom prst="roundRect">
            <a:avLst/>
          </a:prstGeom>
          <a:solidFill>
            <a:srgbClr val="0090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036" y="3009448"/>
            <a:ext cx="5265326" cy="637394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s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4"/>
          <p:cNvSpPr>
            <a:spLocks noChangeArrowheads="1"/>
          </p:cNvSpPr>
          <p:nvPr userDrawn="1"/>
        </p:nvSpPr>
        <p:spPr bwMode="gray">
          <a:xfrm>
            <a:off x="523906" y="1020445"/>
            <a:ext cx="8100744" cy="3643234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5813" y="1200151"/>
            <a:ext cx="3709987" cy="339447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3740150" cy="339447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 algn="ctr">
              <a:defRPr sz="1800"/>
            </a:lvl4pPr>
            <a:lvl5pPr algn="ctr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22288" y="4719826"/>
            <a:ext cx="6781800" cy="352425"/>
          </a:xfrm>
        </p:spPr>
        <p:txBody>
          <a:bodyPr anchor="b" anchorCtr="0">
            <a:normAutofit/>
          </a:bodyPr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agof-logo-2018.jpg">
            <a:extLst>
              <a:ext uri="{FF2B5EF4-FFF2-40B4-BE49-F238E27FC236}">
                <a16:creationId xmlns:a16="http://schemas.microsoft.com/office/drawing/2014/main" id="{C511D0D5-191A-C044-920C-F78CABE10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4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sblöck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4"/>
          <p:cNvSpPr>
            <a:spLocks noChangeArrowheads="1"/>
          </p:cNvSpPr>
          <p:nvPr userDrawn="1"/>
        </p:nvSpPr>
        <p:spPr bwMode="gray">
          <a:xfrm>
            <a:off x="523906" y="1020445"/>
            <a:ext cx="8100744" cy="3643234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2" y="1151335"/>
            <a:ext cx="37115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90C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85812" y="1631156"/>
            <a:ext cx="371157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3743325" cy="47982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rgbClr val="0090C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374332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22288" y="4719826"/>
            <a:ext cx="6781800" cy="352425"/>
          </a:xfrm>
        </p:spPr>
        <p:txBody>
          <a:bodyPr anchor="b" anchorCtr="0">
            <a:normAutofit/>
          </a:bodyPr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 descr="agof-logo-2018.jpg">
            <a:extLst>
              <a:ext uri="{FF2B5EF4-FFF2-40B4-BE49-F238E27FC236}">
                <a16:creationId xmlns:a16="http://schemas.microsoft.com/office/drawing/2014/main" id="{F805C742-5ACA-1E44-8271-2A012EE2A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608019" y="3319550"/>
            <a:ext cx="5727694" cy="434888"/>
          </a:xfrm>
          <a:prstGeom prst="roundRect">
            <a:avLst/>
          </a:prstGeom>
          <a:solidFill>
            <a:srgbClr val="0090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3319550"/>
            <a:ext cx="5462589" cy="429300"/>
          </a:xfrm>
        </p:spPr>
        <p:txBody>
          <a:bodyPr anchor="ctr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pic>
        <p:nvPicPr>
          <p:cNvPr id="6" name="Picture 3" descr="agof-logo-2018.jpg">
            <a:extLst>
              <a:ext uri="{FF2B5EF4-FFF2-40B4-BE49-F238E27FC236}">
                <a16:creationId xmlns:a16="http://schemas.microsoft.com/office/drawing/2014/main" id="{DD3E3D0E-1795-4E47-B219-F6B37C3AB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/>
          <p:cNvSpPr/>
          <p:nvPr userDrawn="1"/>
        </p:nvSpPr>
        <p:spPr>
          <a:xfrm>
            <a:off x="618777" y="3319550"/>
            <a:ext cx="5714094" cy="657137"/>
          </a:xfrm>
          <a:prstGeom prst="roundRect">
            <a:avLst/>
          </a:prstGeom>
          <a:solidFill>
            <a:srgbClr val="0090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85813" y="3321000"/>
            <a:ext cx="5410592" cy="645300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  <a:lvl2pPr marL="4763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8" name="Picture 3" descr="agof-logo-2018.jpg">
            <a:extLst>
              <a:ext uri="{FF2B5EF4-FFF2-40B4-BE49-F238E27FC236}">
                <a16:creationId xmlns:a16="http://schemas.microsoft.com/office/drawing/2014/main" id="{98ED5FE0-10DD-2746-A332-E086FD1E7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3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mit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5307" y="1200151"/>
            <a:ext cx="7595460" cy="3276600"/>
          </a:xfrm>
        </p:spPr>
        <p:txBody>
          <a:bodyPr/>
          <a:lstStyle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22288" y="4719826"/>
            <a:ext cx="6781800" cy="352425"/>
          </a:xfrm>
        </p:spPr>
        <p:txBody>
          <a:bodyPr anchor="b" anchorCtr="0">
            <a:normAutofit/>
          </a:bodyPr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 descr="agof-logo-2018.jpg">
            <a:extLst>
              <a:ext uri="{FF2B5EF4-FFF2-40B4-BE49-F238E27FC236}">
                <a16:creationId xmlns:a16="http://schemas.microsoft.com/office/drawing/2014/main" id="{927D1793-DDC5-DF43-9E5D-513A9B85D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ohne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5814" y="1200150"/>
            <a:ext cx="7702550" cy="3463529"/>
          </a:xfrm>
        </p:spPr>
        <p:txBody>
          <a:bodyPr/>
          <a:lstStyle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 descr="agof-logo-2018.jpg">
            <a:extLst>
              <a:ext uri="{FF2B5EF4-FFF2-40B4-BE49-F238E27FC236}">
                <a16:creationId xmlns:a16="http://schemas.microsoft.com/office/drawing/2014/main" id="{825C3995-CD94-584D-B828-825E29984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6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zwei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5814" y="1702398"/>
            <a:ext cx="7702550" cy="2961281"/>
          </a:xfrm>
        </p:spPr>
        <p:txBody>
          <a:bodyPr/>
          <a:lstStyle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85814" y="1200150"/>
            <a:ext cx="7602537" cy="38933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0C5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 descr="agof-logo-2018.jpg">
            <a:extLst>
              <a:ext uri="{FF2B5EF4-FFF2-40B4-BE49-F238E27FC236}">
                <a16:creationId xmlns:a16="http://schemas.microsoft.com/office/drawing/2014/main" id="{7C75F236-03ED-D04B-8D56-1F9D47424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2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22288" y="4719826"/>
            <a:ext cx="6781800" cy="352425"/>
          </a:xfrm>
        </p:spPr>
        <p:txBody>
          <a:bodyPr anchor="ctr">
            <a:normAutofit/>
          </a:bodyPr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3" descr="agof-logo-2018.jpg">
            <a:extLst>
              <a:ext uri="{FF2B5EF4-FFF2-40B4-BE49-F238E27FC236}">
                <a16:creationId xmlns:a16="http://schemas.microsoft.com/office/drawing/2014/main" id="{D5DC1167-2205-7145-B69A-BB8E4A79D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Folie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5" name="Textfeld 4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 descr="agof-logo-2018.jpg">
            <a:extLst>
              <a:ext uri="{FF2B5EF4-FFF2-40B4-BE49-F238E27FC236}">
                <a16:creationId xmlns:a16="http://schemas.microsoft.com/office/drawing/2014/main" id="{1CA767DA-ACAE-0B46-8B07-6474B9667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1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 descr="agof-logo-2018.jpg">
            <a:extLst>
              <a:ext uri="{FF2B5EF4-FFF2-40B4-BE49-F238E27FC236}">
                <a16:creationId xmlns:a16="http://schemas.microsoft.com/office/drawing/2014/main" id="{0D2F7CB8-D068-DE4B-819F-81A1F6A2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289" y="258366"/>
            <a:ext cx="6782369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4" y="1200151"/>
            <a:ext cx="790098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47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0" r:id="rId4"/>
    <p:sldLayoutId id="2147483657" r:id="rId5"/>
    <p:sldLayoutId id="2147483660" r:id="rId6"/>
    <p:sldLayoutId id="2147483656" r:id="rId7"/>
    <p:sldLayoutId id="2147483654" r:id="rId8"/>
    <p:sldLayoutId id="2147483655" r:id="rId9"/>
    <p:sldLayoutId id="2147483652" r:id="rId10"/>
    <p:sldLayoutId id="2147483653" r:id="rId11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kern="1200">
          <a:solidFill>
            <a:srgbClr val="0090C5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82563" indent="-177800" algn="l" defTabSz="4572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623888" indent="-17145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989013" indent="-182563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795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8019" y="3319550"/>
            <a:ext cx="5727694" cy="930430"/>
          </a:xfrm>
          <a:prstGeom prst="roundRect">
            <a:avLst/>
          </a:prstGeom>
          <a:solidFill>
            <a:srgbClr val="0090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3319549"/>
            <a:ext cx="5462589" cy="848504"/>
          </a:xfrm>
        </p:spPr>
        <p:txBody>
          <a:bodyPr>
            <a:normAutofit/>
          </a:bodyPr>
          <a:lstStyle/>
          <a:p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#1/2020:</a:t>
            </a:r>
            <a:br>
              <a:rPr lang="de-DE" dirty="0"/>
            </a:br>
            <a:r>
              <a:rPr lang="de-DE" dirty="0"/>
              <a:t>Hygiene</a:t>
            </a:r>
          </a:p>
        </p:txBody>
      </p:sp>
    </p:spTree>
    <p:extLst>
      <p:ext uri="{BB962C8B-B14F-4D97-AF65-F5344CB8AC3E}">
        <p14:creationId xmlns:p14="http://schemas.microsoft.com/office/powerpoint/2010/main" val="125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885367"/>
            <a:ext cx="8100744" cy="3804973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Körperpflege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Zielgruppen: Männer (</a:t>
            </a:r>
            <a:r>
              <a:rPr lang="de-DE" dirty="0" err="1"/>
              <a:t>n</a:t>
            </a:r>
            <a:r>
              <a:rPr lang="de-DE" dirty="0"/>
              <a:t>=138.166 Fälle) und Frauen (</a:t>
            </a:r>
            <a:r>
              <a:rPr lang="de-DE" dirty="0" err="1"/>
              <a:t>n</a:t>
            </a:r>
            <a:r>
              <a:rPr lang="de-DE" dirty="0"/>
              <a:t>=140.596 Fälle) / Persönliche Verwendung von Körperpflegemitteln: „Ja, Verwender“ / Angaben als Indexwert zur Basis / mit b4p-Merkmalen // Quelle: AGOF e. V. / </a:t>
            </a:r>
            <a:r>
              <a:rPr lang="de-DE" dirty="0" err="1"/>
              <a:t>daily</a:t>
            </a:r>
            <a:r>
              <a:rPr lang="de-DE" dirty="0"/>
              <a:t> digital </a:t>
            </a:r>
            <a:r>
              <a:rPr lang="de-DE" dirty="0" err="1"/>
              <a:t>facts</a:t>
            </a:r>
            <a:r>
              <a:rPr lang="de-DE" dirty="0"/>
              <a:t> / Auswertungstag 10.01.2020 / Auswertungszeitraum: Dezember 2019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71030332"/>
              </p:ext>
            </p:extLst>
          </p:nvPr>
        </p:nvGraphicFramePr>
        <p:xfrm>
          <a:off x="522288" y="854644"/>
          <a:ext cx="8014463" cy="223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3443" y="2765047"/>
            <a:ext cx="7217360" cy="1805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Hautcreme / Allzweckcreme</a:t>
            </a: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Handcreme, Handpflege</a:t>
            </a: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Körpermilch, -lotion</a:t>
            </a: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 err="1">
                <a:latin typeface="Verdana"/>
                <a:cs typeface="Verdana"/>
              </a:rPr>
              <a:t>Hautöl</a:t>
            </a: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Deodorants, </a:t>
            </a:r>
            <a:r>
              <a:rPr lang="de-DE" sz="900" dirty="0" err="1">
                <a:latin typeface="Verdana"/>
                <a:cs typeface="Verdana"/>
              </a:rPr>
              <a:t>Antitranspirants</a:t>
            </a: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Fußpflegemittel, -produkte</a:t>
            </a: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Lippenpflegeprodukte, Lippenschutzstifte</a:t>
            </a: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Naturkosmetik</a:t>
            </a: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Apothekenkosmetik</a:t>
            </a: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Sonnenschutzmittel, Sonnencreme</a:t>
            </a:r>
          </a:p>
          <a:p>
            <a:pPr>
              <a:spcAft>
                <a:spcPts val="15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500"/>
              </a:spcAft>
            </a:pPr>
            <a:r>
              <a:rPr lang="de-DE" sz="900" dirty="0">
                <a:latin typeface="Verdana"/>
                <a:cs typeface="Verdana"/>
              </a:rPr>
              <a:t>Andere Körperpflegemittel</a:t>
            </a:r>
          </a:p>
        </p:txBody>
      </p:sp>
    </p:spTree>
    <p:extLst>
      <p:ext uri="{BB962C8B-B14F-4D97-AF65-F5344CB8AC3E}">
        <p14:creationId xmlns:p14="http://schemas.microsoft.com/office/powerpoint/2010/main" val="225014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Deodorants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Verwendungsfrequenzen von Deodorants: „persönliche Verwendung“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04607F8E-D401-5647-B547-7AD464AF0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883238"/>
              </p:ext>
            </p:extLst>
          </p:nvPr>
        </p:nvGraphicFramePr>
        <p:xfrm>
          <a:off x="519350" y="1111899"/>
          <a:ext cx="8100744" cy="335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700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Verwendungsfrequenz: Pflegende Kosmetik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Zielgruppe: Frauen (</a:t>
            </a:r>
            <a:r>
              <a:rPr lang="de-DE" dirty="0" err="1"/>
              <a:t>n</a:t>
            </a:r>
            <a:r>
              <a:rPr lang="de-DE" dirty="0"/>
              <a:t>=140.596 Fälle) / Persönliche Verwendungsfrequenz von pflegender Kosmetik: „mindestens mehrmals pro Woche“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C4D84331-B686-AA44-A834-AC52A2C58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456710"/>
              </p:ext>
            </p:extLst>
          </p:nvPr>
        </p:nvGraphicFramePr>
        <p:xfrm>
          <a:off x="519350" y="1111899"/>
          <a:ext cx="8100744" cy="336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134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</a:t>
            </a:r>
            <a:r>
              <a:rPr lang="de-DE" dirty="0" err="1"/>
              <a:t>Slipeinlagen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/Zielgruppe: Frauen (</a:t>
            </a:r>
            <a:r>
              <a:rPr lang="de-DE" dirty="0" err="1"/>
              <a:t>n</a:t>
            </a:r>
            <a:r>
              <a:rPr lang="de-DE" dirty="0"/>
              <a:t>=140.596) / Verwendungsfrequenzen </a:t>
            </a:r>
            <a:r>
              <a:rPr lang="de-DE" dirty="0" err="1"/>
              <a:t>Slipeinlagen</a:t>
            </a:r>
            <a:r>
              <a:rPr lang="de-DE" dirty="0"/>
              <a:t>: „persönliche Verwendung“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F7E499F9-4DA6-6745-9745-25DBF5692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866074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833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Verwendung: Bade-/Dusch-/Waschprodukte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Persönliche Verwendung von Bade-, Dusch- und Waschprodukten: „Ja, Verwender“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B4E62360-CCD6-CA42-BF13-91DAB5017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518790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626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885367"/>
            <a:ext cx="8100744" cy="3804973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Verwendung: Bade-/Dusch-/Waschprodukte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Zielgruppen: Männer (</a:t>
            </a:r>
            <a:r>
              <a:rPr lang="de-DE" dirty="0" err="1"/>
              <a:t>n</a:t>
            </a:r>
            <a:r>
              <a:rPr lang="de-DE" dirty="0"/>
              <a:t>=138.166 Fälle) und Frauen (</a:t>
            </a:r>
            <a:r>
              <a:rPr lang="de-DE" dirty="0" err="1"/>
              <a:t>n</a:t>
            </a:r>
            <a:r>
              <a:rPr lang="de-DE" dirty="0"/>
              <a:t>=140.596 Fälle) / Persönliche Verwendung von Körperpflegemitteln: „Ja, Verwender“ / Angaben als Indexwert zur Basis / mit b4p-Merkmalen // Quelle: AGOF e. V. / </a:t>
            </a:r>
            <a:r>
              <a:rPr lang="de-DE" dirty="0" err="1"/>
              <a:t>daily</a:t>
            </a:r>
            <a:r>
              <a:rPr lang="de-DE" dirty="0"/>
              <a:t> digital </a:t>
            </a:r>
            <a:r>
              <a:rPr lang="de-DE" dirty="0" err="1"/>
              <a:t>facts</a:t>
            </a:r>
            <a:r>
              <a:rPr lang="de-DE" dirty="0"/>
              <a:t> / Auswertungstag 10.01.2020 / Auswertungszeitraum: Dezember 2019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530227"/>
              </p:ext>
            </p:extLst>
          </p:nvPr>
        </p:nvGraphicFramePr>
        <p:xfrm>
          <a:off x="522288" y="854644"/>
          <a:ext cx="8014463" cy="223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9464" y="2765047"/>
            <a:ext cx="7525137" cy="1805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Seife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Flüssigseife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 err="1">
                <a:latin typeface="Verdana"/>
                <a:cs typeface="Verdana"/>
              </a:rPr>
              <a:t>Aromabad</a:t>
            </a:r>
            <a:r>
              <a:rPr lang="de-DE" sz="900" dirty="0">
                <a:latin typeface="Verdana"/>
                <a:cs typeface="Verdana"/>
              </a:rPr>
              <a:t>, Schaumbad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Öl-, </a:t>
            </a:r>
            <a:r>
              <a:rPr lang="de-DE" sz="900" dirty="0" err="1">
                <a:latin typeface="Verdana"/>
                <a:cs typeface="Verdana"/>
              </a:rPr>
              <a:t>Cremebad</a:t>
            </a: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Duschbad, Duschgel, </a:t>
            </a:r>
            <a:r>
              <a:rPr lang="de-DE" sz="900" dirty="0" err="1">
                <a:latin typeface="Verdana"/>
                <a:cs typeface="Verdana"/>
              </a:rPr>
              <a:t>Duschöl</a:t>
            </a: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Duschpeeling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Duschbad / -gel und Körperlotion in einem Produkt (2 in 1)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Duschgel und Shampoo in einem Produkt (2 in 1)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 err="1">
                <a:latin typeface="Verdana"/>
                <a:cs typeface="Verdana"/>
              </a:rPr>
              <a:t>Waschsyndet</a:t>
            </a: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Andere Bade-, Dusch-, Waschprodukte</a:t>
            </a:r>
          </a:p>
        </p:txBody>
      </p:sp>
    </p:spTree>
    <p:extLst>
      <p:ext uri="{BB962C8B-B14F-4D97-AF65-F5344CB8AC3E}">
        <p14:creationId xmlns:p14="http://schemas.microsoft.com/office/powerpoint/2010/main" val="75508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Verwendungsfrequenz: Bade- /Dusch-/ Waschprodukte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Persönliche Verwendungsfrequenz von Bade-/Duschprodukten: „mindestens mehrmals pro Woche“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2668C0DA-86DF-2A46-8D20-2E7DB5D6A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264484"/>
              </p:ext>
            </p:extLst>
          </p:nvPr>
        </p:nvGraphicFramePr>
        <p:xfrm>
          <a:off x="519350" y="1111899"/>
          <a:ext cx="8100744" cy="337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20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Zahnpflegeprodukte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Persönliche Verwendung von Zahn- und Mundpflegeprodukten: „Ja, Verwender“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7C8D5216-A24D-6D4A-98B4-A7FB3D3F4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671815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51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885367"/>
            <a:ext cx="8100744" cy="3804973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Zahnpflegeprodukte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Zielgruppen: Männer (</a:t>
            </a:r>
            <a:r>
              <a:rPr lang="de-DE" dirty="0" err="1"/>
              <a:t>n</a:t>
            </a:r>
            <a:r>
              <a:rPr lang="de-DE" dirty="0"/>
              <a:t>=138.166 Fälle) und Frauen (</a:t>
            </a:r>
            <a:r>
              <a:rPr lang="de-DE" dirty="0" err="1"/>
              <a:t>n</a:t>
            </a:r>
            <a:r>
              <a:rPr lang="de-DE" dirty="0"/>
              <a:t>=140.596 Fälle) / Persönliche Verwendung von Zahnpflegeprodukten: „Ja, Verwender“ / Angaben als Indexwert zur Basis / mit b4p-Merkmalen // Quelle: AGOF e. V. / </a:t>
            </a:r>
            <a:r>
              <a:rPr lang="de-DE" dirty="0" err="1"/>
              <a:t>daily</a:t>
            </a:r>
            <a:r>
              <a:rPr lang="de-DE" dirty="0"/>
              <a:t> digital </a:t>
            </a:r>
            <a:r>
              <a:rPr lang="de-DE" dirty="0" err="1"/>
              <a:t>facts</a:t>
            </a:r>
            <a:r>
              <a:rPr lang="de-DE" dirty="0"/>
              <a:t> / Auswertungstag 10.01.2020 / Auswertungszeitraum: Dezember 2019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60836425"/>
              </p:ext>
            </p:extLst>
          </p:nvPr>
        </p:nvGraphicFramePr>
        <p:xfrm>
          <a:off x="522288" y="854644"/>
          <a:ext cx="8014463" cy="223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8091" y="2765047"/>
            <a:ext cx="6904454" cy="1805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de-DE" sz="900" dirty="0">
                <a:latin typeface="Verdana"/>
                <a:cs typeface="Verdana"/>
              </a:rPr>
              <a:t>Zahnpasta, -creme</a:t>
            </a:r>
          </a:p>
          <a:p>
            <a:pPr>
              <a:spcAft>
                <a:spcPts val="22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2200"/>
              </a:spcAft>
            </a:pPr>
            <a:r>
              <a:rPr lang="de-DE" sz="900" dirty="0">
                <a:latin typeface="Verdana"/>
                <a:cs typeface="Verdana"/>
              </a:rPr>
              <a:t>Mundwasser, Mundspülung, Zahnspülung</a:t>
            </a:r>
          </a:p>
          <a:p>
            <a:pPr>
              <a:spcAft>
                <a:spcPts val="22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2200"/>
              </a:spcAft>
            </a:pPr>
            <a:r>
              <a:rPr lang="de-DE" sz="900" dirty="0">
                <a:latin typeface="Verdana"/>
                <a:cs typeface="Verdana"/>
              </a:rPr>
              <a:t>Zahnpflegekaugummi, -bonbons</a:t>
            </a:r>
          </a:p>
          <a:p>
            <a:pPr>
              <a:spcAft>
                <a:spcPts val="22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2200"/>
              </a:spcAft>
            </a:pPr>
            <a:r>
              <a:rPr lang="de-DE" sz="900" dirty="0">
                <a:latin typeface="Verdana"/>
                <a:cs typeface="Verdana"/>
              </a:rPr>
              <a:t>Zahnbleichmittel, </a:t>
            </a:r>
            <a:r>
              <a:rPr lang="de-DE" sz="900" dirty="0" err="1">
                <a:latin typeface="Verdana"/>
                <a:cs typeface="Verdana"/>
              </a:rPr>
              <a:t>Zahnaufheller</a:t>
            </a: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22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2200"/>
              </a:spcAft>
            </a:pPr>
            <a:r>
              <a:rPr lang="de-DE" sz="900" dirty="0">
                <a:latin typeface="Verdana"/>
                <a:cs typeface="Verdana"/>
              </a:rPr>
              <a:t>Zahnseide</a:t>
            </a:r>
          </a:p>
          <a:p>
            <a:pPr>
              <a:spcAft>
                <a:spcPts val="22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2200"/>
              </a:spcAft>
            </a:pPr>
            <a:r>
              <a:rPr lang="de-DE" sz="900" dirty="0">
                <a:latin typeface="Verdana"/>
                <a:cs typeface="Verdana"/>
              </a:rPr>
              <a:t>Gebissreiniger</a:t>
            </a:r>
          </a:p>
          <a:p>
            <a:pPr>
              <a:spcAft>
                <a:spcPts val="22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2200"/>
              </a:spcAft>
            </a:pPr>
            <a:r>
              <a:rPr lang="de-DE" sz="900" dirty="0">
                <a:latin typeface="Verdana"/>
                <a:cs typeface="Verdana"/>
              </a:rPr>
              <a:t>Haftpaste, Haftpulver, Haftpolster</a:t>
            </a:r>
          </a:p>
          <a:p>
            <a:pPr>
              <a:spcAft>
                <a:spcPts val="22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2200"/>
              </a:spcAft>
            </a:pPr>
            <a:r>
              <a:rPr lang="de-DE" sz="900" dirty="0">
                <a:latin typeface="Verdana"/>
                <a:cs typeface="Verdana"/>
              </a:rPr>
              <a:t>Andere Zahn-, Mundpflegeprodukte</a:t>
            </a:r>
          </a:p>
        </p:txBody>
      </p:sp>
    </p:spTree>
    <p:extLst>
      <p:ext uri="{BB962C8B-B14F-4D97-AF65-F5344CB8AC3E}">
        <p14:creationId xmlns:p14="http://schemas.microsoft.com/office/powerpoint/2010/main" val="333035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Verwendungsfrequenz: Zahnpflegemittel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Persönliche Verwendungsfrequenz Zahnpflegemittel: „mindestens täglich“ bzw. „mindestens einmal pro Woche“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1A96738F-0FCF-4842-AA87-5103C19B7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647541"/>
              </p:ext>
            </p:extLst>
          </p:nvPr>
        </p:nvGraphicFramePr>
        <p:xfrm>
          <a:off x="519350" y="1111899"/>
          <a:ext cx="4052650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77620D-B849-1844-B5B6-CEEA869EC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337963"/>
              </p:ext>
            </p:extLst>
          </p:nvPr>
        </p:nvGraphicFramePr>
        <p:xfrm>
          <a:off x="4591722" y="1113228"/>
          <a:ext cx="4052650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80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Produktinteresse: Körperpflege / Putzmittel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Produktinteresse „bin (sehr) interessiert“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C8F3B132-1FE5-F64F-BB3F-5CD3A0037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318197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8F597F93-24A4-4A4E-BC4C-ADD2F02F86F4}"/>
              </a:ext>
            </a:extLst>
          </p:cNvPr>
          <p:cNvCxnSpPr/>
          <p:nvPr/>
        </p:nvCxnSpPr>
        <p:spPr>
          <a:xfrm>
            <a:off x="738293" y="2032000"/>
            <a:ext cx="7545494" cy="0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08AFA545-746D-E74B-8F5A-B8FCE1DE0015}"/>
              </a:ext>
            </a:extLst>
          </p:cNvPr>
          <p:cNvCxnSpPr/>
          <p:nvPr/>
        </p:nvCxnSpPr>
        <p:spPr>
          <a:xfrm>
            <a:off x="725222" y="3847742"/>
            <a:ext cx="7545494" cy="0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6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Elektrische Zahnbürste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Persönliche Verwendung „Elektrische Zahnbürste“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14492C3C-F976-E848-ABB6-D850F4542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107748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8711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Art von Zahncreme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Persönliche Verwendung: Art von Zahncreme / -gel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77F09254-8DFB-4E4D-815F-4057DE0D7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422230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97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Haarpflegeprodukte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Persönliche Verwendung von Haarpflegeprodukten: „Ja, Verwender“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22AD1D04-A7B9-F644-87B9-2059AEEC0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365526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33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885367"/>
            <a:ext cx="8100744" cy="3804973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Haarpflegeprodukte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Zielgruppen: Männer (</a:t>
            </a:r>
            <a:r>
              <a:rPr lang="de-DE" dirty="0" err="1"/>
              <a:t>n</a:t>
            </a:r>
            <a:r>
              <a:rPr lang="de-DE" dirty="0"/>
              <a:t>=138.166 Fälle) und Frauen (</a:t>
            </a:r>
            <a:r>
              <a:rPr lang="de-DE" dirty="0" err="1"/>
              <a:t>n</a:t>
            </a:r>
            <a:r>
              <a:rPr lang="de-DE" dirty="0"/>
              <a:t>=140.596 Fälle) / Persönliche Verwendung von Haarpflegeprodukten: „Ja, Verwender“ / Angaben als Indexwert zur Basis / mit b4p-Merkmalen // Quelle: AGOF e. V. / </a:t>
            </a:r>
            <a:r>
              <a:rPr lang="de-DE" dirty="0" err="1"/>
              <a:t>daily</a:t>
            </a:r>
            <a:r>
              <a:rPr lang="de-DE" dirty="0"/>
              <a:t> digital </a:t>
            </a:r>
            <a:r>
              <a:rPr lang="de-DE" dirty="0" err="1"/>
              <a:t>facts</a:t>
            </a:r>
            <a:r>
              <a:rPr lang="de-DE" dirty="0"/>
              <a:t> / Auswertungstag 10.01.2020 / Auswertungszeitraum: Dezember 2019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86541733"/>
              </p:ext>
            </p:extLst>
          </p:nvPr>
        </p:nvGraphicFramePr>
        <p:xfrm>
          <a:off x="522288" y="854644"/>
          <a:ext cx="8014463" cy="223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2739" y="2765047"/>
            <a:ext cx="6996787" cy="1805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Aft>
                <a:spcPts val="3800"/>
              </a:spcAft>
            </a:pPr>
            <a:r>
              <a:rPr lang="de-DE" sz="900" dirty="0">
                <a:latin typeface="Verdana"/>
                <a:cs typeface="Verdana"/>
              </a:rPr>
              <a:t>Haarshampoo</a:t>
            </a:r>
          </a:p>
          <a:p>
            <a:pPr>
              <a:spcAft>
                <a:spcPts val="3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3800"/>
              </a:spcAft>
            </a:pPr>
            <a:r>
              <a:rPr lang="de-DE" sz="900" dirty="0">
                <a:latin typeface="Verdana"/>
                <a:cs typeface="Verdana"/>
              </a:rPr>
              <a:t>Shampoo / Spülung / Kur in einem (2 in 1 oder 3 in 1)</a:t>
            </a:r>
          </a:p>
          <a:p>
            <a:pPr>
              <a:spcAft>
                <a:spcPts val="3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3800"/>
              </a:spcAft>
            </a:pPr>
            <a:r>
              <a:rPr lang="de-DE" sz="900" dirty="0">
                <a:latin typeface="Verdana"/>
                <a:cs typeface="Verdana"/>
              </a:rPr>
              <a:t>Pflegespülung, </a:t>
            </a:r>
            <a:r>
              <a:rPr lang="de-DE" sz="900" dirty="0" err="1">
                <a:latin typeface="Verdana"/>
                <a:cs typeface="Verdana"/>
              </a:rPr>
              <a:t>Conditioner</a:t>
            </a: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3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3800"/>
              </a:spcAft>
            </a:pPr>
            <a:r>
              <a:rPr lang="de-DE" sz="900" dirty="0" err="1">
                <a:latin typeface="Verdana"/>
                <a:cs typeface="Verdana"/>
              </a:rPr>
              <a:t>Haarkur</a:t>
            </a:r>
            <a:r>
              <a:rPr lang="de-DE" sz="900" dirty="0">
                <a:latin typeface="Verdana"/>
                <a:cs typeface="Verdana"/>
              </a:rPr>
              <a:t>, Kurpackung, Schaumkur</a:t>
            </a:r>
          </a:p>
          <a:p>
            <a:pPr>
              <a:spcAft>
                <a:spcPts val="3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3800"/>
              </a:spcAft>
            </a:pPr>
            <a:r>
              <a:rPr lang="de-DE" sz="900" dirty="0">
                <a:latin typeface="Verdana"/>
                <a:cs typeface="Verdana"/>
              </a:rPr>
              <a:t>Flüssigkur zum Sprühen</a:t>
            </a:r>
          </a:p>
          <a:p>
            <a:pPr>
              <a:spcAft>
                <a:spcPts val="3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3800"/>
              </a:spcAft>
            </a:pPr>
            <a:r>
              <a:rPr lang="de-DE" sz="900" dirty="0">
                <a:latin typeface="Verdana"/>
                <a:cs typeface="Verdana"/>
              </a:rPr>
              <a:t>Andere Haarpflege- oder Haarstyling-Produkte</a:t>
            </a:r>
          </a:p>
        </p:txBody>
      </p:sp>
    </p:spTree>
    <p:extLst>
      <p:ext uri="{BB962C8B-B14F-4D97-AF65-F5344CB8AC3E}">
        <p14:creationId xmlns:p14="http://schemas.microsoft.com/office/powerpoint/2010/main" val="418930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Verwendungsfrequenz: Haarpflegemittel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Persönliche Verwendungsfrequenz Haarpflegemittel: „mindestens mehrmals pro Woche“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87474D-56F3-4443-9AC0-C62DD127D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942194"/>
              </p:ext>
            </p:extLst>
          </p:nvPr>
        </p:nvGraphicFramePr>
        <p:xfrm>
          <a:off x="519351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898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Haarentfernung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Zielgruppe: Frauen (</a:t>
            </a:r>
            <a:r>
              <a:rPr lang="de-DE" dirty="0" err="1"/>
              <a:t>n</a:t>
            </a:r>
            <a:r>
              <a:rPr lang="de-DE" dirty="0"/>
              <a:t>=140.596) / Persönliche Verwendung von Haarentfernungsprodukten: „Ja, Verwender“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3914E86B-85A7-E942-9E96-8CAA9BD42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271658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308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 Haushaltspflegemittel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Verwendung von Haushaltspflegemitteln / -reinigung im Haushalt: „Ja Verwendung“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282034D6-7936-CB43-87C3-F565BDBCC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519406"/>
              </p:ext>
            </p:extLst>
          </p:nvPr>
        </p:nvGraphicFramePr>
        <p:xfrm>
          <a:off x="519350" y="1111899"/>
          <a:ext cx="8100744" cy="340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3715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Verwendungsfrequenz: Reinigungsmittel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Verwendungsfrequenzen von Reinigungsmitteln im Haushalt: „mindestens mehrmals pro Woche“ bzw. “mindestens mehrmals pro Monat“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03F17726-90EB-064C-8CD2-5B9C3EEC1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944750"/>
              </p:ext>
            </p:extLst>
          </p:nvPr>
        </p:nvGraphicFramePr>
        <p:xfrm>
          <a:off x="519350" y="1111899"/>
          <a:ext cx="4052650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92248A-7D2A-1C4A-9D48-228575A5E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520080"/>
              </p:ext>
            </p:extLst>
          </p:nvPr>
        </p:nvGraphicFramePr>
        <p:xfrm>
          <a:off x="4462180" y="1111899"/>
          <a:ext cx="4119762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4370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 Waschmittel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Verwendung von Waschmitteln im Haushalt: „Ja Verwendung“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8EE2F9B9-120C-1D42-A34C-AD320F8C9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74449"/>
              </p:ext>
            </p:extLst>
          </p:nvPr>
        </p:nvGraphicFramePr>
        <p:xfrm>
          <a:off x="519350" y="1111898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739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Verwendungsfrequenz Waschmittel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/Verwendungsfrequenz von Waschmitteln im Haushalt: „mindestens mehrmals pro Woche“ bzw. „mindestens mehrmals pro Monat“ </a:t>
            </a:r>
            <a:r>
              <a:rPr lang="de-DE"/>
              <a:t>/ Angaben </a:t>
            </a:r>
            <a:r>
              <a:rPr lang="de-DE" dirty="0"/>
              <a:t>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423D6E00-3F4C-FA40-ABD6-6E164FF8B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150206"/>
              </p:ext>
            </p:extLst>
          </p:nvPr>
        </p:nvGraphicFramePr>
        <p:xfrm>
          <a:off x="519350" y="1111899"/>
          <a:ext cx="4052650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A54C76-076D-4648-AB22-76AD42CC2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248085"/>
              </p:ext>
            </p:extLst>
          </p:nvPr>
        </p:nvGraphicFramePr>
        <p:xfrm>
          <a:off x="4539079" y="1121686"/>
          <a:ext cx="4052650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885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885367"/>
            <a:ext cx="8100744" cy="3804973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Interesse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Zielgruppen: Männer (</a:t>
            </a:r>
            <a:r>
              <a:rPr lang="de-DE" dirty="0" err="1"/>
              <a:t>n</a:t>
            </a:r>
            <a:r>
              <a:rPr lang="de-DE" dirty="0"/>
              <a:t>=138.166 Fälle) und Frauen (</a:t>
            </a:r>
            <a:r>
              <a:rPr lang="de-DE" dirty="0" err="1"/>
              <a:t>n</a:t>
            </a:r>
            <a:r>
              <a:rPr lang="de-DE" dirty="0"/>
              <a:t>=140.596 Fälle) / Produktinteresse „bin (sehr) interessiert / Angaben als Indexwert zur Basis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86208937"/>
              </p:ext>
            </p:extLst>
          </p:nvPr>
        </p:nvGraphicFramePr>
        <p:xfrm>
          <a:off x="522288" y="854644"/>
          <a:ext cx="8014463" cy="223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3443" y="2765047"/>
            <a:ext cx="7248138" cy="1805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Gesundheitsthemen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Herrenkosmetik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Rasierutensilien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Beautybehandlungen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Pflegende Damenkosmetik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Dekorative Damenkosmetik, </a:t>
            </a:r>
            <a:r>
              <a:rPr lang="de-DE" sz="900" dirty="0" err="1">
                <a:latin typeface="Verdana"/>
                <a:cs typeface="Verdana"/>
              </a:rPr>
              <a:t>Make</a:t>
            </a:r>
            <a:r>
              <a:rPr lang="de-DE" sz="900" dirty="0">
                <a:latin typeface="Verdana"/>
                <a:cs typeface="Verdana"/>
              </a:rPr>
              <a:t> </a:t>
            </a:r>
            <a:r>
              <a:rPr lang="de-DE" sz="900" dirty="0" err="1">
                <a:latin typeface="Verdana"/>
                <a:cs typeface="Verdana"/>
              </a:rPr>
              <a:t>up</a:t>
            </a: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Haarpflege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Zahn- / Mundpflege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Waschmittel</a:t>
            </a:r>
          </a:p>
          <a:p>
            <a:pPr>
              <a:spcAft>
                <a:spcPts val="1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de-DE" sz="900" dirty="0">
                <a:latin typeface="Verdana"/>
                <a:cs typeface="Verdana"/>
              </a:rPr>
              <a:t>Putz- und Pflegemittel für Küche und Bad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8C1D9443-0EA1-FD41-9BD6-DE2EC6821ACE}"/>
              </a:ext>
            </a:extLst>
          </p:cNvPr>
          <p:cNvCxnSpPr/>
          <p:nvPr/>
        </p:nvCxnSpPr>
        <p:spPr>
          <a:xfrm>
            <a:off x="1402086" y="1463040"/>
            <a:ext cx="0" cy="3107671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974F0382-94FB-B647-8545-5CA9673EC638}"/>
              </a:ext>
            </a:extLst>
          </p:cNvPr>
          <p:cNvCxnSpPr/>
          <p:nvPr/>
        </p:nvCxnSpPr>
        <p:spPr>
          <a:xfrm>
            <a:off x="6649026" y="1458686"/>
            <a:ext cx="0" cy="3107671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33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Statements: Generelle Einstellungen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Statements zu generellen Einstellungen: „trifft voll und ganz / trifft überwiegend zu)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586F238D-1E29-0941-A587-865BD7D7B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023006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554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Statements: Persönliche Lebenssituation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Statements zur persönlichen Lebenssituation: „trifft voll und ganz zu / trifft eher zu“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9841A2FA-91F3-CF45-9C6B-281F3F363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74037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525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208427"/>
            <a:ext cx="8100744" cy="3455251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Mediamix</a:t>
            </a:r>
            <a:r>
              <a:rPr lang="de-DE" dirty="0"/>
              <a:t> Hygiene-Branche</a:t>
            </a:r>
            <a:br>
              <a:rPr lang="de-DE" dirty="0"/>
            </a:br>
            <a:r>
              <a:rPr lang="de-DE" dirty="0"/>
              <a:t>im </a:t>
            </a:r>
            <a:r>
              <a:rPr lang="de-DE"/>
              <a:t>Jahr 2019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„Einrichten &amp; Wohnen“ #5/2019 // Quelle: Nielsen (Datenstand Oktober 2019) / </a:t>
            </a:r>
            <a:r>
              <a:rPr lang="de-DE" dirty="0" err="1"/>
              <a:t>Spendings</a:t>
            </a:r>
            <a:r>
              <a:rPr lang="de-DE" dirty="0"/>
              <a:t> der Wirtschaftsbereiche Haarpflege, Körperpflege, Mundpflege, Wasch- und Badekosmetik sowie Putz- und Pflegemittel, Waschmittel / Werbespendings </a:t>
            </a:r>
            <a:r>
              <a:rPr lang="de-DE" dirty="0" err="1"/>
              <a:t>Above</a:t>
            </a:r>
            <a:r>
              <a:rPr lang="de-DE" dirty="0"/>
              <a:t>-the-line-Gattungen (Fernsehen, Zeitungen, Publikumszeitschriften, Fachzeitschriften, Radio, Plakat, Kino) sowie Digital (Desktop und Mobile) / Angaben für das Gesamtjahr 2019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00399568"/>
              </p:ext>
            </p:extLst>
          </p:nvPr>
        </p:nvGraphicFramePr>
        <p:xfrm>
          <a:off x="716030" y="1231655"/>
          <a:ext cx="5132443" cy="325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4840" y="1923134"/>
            <a:ext cx="1454407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26.792.597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1.329.323.749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3.957.037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48.343.285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3.013.755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1.240.270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3.062.550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61.160 EUR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5263" y="1538881"/>
            <a:ext cx="3529027" cy="2308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Verdana"/>
                <a:cs typeface="Verdana"/>
              </a:rPr>
              <a:t>GESAMT                              1.415.794.403 EUR </a:t>
            </a:r>
          </a:p>
        </p:txBody>
      </p:sp>
    </p:spTree>
    <p:extLst>
      <p:ext uri="{BB962C8B-B14F-4D97-AF65-F5344CB8AC3E}">
        <p14:creationId xmlns:p14="http://schemas.microsoft.com/office/powerpoint/2010/main" val="329952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Im Internet informiert: Körperpflege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Im Internet informiert zu Körperpflege-/Kosmetikprodukten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BA241973-7BE5-AA45-8888-CE86C363C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618438"/>
              </p:ext>
            </p:extLst>
          </p:nvPr>
        </p:nvGraphicFramePr>
        <p:xfrm>
          <a:off x="519349" y="1111899"/>
          <a:ext cx="5364615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Brace 2">
            <a:extLst>
              <a:ext uri="{FF2B5EF4-FFF2-40B4-BE49-F238E27FC236}">
                <a16:creationId xmlns:a16="http://schemas.microsoft.com/office/drawing/2014/main" id="{75E471F0-DA85-054E-A0A7-7303CBF32BBE}"/>
              </a:ext>
            </a:extLst>
          </p:cNvPr>
          <p:cNvSpPr/>
          <p:nvPr/>
        </p:nvSpPr>
        <p:spPr>
          <a:xfrm>
            <a:off x="6662485" y="1842448"/>
            <a:ext cx="270663" cy="2185955"/>
          </a:xfrm>
          <a:prstGeom prst="rightBrace">
            <a:avLst/>
          </a:prstGeom>
          <a:ln>
            <a:solidFill>
              <a:srgbClr val="F3C1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72469C3-3929-B84E-BB40-FB5D59786DB1}"/>
              </a:ext>
            </a:extLst>
          </p:cNvPr>
          <p:cNvSpPr txBox="1"/>
          <p:nvPr/>
        </p:nvSpPr>
        <p:spPr>
          <a:xfrm>
            <a:off x="6933148" y="2185949"/>
            <a:ext cx="16915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/>
                <a:cs typeface="Verdana"/>
              </a:rPr>
              <a:t>Potenzial der Online-Informations-suchenden </a:t>
            </a:r>
            <a:r>
              <a:rPr lang="de-DE" sz="1100" dirty="0">
                <a:latin typeface="Verdana"/>
                <a:cs typeface="Verdana"/>
              </a:rPr>
              <a:t>(Körperpflege- ODER Kosmetikprodukte): </a:t>
            </a:r>
            <a:br>
              <a:rPr lang="de-DE" sz="1100" dirty="0">
                <a:latin typeface="Verdana"/>
                <a:cs typeface="Verdana"/>
              </a:rPr>
            </a:br>
            <a:br>
              <a:rPr lang="de-DE" sz="1100" dirty="0">
                <a:latin typeface="Verdana"/>
                <a:cs typeface="Verdana"/>
              </a:rPr>
            </a:br>
            <a:r>
              <a:rPr lang="de-DE" sz="1100" b="1" dirty="0">
                <a:latin typeface="Verdana"/>
                <a:cs typeface="Verdana"/>
              </a:rPr>
              <a:t>19,54 Millionen UU bzw. 32,5%</a:t>
            </a:r>
          </a:p>
        </p:txBody>
      </p:sp>
    </p:spTree>
    <p:extLst>
      <p:ext uri="{BB962C8B-B14F-4D97-AF65-F5344CB8AC3E}">
        <p14:creationId xmlns:p14="http://schemas.microsoft.com/office/powerpoint/2010/main" val="362195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Im Internet gekauft: Körperpflege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Im Internet gekauft: Körperpflege-/Kosmetikprodukte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F3ECC59C-7CF0-8149-83B1-1F0ED3D62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045495"/>
              </p:ext>
            </p:extLst>
          </p:nvPr>
        </p:nvGraphicFramePr>
        <p:xfrm>
          <a:off x="519350" y="1111899"/>
          <a:ext cx="5746278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18E8AEFD-AFE4-9A43-82DE-986E76ABA581}"/>
              </a:ext>
            </a:extLst>
          </p:cNvPr>
          <p:cNvSpPr/>
          <p:nvPr/>
        </p:nvSpPr>
        <p:spPr>
          <a:xfrm>
            <a:off x="6662485" y="1842448"/>
            <a:ext cx="270663" cy="2185955"/>
          </a:xfrm>
          <a:prstGeom prst="rightBrace">
            <a:avLst/>
          </a:prstGeom>
          <a:ln>
            <a:solidFill>
              <a:srgbClr val="F3C1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4C529-8A06-C446-B660-18B480065337}"/>
              </a:ext>
            </a:extLst>
          </p:cNvPr>
          <p:cNvSpPr txBox="1"/>
          <p:nvPr/>
        </p:nvSpPr>
        <p:spPr>
          <a:xfrm>
            <a:off x="6933148" y="2185949"/>
            <a:ext cx="169150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/>
                <a:cs typeface="Verdana"/>
              </a:rPr>
              <a:t>Potenzial der Online-Käufer </a:t>
            </a:r>
            <a:r>
              <a:rPr lang="de-DE" sz="1100" dirty="0">
                <a:latin typeface="Verdana"/>
                <a:cs typeface="Verdana"/>
              </a:rPr>
              <a:t>(Körperpflege- ODER Kosmetikprodukte): </a:t>
            </a:r>
            <a:br>
              <a:rPr lang="de-DE" sz="1100" dirty="0">
                <a:latin typeface="Verdana"/>
                <a:cs typeface="Verdana"/>
              </a:rPr>
            </a:br>
            <a:br>
              <a:rPr lang="de-DE" sz="1100" dirty="0">
                <a:latin typeface="Verdana"/>
                <a:cs typeface="Verdana"/>
              </a:rPr>
            </a:br>
            <a:r>
              <a:rPr lang="de-DE" sz="1100" b="1" dirty="0">
                <a:latin typeface="Verdana"/>
                <a:cs typeface="Verdana"/>
              </a:rPr>
              <a:t>10,19 Millionen UU bzw. 17,0%</a:t>
            </a:r>
          </a:p>
        </p:txBody>
      </p:sp>
    </p:spTree>
    <p:extLst>
      <p:ext uri="{BB962C8B-B14F-4D97-AF65-F5344CB8AC3E}">
        <p14:creationId xmlns:p14="http://schemas.microsoft.com/office/powerpoint/2010/main" val="84722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885367"/>
            <a:ext cx="8100744" cy="3804973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 Internet informiert bzw. gekauft: Körperpflege / Gesundheit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25819527"/>
              </p:ext>
            </p:extLst>
          </p:nvPr>
        </p:nvGraphicFramePr>
        <p:xfrm>
          <a:off x="522288" y="854644"/>
          <a:ext cx="8014463" cy="223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3443" y="2765047"/>
            <a:ext cx="6912147" cy="1805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800"/>
              </a:spcAft>
            </a:pPr>
            <a:r>
              <a:rPr lang="de-DE" sz="900" dirty="0">
                <a:latin typeface="Verdana"/>
                <a:cs typeface="Verdana"/>
              </a:rPr>
              <a:t>Im Internet informiert: Körperpflegeprodukte</a:t>
            </a:r>
          </a:p>
          <a:p>
            <a:pPr>
              <a:lnSpc>
                <a:spcPct val="200000"/>
              </a:lnSpc>
              <a:spcAft>
                <a:spcPts val="2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lnSpc>
                <a:spcPct val="200000"/>
              </a:lnSpc>
              <a:spcAft>
                <a:spcPts val="2800"/>
              </a:spcAft>
            </a:pPr>
            <a:r>
              <a:rPr lang="de-DE" sz="900" dirty="0">
                <a:latin typeface="Verdana"/>
                <a:cs typeface="Verdana"/>
              </a:rPr>
              <a:t>Im Internet informiert: Kosmetikprodukte</a:t>
            </a:r>
          </a:p>
          <a:p>
            <a:pPr>
              <a:lnSpc>
                <a:spcPct val="200000"/>
              </a:lnSpc>
              <a:spcAft>
                <a:spcPts val="2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lnSpc>
                <a:spcPct val="200000"/>
              </a:lnSpc>
              <a:spcAft>
                <a:spcPts val="2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lnSpc>
                <a:spcPct val="200000"/>
              </a:lnSpc>
              <a:spcAft>
                <a:spcPts val="2800"/>
              </a:spcAft>
            </a:pPr>
            <a:br>
              <a:rPr lang="de-DE" sz="900" dirty="0">
                <a:latin typeface="Verdana"/>
                <a:cs typeface="Verdana"/>
              </a:rPr>
            </a:br>
            <a:endParaRPr lang="de-DE" sz="900" dirty="0">
              <a:latin typeface="Verdana"/>
              <a:cs typeface="Verdana"/>
            </a:endParaRPr>
          </a:p>
          <a:p>
            <a:pPr>
              <a:lnSpc>
                <a:spcPct val="200000"/>
              </a:lnSpc>
              <a:spcAft>
                <a:spcPts val="2800"/>
              </a:spcAft>
            </a:pPr>
            <a:r>
              <a:rPr lang="de-DE" sz="900" dirty="0">
                <a:latin typeface="Verdana"/>
                <a:cs typeface="Verdana"/>
              </a:rPr>
              <a:t>Im Internet gekauft: Körperpflegeprodukte</a:t>
            </a:r>
          </a:p>
          <a:p>
            <a:pPr>
              <a:lnSpc>
                <a:spcPct val="200000"/>
              </a:lnSpc>
              <a:spcAft>
                <a:spcPts val="2800"/>
              </a:spcAft>
            </a:pPr>
            <a:endParaRPr lang="de-DE" sz="900" dirty="0">
              <a:latin typeface="Verdana"/>
              <a:cs typeface="Verdana"/>
            </a:endParaRPr>
          </a:p>
          <a:p>
            <a:pPr>
              <a:lnSpc>
                <a:spcPct val="200000"/>
              </a:lnSpc>
              <a:spcAft>
                <a:spcPts val="2800"/>
              </a:spcAft>
            </a:pPr>
            <a:r>
              <a:rPr lang="de-DE" sz="900" dirty="0">
                <a:latin typeface="Verdana"/>
                <a:cs typeface="Verdana"/>
              </a:rPr>
              <a:t>Im Internet gekauft: Kosmetikprodukte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7" y="4718543"/>
            <a:ext cx="7615033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Zielgruppen: Männer (</a:t>
            </a:r>
            <a:r>
              <a:rPr lang="de-DE" dirty="0" err="1"/>
              <a:t>n</a:t>
            </a:r>
            <a:r>
              <a:rPr lang="de-DE" dirty="0"/>
              <a:t>=138.166 Fälle) und Frauen (</a:t>
            </a:r>
            <a:r>
              <a:rPr lang="de-DE" dirty="0" err="1"/>
              <a:t>n</a:t>
            </a:r>
            <a:r>
              <a:rPr lang="de-DE" dirty="0"/>
              <a:t>=140.596 Fälle) / Im Internet zu Körperpflegeprodukten informiert bzw. Körperpflegeprodukte über das Internet bestellt / Angaben als Indexwert zur Basis / mit b4p-Merkmalen // Quelle: AGOF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</p:spTree>
    <p:extLst>
      <p:ext uri="{BB962C8B-B14F-4D97-AF65-F5344CB8AC3E}">
        <p14:creationId xmlns:p14="http://schemas.microsoft.com/office/powerpoint/2010/main" val="412949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523906" y="1020445"/>
            <a:ext cx="8100744" cy="3643233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020445"/>
            <a:ext cx="8100744" cy="3643234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Zeitraumauswertung: Tage im Dezember</a:t>
            </a:r>
            <a:br>
              <a:rPr lang="de-DE" dirty="0"/>
            </a:br>
            <a:r>
              <a:rPr lang="de-DE" dirty="0"/>
              <a:t>Nutzergruppen im Vergleich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28784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 278.762 Fälle (Nutzer stationäre und/oder mobile Angebote letzte 3 Monate ab 16 Jahren) Zielgruppen: Männer (</a:t>
            </a:r>
            <a:r>
              <a:rPr lang="de-DE" dirty="0" err="1"/>
              <a:t>n</a:t>
            </a:r>
            <a:r>
              <a:rPr lang="de-DE" dirty="0"/>
              <a:t>=138.166 Fälle) und Frauen (</a:t>
            </a:r>
            <a:r>
              <a:rPr lang="de-DE" dirty="0" err="1"/>
              <a:t>n</a:t>
            </a:r>
            <a:r>
              <a:rPr lang="de-DE" dirty="0"/>
              <a:t>=140.596 Fälle) / Angaben UU in Prozent / Medienkombi aus einer Auswahl digitaler Einheiten der Navigationshilfen "Gesundheit" &amp; "Wohnen/Immobilien/Garten/Haushalt"//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32002842"/>
              </p:ext>
            </p:extLst>
          </p:nvPr>
        </p:nvGraphicFramePr>
        <p:xfrm>
          <a:off x="578480" y="1020445"/>
          <a:ext cx="8221831" cy="369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5B2D130F-AEA4-9047-A5E0-9F8A80735F62}"/>
              </a:ext>
            </a:extLst>
          </p:cNvPr>
          <p:cNvSpPr txBox="1"/>
          <p:nvPr/>
        </p:nvSpPr>
        <p:spPr>
          <a:xfrm>
            <a:off x="10004156" y="1534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63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Statements: Körperpflege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Statements zur Körperpflege: „trifft voll und ganz zu / trifft zu“ / Angaben in Prozent / mit </a:t>
            </a:r>
            <a:r>
              <a:rPr lang="de-DE" dirty="0" err="1"/>
              <a:t>VuMA</a:t>
            </a:r>
            <a:r>
              <a:rPr lang="de-DE" dirty="0"/>
              <a:t>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C26008FE-ADDD-AB44-9024-10DCBF5F5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965571"/>
              </p:ext>
            </p:extLst>
          </p:nvPr>
        </p:nvGraphicFramePr>
        <p:xfrm>
          <a:off x="519350" y="1111899"/>
          <a:ext cx="8100744" cy="338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074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Verwendung: Körperpflegemittel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„Hygiene“ #1/2020 // Basis: </a:t>
            </a:r>
            <a:r>
              <a:rPr lang="de-DE" dirty="0" err="1"/>
              <a:t>n</a:t>
            </a:r>
            <a:r>
              <a:rPr lang="de-DE" dirty="0"/>
              <a:t>=278.762 Fälle (Nutzer stationäre und/oder mobile Angebote letzte 3 Monate ab 16 Jahren) / Persönliche Verwendung von Körperpflegemitteln: „Ja, Verwender“ / Angaben in Prozent / mit b4p-Merkmalen // Quelle: </a:t>
            </a:r>
            <a:r>
              <a:rPr lang="de-DE" dirty="0" err="1"/>
              <a:t>agof</a:t>
            </a:r>
            <a:r>
              <a:rPr lang="de-DE" dirty="0"/>
              <a:t> e. V. / </a:t>
            </a:r>
            <a:r>
              <a:rPr lang="de-DE" dirty="0" err="1"/>
              <a:t>daily</a:t>
            </a:r>
            <a:r>
              <a:rPr lang="de-DE" dirty="0"/>
              <a:t> digital facts / Auswertungstag 10.01.2020 / Auswertungszeitraum: Dezember 2019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5FAD4C-E878-E24F-877F-2C54AC873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134537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3305429"/>
      </p:ext>
    </p:extLst>
  </p:cSld>
  <p:clrMapOvr>
    <a:masterClrMapping/>
  </p:clrMapOvr>
</p:sld>
</file>

<file path=ppt/theme/theme1.xml><?xml version="1.0" encoding="utf-8"?>
<a:theme xmlns:a="http://schemas.openxmlformats.org/drawingml/2006/main" name="AGOF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3181</Words>
  <Application>Microsoft Macintosh PowerPoint</Application>
  <PresentationFormat>Bildschirmpräsentation (16:9)</PresentationFormat>
  <Paragraphs>236</Paragraphs>
  <Slides>32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Verdana</vt:lpstr>
      <vt:lpstr>AGOF Master</vt:lpstr>
      <vt:lpstr>agof facts &amp; figures #1/2020: Hygiene</vt:lpstr>
      <vt:lpstr>Produktinteresse: Körperpflege / Putzmittel</vt:lpstr>
      <vt:lpstr>Interesse</vt:lpstr>
      <vt:lpstr>Im Internet informiert: Körperpflege</vt:lpstr>
      <vt:lpstr>Im Internet gekauft: Körperpflege</vt:lpstr>
      <vt:lpstr>Im Internet informiert bzw. gekauft: Körperpflege / Gesundheit</vt:lpstr>
      <vt:lpstr>Zeitraumauswertung: Tage im Dezember Nutzergruppen im Vergleich</vt:lpstr>
      <vt:lpstr>Statements: Körperpflege</vt:lpstr>
      <vt:lpstr>Verwendung: Körperpflegemittel</vt:lpstr>
      <vt:lpstr>Verwendung: Körperpflege</vt:lpstr>
      <vt:lpstr>Verwendung: Deodorants</vt:lpstr>
      <vt:lpstr>Verwendungsfrequenz: Pflegende Kosmetik</vt:lpstr>
      <vt:lpstr>Verwendung: Slipeinlagen</vt:lpstr>
      <vt:lpstr>Verwendung: Bade-/Dusch-/Waschprodukte</vt:lpstr>
      <vt:lpstr>Verwendung: Bade-/Dusch-/Waschprodukte</vt:lpstr>
      <vt:lpstr>Verwendungsfrequenz: Bade- /Dusch-/ Waschprodukte</vt:lpstr>
      <vt:lpstr>Verwendung: Zahnpflegeprodukte</vt:lpstr>
      <vt:lpstr>Verwendung: Zahnpflegeprodukte</vt:lpstr>
      <vt:lpstr>Verwendungsfrequenz: Zahnpflegemittel</vt:lpstr>
      <vt:lpstr>Verwendung: Elektrische Zahnbürste</vt:lpstr>
      <vt:lpstr>Verwendung: Art von Zahncreme</vt:lpstr>
      <vt:lpstr>Verwendung: Haarpflegeprodukte</vt:lpstr>
      <vt:lpstr>Verwendung: Haarpflegeprodukte</vt:lpstr>
      <vt:lpstr>Verwendungsfrequenz: Haarpflegemittel</vt:lpstr>
      <vt:lpstr>Verwendung: Haarentfernung</vt:lpstr>
      <vt:lpstr>Verwendung Haushaltspflegemittel</vt:lpstr>
      <vt:lpstr>Verwendungsfrequenz: Reinigungsmittel</vt:lpstr>
      <vt:lpstr>Verwendung Waschmittel</vt:lpstr>
      <vt:lpstr>Verwendungsfrequenz Waschmittel</vt:lpstr>
      <vt:lpstr>Statements: Generelle Einstellungen</vt:lpstr>
      <vt:lpstr>Statements: Persönliche Lebenssituation</vt:lpstr>
      <vt:lpstr>Mediamix Hygiene-Branche im Jahr 2019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Verdana 32 Pkt.</dc:title>
  <dc:creator>Katharina Boehm, AGOF e.V.</dc:creator>
  <cp:lastModifiedBy>carola@kurtius.com</cp:lastModifiedBy>
  <cp:revision>1256</cp:revision>
  <cp:lastPrinted>2018-01-02T18:40:03Z</cp:lastPrinted>
  <dcterms:created xsi:type="dcterms:W3CDTF">2011-12-16T15:39:02Z</dcterms:created>
  <dcterms:modified xsi:type="dcterms:W3CDTF">2020-02-16T12:53:32Z</dcterms:modified>
</cp:coreProperties>
</file>